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</p:sldIdLst>
  <p:sldSz cx="6858000" cy="25511125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Estilo medio 2 - Énfasis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505E3EF-67EA-436B-97B2-0124C06EBD24}" styleName="Estilo medio 4 - Énfasis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5202B0CA-FC54-4496-8BCA-5EF66A818D29}" styleName="Estilo oscuro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1FECB4D8-DB02-4DC6-A0A2-4F2EBAE1DC90}" styleName="Estilo medio 1 - Énfasis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C083E6E3-FA7D-4D7B-A595-EF9225AFEA82}" styleName="Estilo claro 1 - Acento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20" d="100"/>
          <a:sy n="20" d="100"/>
        </p:scale>
        <p:origin x="2988" y="4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4175086"/>
            <a:ext cx="5829300" cy="8881651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13399248"/>
            <a:ext cx="5143500" cy="6159281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s-ES"/>
              <a:t>Haga clic para editar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96A285-B939-4C3C-8496-914977772693}" type="datetimeFigureOut">
              <a:rPr lang="en-US" smtClean="0"/>
              <a:t>12/23/2021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06B7D5-B370-4A75-8B7F-7F294F88FFAE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76444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96A285-B939-4C3C-8496-914977772693}" type="datetimeFigureOut">
              <a:rPr lang="en-US" smtClean="0"/>
              <a:t>12/23/2021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06B7D5-B370-4A75-8B7F-7F294F88FFAE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16464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1358231"/>
            <a:ext cx="1478756" cy="21619499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1358231"/>
            <a:ext cx="4350544" cy="21619499"/>
          </a:xfrm>
        </p:spPr>
        <p:txBody>
          <a:bodyPr vert="eaVert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96A285-B939-4C3C-8496-914977772693}" type="datetimeFigureOut">
              <a:rPr lang="en-US" smtClean="0"/>
              <a:t>12/23/2021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06B7D5-B370-4A75-8B7F-7F294F88FFAE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54451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96A285-B939-4C3C-8496-914977772693}" type="datetimeFigureOut">
              <a:rPr lang="en-US" smtClean="0"/>
              <a:t>12/23/2021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06B7D5-B370-4A75-8B7F-7F294F88FFAE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13938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6360073"/>
            <a:ext cx="5915025" cy="1061191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17072383"/>
            <a:ext cx="5915025" cy="558055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96A285-B939-4C3C-8496-914977772693}" type="datetimeFigureOut">
              <a:rPr lang="en-US" smtClean="0"/>
              <a:t>12/23/2021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06B7D5-B370-4A75-8B7F-7F294F88FFAE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3263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6791156"/>
            <a:ext cx="2914650" cy="16186574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6791156"/>
            <a:ext cx="2914650" cy="16186574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96A285-B939-4C3C-8496-914977772693}" type="datetimeFigureOut">
              <a:rPr lang="en-US" smtClean="0"/>
              <a:t>12/23/2021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06B7D5-B370-4A75-8B7F-7F294F88FFAE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69943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1358237"/>
            <a:ext cx="5915025" cy="4930972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6253771"/>
            <a:ext cx="2901255" cy="3064876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9318647"/>
            <a:ext cx="2901255" cy="13706326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6253771"/>
            <a:ext cx="2915543" cy="3064876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9318647"/>
            <a:ext cx="2915543" cy="13706326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96A285-B939-4C3C-8496-914977772693}" type="datetimeFigureOut">
              <a:rPr lang="en-US" smtClean="0"/>
              <a:t>12/23/2021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06B7D5-B370-4A75-8B7F-7F294F88FFAE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61709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96A285-B939-4C3C-8496-914977772693}" type="datetimeFigureOut">
              <a:rPr lang="en-US" smtClean="0"/>
              <a:t>12/23/2021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06B7D5-B370-4A75-8B7F-7F294F88FFAE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53082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96A285-B939-4C3C-8496-914977772693}" type="datetimeFigureOut">
              <a:rPr lang="en-US" smtClean="0"/>
              <a:t>12/23/2021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06B7D5-B370-4A75-8B7F-7F294F88FFAE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26961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1700742"/>
            <a:ext cx="2211884" cy="5952596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3673135"/>
            <a:ext cx="3471863" cy="18129434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7653338"/>
            <a:ext cx="2211884" cy="14178754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96A285-B939-4C3C-8496-914977772693}" type="datetimeFigureOut">
              <a:rPr lang="en-US" smtClean="0"/>
              <a:t>12/23/2021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06B7D5-B370-4A75-8B7F-7F294F88FFAE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45336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1700742"/>
            <a:ext cx="2211884" cy="5952596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3673135"/>
            <a:ext cx="3471863" cy="18129434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7653338"/>
            <a:ext cx="2211884" cy="14178754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96A285-B939-4C3C-8496-914977772693}" type="datetimeFigureOut">
              <a:rPr lang="en-US" smtClean="0"/>
              <a:t>12/23/2021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06B7D5-B370-4A75-8B7F-7F294F88FFAE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8885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1358237"/>
            <a:ext cx="5915025" cy="49309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6791156"/>
            <a:ext cx="5915025" cy="1618657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23645039"/>
            <a:ext cx="1543050" cy="13582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96A285-B939-4C3C-8496-914977772693}" type="datetimeFigureOut">
              <a:rPr lang="en-US" smtClean="0"/>
              <a:t>12/23/2021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23645039"/>
            <a:ext cx="2314575" cy="13582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23645039"/>
            <a:ext cx="1543050" cy="13582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06B7D5-B370-4A75-8B7F-7F294F88FFAE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93555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17812263"/>
              </p:ext>
            </p:extLst>
          </p:nvPr>
        </p:nvGraphicFramePr>
        <p:xfrm>
          <a:off x="1004704" y="489630"/>
          <a:ext cx="4743084" cy="21444834"/>
        </p:xfrm>
        <a:graphic>
          <a:graphicData uri="http://schemas.openxmlformats.org/drawingml/2006/table">
            <a:tbl>
              <a:tblPr firstRow="1" firstCol="1" bandRow="1">
                <a:tableStyleId>{C083E6E3-FA7D-4D7B-A595-EF9225AFEA82}</a:tableStyleId>
              </a:tblPr>
              <a:tblGrid>
                <a:gridCol w="1135206">
                  <a:extLst>
                    <a:ext uri="{9D8B030D-6E8A-4147-A177-3AD203B41FA5}">
                      <a16:colId xmlns:a16="http://schemas.microsoft.com/office/drawing/2014/main" val="840253023"/>
                    </a:ext>
                  </a:extLst>
                </a:gridCol>
                <a:gridCol w="2373551">
                  <a:extLst>
                    <a:ext uri="{9D8B030D-6E8A-4147-A177-3AD203B41FA5}">
                      <a16:colId xmlns:a16="http://schemas.microsoft.com/office/drawing/2014/main" val="3221032822"/>
                    </a:ext>
                  </a:extLst>
                </a:gridCol>
                <a:gridCol w="1234327">
                  <a:extLst>
                    <a:ext uri="{9D8B030D-6E8A-4147-A177-3AD203B41FA5}">
                      <a16:colId xmlns:a16="http://schemas.microsoft.com/office/drawing/2014/main" val="1354375245"/>
                    </a:ext>
                  </a:extLst>
                </a:gridCol>
              </a:tblGrid>
              <a:tr h="17459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L" sz="1000" b="1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First</a:t>
                      </a:r>
                      <a:r>
                        <a:rPr lang="es-CL" sz="10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autor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L" sz="1000" b="1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Article</a:t>
                      </a:r>
                      <a:r>
                        <a:rPr lang="es-CL" sz="10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s-CL" sz="1000" b="1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title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L" sz="10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Year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592356751"/>
                  </a:ext>
                </a:extLst>
              </a:tr>
              <a:tr h="69838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CL" sz="105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Yew</a:t>
                      </a:r>
                      <a:r>
                        <a:rPr lang="es-CL" sz="10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T.</a:t>
                      </a:r>
                      <a:endParaRPr lang="en-US" sz="105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9010" marR="2901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0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 Randomized Controlled Trial to Evaluate the Effects of a Smartphone Application-Based Lifestyle Coaching Program on Gestational Weight Gain, Glycemic Control, and Maternal and Neonatal Outcomes in Women With Gestational Diabetes Mellitus: The SMART-GDM Study</a:t>
                      </a:r>
                      <a:endParaRPr lang="en-US" sz="105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9010" marR="2901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CL" sz="10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2021</a:t>
                      </a:r>
                      <a:endParaRPr lang="en-US" sz="105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9010" marR="29010" marT="0" marB="0"/>
                </a:tc>
                <a:extLst>
                  <a:ext uri="{0D108BD9-81ED-4DB2-BD59-A6C34878D82A}">
                    <a16:rowId xmlns:a16="http://schemas.microsoft.com/office/drawing/2014/main" val="2827478234"/>
                  </a:ext>
                </a:extLst>
              </a:tr>
              <a:tr h="69838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CL" sz="1050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Varnfield</a:t>
                      </a:r>
                      <a:r>
                        <a:rPr lang="es-CL" sz="105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es-CL" sz="1050" baseline="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M.</a:t>
                      </a:r>
                      <a:endParaRPr lang="en-US" sz="105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9010" marR="2901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050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MTHer</a:t>
                      </a:r>
                      <a:r>
                        <a:rPr lang="en-US" sz="105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, an </a:t>
                      </a:r>
                      <a:r>
                        <a:rPr lang="en-US" sz="1050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mHealth</a:t>
                      </a:r>
                      <a:r>
                        <a:rPr lang="en-US" sz="105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System to Support Women with Gestational Diabetes Mellitus: Feasibility and Acceptability Study</a:t>
                      </a:r>
                    </a:p>
                  </a:txBody>
                  <a:tcPr marL="29010" marR="2901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CL" sz="105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2021</a:t>
                      </a:r>
                      <a:endParaRPr lang="en-US" sz="105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9010" marR="29010" marT="0" marB="0"/>
                </a:tc>
                <a:extLst>
                  <a:ext uri="{0D108BD9-81ED-4DB2-BD59-A6C34878D82A}">
                    <a16:rowId xmlns:a16="http://schemas.microsoft.com/office/drawing/2014/main" val="3675402155"/>
                  </a:ext>
                </a:extLst>
              </a:tr>
              <a:tr h="69838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CL" sz="1050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Tian</a:t>
                      </a:r>
                      <a:r>
                        <a:rPr lang="es-CL" sz="105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, Y.</a:t>
                      </a:r>
                      <a:endParaRPr lang="en-US" sz="105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9010" marR="2901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05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Comparing the efficacies of telemedicine and standard prenatal care on blood glucose control in women with gestational diabetes mellitus: Randomized controlled trial</a:t>
                      </a:r>
                    </a:p>
                  </a:txBody>
                  <a:tcPr marL="29010" marR="2901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CL" sz="105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2021</a:t>
                      </a:r>
                      <a:endParaRPr lang="en-US" sz="105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9010" marR="29010" marT="0" marB="0"/>
                </a:tc>
                <a:extLst>
                  <a:ext uri="{0D108BD9-81ED-4DB2-BD59-A6C34878D82A}">
                    <a16:rowId xmlns:a16="http://schemas.microsoft.com/office/drawing/2014/main" val="3758074731"/>
                  </a:ext>
                </a:extLst>
              </a:tr>
              <a:tr h="69838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CL" sz="105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Kim, S.</a:t>
                      </a:r>
                      <a:endParaRPr lang="en-US" sz="105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9010" marR="2901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05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Self-management mobile virtual reality program for women with gestational diabetes</a:t>
                      </a:r>
                    </a:p>
                  </a:txBody>
                  <a:tcPr marL="29010" marR="2901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CL" sz="105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2021</a:t>
                      </a:r>
                      <a:endParaRPr lang="en-US" sz="105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9010" marR="29010" marT="0" marB="0"/>
                </a:tc>
                <a:extLst>
                  <a:ext uri="{0D108BD9-81ED-4DB2-BD59-A6C34878D82A}">
                    <a16:rowId xmlns:a16="http://schemas.microsoft.com/office/drawing/2014/main" val="2221136222"/>
                  </a:ext>
                </a:extLst>
              </a:tr>
              <a:tr h="69838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CL" sz="1050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Wernimont</a:t>
                      </a:r>
                      <a:r>
                        <a:rPr lang="es-CL" sz="105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es-CL" sz="1050" baseline="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S.</a:t>
                      </a:r>
                      <a:endParaRPr lang="en-US" sz="105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9010" marR="2901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05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Cellular-Enabled Glucometers and Maternal Glucose Control: A Quality Improvement  Initiative.</a:t>
                      </a:r>
                    </a:p>
                  </a:txBody>
                  <a:tcPr marL="29010" marR="2901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CL" sz="105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2020</a:t>
                      </a:r>
                      <a:endParaRPr lang="en-US" sz="105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9010" marR="29010" marT="0" marB="0"/>
                </a:tc>
                <a:extLst>
                  <a:ext uri="{0D108BD9-81ED-4DB2-BD59-A6C34878D82A}">
                    <a16:rowId xmlns:a16="http://schemas.microsoft.com/office/drawing/2014/main" val="1470641518"/>
                  </a:ext>
                </a:extLst>
              </a:tr>
              <a:tr h="69838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CL" sz="105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Seo,</a:t>
                      </a:r>
                      <a:r>
                        <a:rPr lang="es-CL" sz="1050" baseline="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Y.</a:t>
                      </a:r>
                      <a:endParaRPr lang="en-US" sz="105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9010" marR="2901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05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Using a Mobile-based Nutritional Intervention Application Improves Glycemic Control  but Reduces the Intake of Some Nutrients in Patients with Gestational Diabetes Mellitus: A Case Series Study.</a:t>
                      </a:r>
                    </a:p>
                  </a:txBody>
                  <a:tcPr marL="29010" marR="2901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CL" sz="105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2020</a:t>
                      </a:r>
                      <a:endParaRPr lang="en-US" sz="105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9010" marR="29010" marT="0" marB="0"/>
                </a:tc>
                <a:extLst>
                  <a:ext uri="{0D108BD9-81ED-4DB2-BD59-A6C34878D82A}">
                    <a16:rowId xmlns:a16="http://schemas.microsoft.com/office/drawing/2014/main" val="2060064868"/>
                  </a:ext>
                </a:extLst>
              </a:tr>
              <a:tr h="69838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CL" sz="1050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Lemelin</a:t>
                      </a:r>
                      <a:r>
                        <a:rPr lang="es-CL" sz="105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, A.</a:t>
                      </a:r>
                      <a:endParaRPr lang="en-US" sz="105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9010" marR="2901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05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Demonstrated Cost-Effectiveness of a </a:t>
                      </a:r>
                      <a:r>
                        <a:rPr lang="en-US" sz="1050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Telehomecare</a:t>
                      </a:r>
                      <a:r>
                        <a:rPr lang="en-US" sz="105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Program for Gestational Diabetes Mellitus Management</a:t>
                      </a:r>
                    </a:p>
                  </a:txBody>
                  <a:tcPr marL="29010" marR="2901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CL" sz="105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2020</a:t>
                      </a:r>
                      <a:endParaRPr lang="en-US" sz="105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9010" marR="29010" marT="0" marB="0"/>
                </a:tc>
                <a:extLst>
                  <a:ext uri="{0D108BD9-81ED-4DB2-BD59-A6C34878D82A}">
                    <a16:rowId xmlns:a16="http://schemas.microsoft.com/office/drawing/2014/main" val="1455946682"/>
                  </a:ext>
                </a:extLst>
              </a:tr>
              <a:tr h="69838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CL" sz="105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Albert, L.</a:t>
                      </a:r>
                      <a:endParaRPr lang="en-US" sz="105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9010" marR="2901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05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Managing gestational diabetes mellitus using a smartphone application with artificial intelligence (</a:t>
                      </a:r>
                      <a:r>
                        <a:rPr lang="en-US" sz="1050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SineDie</a:t>
                      </a:r>
                      <a:r>
                        <a:rPr lang="en-US" sz="105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) during the COVID-19 pandemic: Much more than just telemedicine</a:t>
                      </a:r>
                    </a:p>
                  </a:txBody>
                  <a:tcPr marL="29010" marR="2901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CL" sz="105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2020</a:t>
                      </a:r>
                      <a:endParaRPr lang="en-US" sz="105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9010" marR="29010" marT="0" marB="0"/>
                </a:tc>
                <a:extLst>
                  <a:ext uri="{0D108BD9-81ED-4DB2-BD59-A6C34878D82A}">
                    <a16:rowId xmlns:a16="http://schemas.microsoft.com/office/drawing/2014/main" val="971046837"/>
                  </a:ext>
                </a:extLst>
              </a:tr>
              <a:tr h="69838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50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Alqudah</a:t>
                      </a:r>
                      <a:r>
                        <a:rPr lang="en-US" sz="105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, A.</a:t>
                      </a:r>
                      <a:endParaRPr lang="en-US" sz="105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9010" marR="2901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05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Service evaluation of diabetes management during pregnancy in a regional maternity hospital: potential scope for increased self-management and remote patient monitoring through mHealth solutions</a:t>
                      </a:r>
                    </a:p>
                  </a:txBody>
                  <a:tcPr marL="29010" marR="2901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5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2019</a:t>
                      </a:r>
                    </a:p>
                  </a:txBody>
                  <a:tcPr marL="29010" marR="29010" marT="0" marB="0"/>
                </a:tc>
                <a:extLst>
                  <a:ext uri="{0D108BD9-81ED-4DB2-BD59-A6C34878D82A}">
                    <a16:rowId xmlns:a16="http://schemas.microsoft.com/office/drawing/2014/main" val="286146978"/>
                  </a:ext>
                </a:extLst>
              </a:tr>
              <a:tr h="69838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CL" sz="105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Kim, Y.</a:t>
                      </a:r>
                      <a:endParaRPr lang="en-US" sz="105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9010" marR="2901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05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Effects of a Web-Based Self-Management Program on the Behavior and Blood Glucose Levels of Women with Gestational Diabetes Mellitus</a:t>
                      </a:r>
                    </a:p>
                  </a:txBody>
                  <a:tcPr marL="29010" marR="2901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CL" sz="105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2019</a:t>
                      </a:r>
                      <a:endParaRPr lang="en-US" sz="105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9010" marR="29010" marT="0" marB="0"/>
                </a:tc>
                <a:extLst>
                  <a:ext uri="{0D108BD9-81ED-4DB2-BD59-A6C34878D82A}">
                    <a16:rowId xmlns:a16="http://schemas.microsoft.com/office/drawing/2014/main" val="3627354626"/>
                  </a:ext>
                </a:extLst>
              </a:tr>
              <a:tr h="69838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CL" sz="1050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Guo</a:t>
                      </a:r>
                      <a:r>
                        <a:rPr lang="es-CL" sz="105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, H.</a:t>
                      </a:r>
                      <a:endParaRPr lang="en-US" sz="105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9010" marR="2901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05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Evaluating the effects of mobile health intervention on weight management, glycemic control and pregnancy outcomes in patients with gestational diabetes mellitus</a:t>
                      </a:r>
                    </a:p>
                  </a:txBody>
                  <a:tcPr marL="29010" marR="2901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CL" sz="105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2019</a:t>
                      </a:r>
                      <a:endParaRPr lang="en-US" sz="105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9010" marR="29010" marT="0" marB="0"/>
                </a:tc>
                <a:extLst>
                  <a:ext uri="{0D108BD9-81ED-4DB2-BD59-A6C34878D82A}">
                    <a16:rowId xmlns:a16="http://schemas.microsoft.com/office/drawing/2014/main" val="982494845"/>
                  </a:ext>
                </a:extLst>
              </a:tr>
              <a:tr h="69838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CL" sz="105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Al-</a:t>
                      </a:r>
                      <a:r>
                        <a:rPr lang="es-CL" sz="1050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Ofi</a:t>
                      </a:r>
                      <a:r>
                        <a:rPr lang="es-CL" sz="105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es-CL" sz="1050" baseline="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E.</a:t>
                      </a:r>
                      <a:endParaRPr lang="en-US" sz="105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9010" marR="2901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05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Management of postprandial </a:t>
                      </a:r>
                      <a:r>
                        <a:rPr lang="en-US" sz="1050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hyperglycaemia</a:t>
                      </a:r>
                      <a:r>
                        <a:rPr lang="en-US" sz="105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and weight gain in women with gestational diabetes mellitus using a novel </a:t>
                      </a:r>
                      <a:r>
                        <a:rPr lang="en-US" sz="1050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telemonitoring</a:t>
                      </a:r>
                      <a:r>
                        <a:rPr lang="en-US" sz="105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system</a:t>
                      </a:r>
                    </a:p>
                  </a:txBody>
                  <a:tcPr marL="29010" marR="2901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CL" sz="105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2019</a:t>
                      </a:r>
                      <a:endParaRPr lang="en-US" sz="105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9010" marR="29010" marT="0" marB="0"/>
                </a:tc>
                <a:extLst>
                  <a:ext uri="{0D108BD9-81ED-4DB2-BD59-A6C34878D82A}">
                    <a16:rowId xmlns:a16="http://schemas.microsoft.com/office/drawing/2014/main" val="2296208750"/>
                  </a:ext>
                </a:extLst>
              </a:tr>
              <a:tr h="69838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CL" sz="105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Yang, P.</a:t>
                      </a:r>
                      <a:endParaRPr lang="en-US" sz="105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9010" marR="2901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05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Medical nutrition treatment of women with gestational diabetes mellitus by a telemedicine system based on smartphones</a:t>
                      </a:r>
                    </a:p>
                  </a:txBody>
                  <a:tcPr marL="29010" marR="2901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CL" sz="105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2018</a:t>
                      </a:r>
                      <a:endParaRPr lang="en-US" sz="105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9010" marR="29010" marT="0" marB="0"/>
                </a:tc>
                <a:extLst>
                  <a:ext uri="{0D108BD9-81ED-4DB2-BD59-A6C34878D82A}">
                    <a16:rowId xmlns:a16="http://schemas.microsoft.com/office/drawing/2014/main" val="589115033"/>
                  </a:ext>
                </a:extLst>
              </a:tr>
              <a:tr h="69838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CL" sz="1050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Triberti</a:t>
                      </a:r>
                      <a:r>
                        <a:rPr lang="es-CL" sz="105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es-CL" sz="1050" baseline="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S.</a:t>
                      </a:r>
                      <a:endParaRPr lang="en-US" sz="105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9010" marR="2901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05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The </a:t>
                      </a:r>
                      <a:r>
                        <a:rPr lang="en-US" sz="1050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ActiveAgeing</a:t>
                      </a:r>
                      <a:r>
                        <a:rPr lang="en-US" sz="105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Mobile App for Diabetes Self-management: First Adherence Data and Analysis of Patients’ in-App Notes</a:t>
                      </a:r>
                    </a:p>
                  </a:txBody>
                  <a:tcPr marL="29010" marR="2901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CL" sz="105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2018</a:t>
                      </a:r>
                      <a:endParaRPr lang="en-US" sz="105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9010" marR="29010" marT="0" marB="0"/>
                </a:tc>
                <a:extLst>
                  <a:ext uri="{0D108BD9-81ED-4DB2-BD59-A6C34878D82A}">
                    <a16:rowId xmlns:a16="http://schemas.microsoft.com/office/drawing/2014/main" val="368063620"/>
                  </a:ext>
                </a:extLst>
              </a:tr>
              <a:tr h="69838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CL" sz="1050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Skar</a:t>
                      </a:r>
                      <a:r>
                        <a:rPr lang="es-CL" sz="105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, J.</a:t>
                      </a:r>
                      <a:endParaRPr lang="en-US" sz="105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9010" marR="2901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05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Women's experiences with using a smartphone app (the Pregnant plus app) to manage gestational diabetes mellitus in a </a:t>
                      </a:r>
                      <a:r>
                        <a:rPr lang="en-US" sz="1050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randomised</a:t>
                      </a:r>
                      <a:r>
                        <a:rPr lang="en-US" sz="105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controlled trial</a:t>
                      </a:r>
                    </a:p>
                  </a:txBody>
                  <a:tcPr marL="29010" marR="2901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CL" sz="105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2018</a:t>
                      </a:r>
                      <a:endParaRPr lang="en-US" sz="105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9010" marR="29010" marT="0" marB="0"/>
                </a:tc>
                <a:extLst>
                  <a:ext uri="{0D108BD9-81ED-4DB2-BD59-A6C34878D82A}">
                    <a16:rowId xmlns:a16="http://schemas.microsoft.com/office/drawing/2014/main" val="3000355895"/>
                  </a:ext>
                </a:extLst>
              </a:tr>
              <a:tr h="69838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CL" sz="1050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Rigla</a:t>
                      </a:r>
                      <a:r>
                        <a:rPr lang="es-CL" sz="105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, M.</a:t>
                      </a:r>
                      <a:endParaRPr lang="en-US" sz="105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9010" marR="2901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05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Gestational Diabetes Management Using Smart Mobile Telemedicine</a:t>
                      </a:r>
                    </a:p>
                  </a:txBody>
                  <a:tcPr marL="29010" marR="2901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CL" sz="105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2018</a:t>
                      </a:r>
                      <a:endParaRPr lang="en-US" sz="105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9010" marR="29010" marT="0" marB="0"/>
                </a:tc>
                <a:extLst>
                  <a:ext uri="{0D108BD9-81ED-4DB2-BD59-A6C34878D82A}">
                    <a16:rowId xmlns:a16="http://schemas.microsoft.com/office/drawing/2014/main" val="298427713"/>
                  </a:ext>
                </a:extLst>
              </a:tr>
              <a:tr h="69838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CL" sz="1050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Rasekaba</a:t>
                      </a:r>
                      <a:r>
                        <a:rPr lang="es-CL" sz="105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, T.</a:t>
                      </a:r>
                      <a:endParaRPr lang="en-US" sz="105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9010" marR="2901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05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Using technology to support care in gestational diabetes mellitus: Quantitative outcomes of an exploratory </a:t>
                      </a:r>
                      <a:r>
                        <a:rPr lang="en-US" sz="1050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randomised</a:t>
                      </a:r>
                      <a:r>
                        <a:rPr lang="en-US" sz="105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control trial of adjunct telemedicine for gestational diabetes mellitus (</a:t>
                      </a:r>
                      <a:r>
                        <a:rPr lang="en-US" sz="1050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TeleGDM</a:t>
                      </a:r>
                      <a:r>
                        <a:rPr lang="en-US" sz="105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)</a:t>
                      </a:r>
                    </a:p>
                  </a:txBody>
                  <a:tcPr marL="29010" marR="2901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CL" sz="105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2018</a:t>
                      </a:r>
                      <a:endParaRPr lang="en-US" sz="105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9010" marR="29010" marT="0" marB="0"/>
                </a:tc>
                <a:extLst>
                  <a:ext uri="{0D108BD9-81ED-4DB2-BD59-A6C34878D82A}">
                    <a16:rowId xmlns:a16="http://schemas.microsoft.com/office/drawing/2014/main" val="908051886"/>
                  </a:ext>
                </a:extLst>
              </a:tr>
              <a:tr h="69838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CL" sz="1050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Pustozerov</a:t>
                      </a:r>
                      <a:r>
                        <a:rPr lang="es-CL" sz="105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, E.</a:t>
                      </a:r>
                      <a:endParaRPr lang="en-US" sz="105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9010" marR="2901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05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Development and Evaluation of a Mobile Personalized Blood Glucose Prediction System for Patients With Gestational Diabetes Mellitus</a:t>
                      </a:r>
                    </a:p>
                  </a:txBody>
                  <a:tcPr marL="29010" marR="2901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CL" sz="105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2018</a:t>
                      </a:r>
                      <a:endParaRPr lang="en-US" sz="105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9010" marR="29010" marT="0" marB="0"/>
                </a:tc>
                <a:extLst>
                  <a:ext uri="{0D108BD9-81ED-4DB2-BD59-A6C34878D82A}">
                    <a16:rowId xmlns:a16="http://schemas.microsoft.com/office/drawing/2014/main" val="1757640665"/>
                  </a:ext>
                </a:extLst>
              </a:tr>
              <a:tr h="698381">
                <a:tc>
                  <a:txBody>
                    <a:bodyPr/>
                    <a:lstStyle/>
                    <a:p>
                      <a:pPr marL="0" marR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L" sz="1050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Pustozerov</a:t>
                      </a:r>
                      <a:r>
                        <a:rPr lang="es-CL" sz="105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, E.</a:t>
                      </a:r>
                      <a:endParaRPr lang="en-US" sz="105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en-US" sz="105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9010" marR="2901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05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Mobile-based decision support system for gestational diabetes mellitus</a:t>
                      </a:r>
                    </a:p>
                  </a:txBody>
                  <a:tcPr marL="29010" marR="2901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CL" sz="105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2018</a:t>
                      </a:r>
                      <a:endParaRPr lang="en-US" sz="105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9010" marR="29010" marT="0" marB="0"/>
                </a:tc>
                <a:extLst>
                  <a:ext uri="{0D108BD9-81ED-4DB2-BD59-A6C34878D82A}">
                    <a16:rowId xmlns:a16="http://schemas.microsoft.com/office/drawing/2014/main" val="488947049"/>
                  </a:ext>
                </a:extLst>
              </a:tr>
              <a:tr h="69838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CL" sz="1050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Miremberg</a:t>
                      </a:r>
                      <a:r>
                        <a:rPr lang="es-CL" sz="105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, H.</a:t>
                      </a:r>
                      <a:endParaRPr lang="en-US" sz="105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9010" marR="2901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05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The impact of a daily smartphone-based feedback system among women with gestational diabetes on compliance, glycemic control, satisfaction, and pregnancy outcome: a randomized controlled trial</a:t>
                      </a:r>
                    </a:p>
                  </a:txBody>
                  <a:tcPr marL="29010" marR="2901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CL" sz="105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2018</a:t>
                      </a:r>
                      <a:endParaRPr lang="en-US" sz="105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9010" marR="29010" marT="0" marB="0"/>
                </a:tc>
                <a:extLst>
                  <a:ext uri="{0D108BD9-81ED-4DB2-BD59-A6C34878D82A}">
                    <a16:rowId xmlns:a16="http://schemas.microsoft.com/office/drawing/2014/main" val="3805943624"/>
                  </a:ext>
                </a:extLst>
              </a:tr>
              <a:tr h="69838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CL" sz="1050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Mackilop</a:t>
                      </a:r>
                      <a:r>
                        <a:rPr lang="es-CL" sz="105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, L.</a:t>
                      </a:r>
                      <a:endParaRPr lang="en-US" sz="105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9010" marR="2901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05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Comparing the Efficacy of a Mobile Phone-Based Blood Glucose Management System With Standard Clinic Care in Women With Gestational Diabetes: Randomized Controlled Trial</a:t>
                      </a:r>
                    </a:p>
                  </a:txBody>
                  <a:tcPr marL="29010" marR="2901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CL" sz="105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2018</a:t>
                      </a:r>
                      <a:endParaRPr lang="en-US" sz="105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9010" marR="29010" marT="0" marB="0"/>
                </a:tc>
                <a:extLst>
                  <a:ext uri="{0D108BD9-81ED-4DB2-BD59-A6C34878D82A}">
                    <a16:rowId xmlns:a16="http://schemas.microsoft.com/office/drawing/2014/main" val="1330901110"/>
                  </a:ext>
                </a:extLst>
              </a:tr>
              <a:tr h="69838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CL" sz="105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Johnson, Q.</a:t>
                      </a:r>
                      <a:endParaRPr lang="en-US" sz="105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9010" marR="2901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05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Impacting diabetes self-management in women with gestational diabetes mellitus using short messaging reminders</a:t>
                      </a:r>
                    </a:p>
                  </a:txBody>
                  <a:tcPr marL="29010" marR="2901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CL" sz="105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2018</a:t>
                      </a:r>
                      <a:endParaRPr lang="en-US" sz="105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9010" marR="29010" marT="0" marB="0"/>
                </a:tc>
                <a:extLst>
                  <a:ext uri="{0D108BD9-81ED-4DB2-BD59-A6C34878D82A}">
                    <a16:rowId xmlns:a16="http://schemas.microsoft.com/office/drawing/2014/main" val="1295602302"/>
                  </a:ext>
                </a:extLst>
              </a:tr>
              <a:tr h="69838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CL" sz="1050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Peleg</a:t>
                      </a:r>
                      <a:r>
                        <a:rPr lang="es-CL" sz="105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, M.</a:t>
                      </a:r>
                      <a:endParaRPr lang="en-US" sz="105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9010" marR="2901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05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Assessment of a personalized and distributed patient guidance system</a:t>
                      </a:r>
                    </a:p>
                  </a:txBody>
                  <a:tcPr marL="29010" marR="2901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CL" sz="105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2017</a:t>
                      </a:r>
                      <a:endParaRPr lang="en-US" sz="105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9010" marR="29010" marT="0" marB="0"/>
                </a:tc>
                <a:extLst>
                  <a:ext uri="{0D108BD9-81ED-4DB2-BD59-A6C34878D82A}">
                    <a16:rowId xmlns:a16="http://schemas.microsoft.com/office/drawing/2014/main" val="2739669161"/>
                  </a:ext>
                </a:extLst>
              </a:tr>
              <a:tr h="69838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CL" sz="105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Harrison, T.</a:t>
                      </a:r>
                      <a:endParaRPr lang="en-US" sz="105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9010" marR="2901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05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Acceptability of Virtual Prenatal Visits for Women with Gestational Diabetes</a:t>
                      </a:r>
                    </a:p>
                  </a:txBody>
                  <a:tcPr marL="29010" marR="2901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CL" sz="105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2017</a:t>
                      </a:r>
                      <a:endParaRPr lang="en-US" sz="105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9010" marR="29010" marT="0" marB="0"/>
                </a:tc>
                <a:extLst>
                  <a:ext uri="{0D108BD9-81ED-4DB2-BD59-A6C34878D82A}">
                    <a16:rowId xmlns:a16="http://schemas.microsoft.com/office/drawing/2014/main" val="21189359"/>
                  </a:ext>
                </a:extLst>
              </a:tr>
              <a:tr h="69838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CL" sz="105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Caballero-Ruiz, E.</a:t>
                      </a:r>
                      <a:endParaRPr lang="en-US" sz="105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9010" marR="2901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05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 web-based clinical decision support system for gestational diabetes: Automatic diet prescription and detection of insulin needs</a:t>
                      </a:r>
                    </a:p>
                  </a:txBody>
                  <a:tcPr marL="29010" marR="2901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CL" sz="105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2017</a:t>
                      </a:r>
                      <a:endParaRPr lang="en-US" sz="105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9010" marR="29010" marT="0" marB="0"/>
                </a:tc>
                <a:extLst>
                  <a:ext uri="{0D108BD9-81ED-4DB2-BD59-A6C34878D82A}">
                    <a16:rowId xmlns:a16="http://schemas.microsoft.com/office/drawing/2014/main" val="2851346091"/>
                  </a:ext>
                </a:extLst>
              </a:tr>
              <a:tr h="69838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CL" sz="1050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Borgen</a:t>
                      </a:r>
                      <a:r>
                        <a:rPr lang="es-CL" sz="105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, I.</a:t>
                      </a:r>
                      <a:endParaRPr lang="en-US" sz="105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9010" marR="2901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05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Smartphone application for women with gestational diabetes mellitus: A study protocol for a </a:t>
                      </a:r>
                      <a:r>
                        <a:rPr lang="en-US" sz="1050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multicentre</a:t>
                      </a:r>
                      <a:r>
                        <a:rPr lang="en-US" sz="105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050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randomised</a:t>
                      </a:r>
                      <a:r>
                        <a:rPr lang="en-US" sz="105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controlled trial</a:t>
                      </a:r>
                    </a:p>
                  </a:txBody>
                  <a:tcPr marL="29010" marR="2901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CL" sz="105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2017</a:t>
                      </a:r>
                      <a:endParaRPr lang="en-US" sz="105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9010" marR="29010" marT="0" marB="0"/>
                </a:tc>
                <a:extLst>
                  <a:ext uri="{0D108BD9-81ED-4DB2-BD59-A6C34878D82A}">
                    <a16:rowId xmlns:a16="http://schemas.microsoft.com/office/drawing/2014/main" val="1490074220"/>
                  </a:ext>
                </a:extLst>
              </a:tr>
              <a:tr h="69838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CL" sz="105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Caballero-Ruiz, E.</a:t>
                      </a:r>
                      <a:endParaRPr lang="en-US" sz="105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9010" marR="2901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05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Automatic classification of glycaemia measurements to enhance data interpretation in an expert system for gestational diabetes</a:t>
                      </a:r>
                    </a:p>
                  </a:txBody>
                  <a:tcPr marL="29010" marR="2901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CL" sz="105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2016</a:t>
                      </a:r>
                      <a:endParaRPr lang="en-US" sz="105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9010" marR="29010" marT="0" marB="0"/>
                </a:tc>
                <a:extLst>
                  <a:ext uri="{0D108BD9-81ED-4DB2-BD59-A6C34878D82A}">
                    <a16:rowId xmlns:a16="http://schemas.microsoft.com/office/drawing/2014/main" val="3323147721"/>
                  </a:ext>
                </a:extLst>
              </a:tr>
              <a:tr h="69838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CL" sz="1050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Bromuri</a:t>
                      </a:r>
                      <a:r>
                        <a:rPr lang="es-CL" sz="105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, S.</a:t>
                      </a:r>
                      <a:endParaRPr lang="en-US" sz="105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9010" marR="2901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05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An expert Personal Health System to monitor patients affected by Gestational Diabetes Mellitus: A feasibility study</a:t>
                      </a:r>
                    </a:p>
                  </a:txBody>
                  <a:tcPr marL="29010" marR="2901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CL" sz="105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2016</a:t>
                      </a:r>
                      <a:endParaRPr lang="en-US" sz="105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9010" marR="29010" marT="0" marB="0"/>
                </a:tc>
                <a:extLst>
                  <a:ext uri="{0D108BD9-81ED-4DB2-BD59-A6C34878D82A}">
                    <a16:rowId xmlns:a16="http://schemas.microsoft.com/office/drawing/2014/main" val="2996495586"/>
                  </a:ext>
                </a:extLst>
              </a:tr>
            </a:tbl>
          </a:graphicData>
        </a:graphic>
      </p:graphicFrame>
      <p:sp>
        <p:nvSpPr>
          <p:cNvPr id="2" name="Rectángulo 1"/>
          <p:cNvSpPr/>
          <p:nvPr/>
        </p:nvSpPr>
        <p:spPr>
          <a:xfrm>
            <a:off x="1842172" y="120298"/>
            <a:ext cx="306814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i="1" dirty="0">
                <a:latin typeface="Times New Roman" panose="02020603050405020304" pitchFamily="18" charset="0"/>
                <a:ea typeface="Calibri" panose="020F0502020204030204" pitchFamily="34" charset="0"/>
              </a:rPr>
              <a:t>Table S1: </a:t>
            </a:r>
            <a:r>
              <a:rPr lang="en-US" i="1" dirty="0">
                <a:latin typeface="Times New Roman" panose="02020603050405020304" pitchFamily="18" charset="0"/>
                <a:ea typeface="Calibri" panose="020F0502020204030204" pitchFamily="34" charset="0"/>
              </a:rPr>
              <a:t>List of selected items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9698662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4390</TotalTime>
  <Words>670</Words>
  <Application>Microsoft Office PowerPoint</Application>
  <PresentationFormat>Personalizado</PresentationFormat>
  <Paragraphs>88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Tema de Office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Usuario</dc:creator>
  <cp:lastModifiedBy>Usuario</cp:lastModifiedBy>
  <cp:revision>14</cp:revision>
  <dcterms:created xsi:type="dcterms:W3CDTF">2021-04-13T22:53:05Z</dcterms:created>
  <dcterms:modified xsi:type="dcterms:W3CDTF">2021-12-23T22:49:10Z</dcterms:modified>
</cp:coreProperties>
</file>