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546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559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30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27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02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02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93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209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16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55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FF24A-8CA4-4B1C-9E6C-EC9360B54454}" type="datetimeFigureOut">
              <a:rPr kumimoji="1" lang="ja-JP" altLang="en-US" smtClean="0"/>
              <a:t>2021/11/29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3BD08-96F7-4DDA-B90C-087939B00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47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2DE0A1-85EA-4E3E-BA01-A4FBAB0C50A3}"/>
              </a:ext>
            </a:extLst>
          </p:cNvPr>
          <p:cNvSpPr txBox="1"/>
          <p:nvPr/>
        </p:nvSpPr>
        <p:spPr>
          <a:xfrm>
            <a:off x="251520" y="260648"/>
            <a:ext cx="2614970" cy="43205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b="1" dirty="0">
                <a:latin typeface="Times New Roman"/>
                <a:cs typeface="Times New Roman"/>
              </a:rPr>
              <a:t>Supplementary Figure 1 </a:t>
            </a:r>
            <a:endParaRPr lang="ja-JP" altLang="en-US" sz="1800" b="1" dirty="0">
              <a:latin typeface="Times New Roman"/>
              <a:cs typeface="Times New Roman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C118B28-34F5-48B7-AABD-73BC5D0116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99" b="14569"/>
          <a:stretch/>
        </p:blipFill>
        <p:spPr>
          <a:xfrm>
            <a:off x="1884884" y="664949"/>
            <a:ext cx="5851583" cy="3996000"/>
          </a:xfrm>
          <a:prstGeom prst="rect">
            <a:avLst/>
          </a:prstGeom>
        </p:spPr>
      </p:pic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55EA5F4B-FEE3-4F06-82C2-BDA283A98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926706"/>
              </p:ext>
            </p:extLst>
          </p:nvPr>
        </p:nvGraphicFramePr>
        <p:xfrm>
          <a:off x="910019" y="4953000"/>
          <a:ext cx="3966781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66781">
                  <a:extLst>
                    <a:ext uri="{9D8B030D-6E8A-4147-A177-3AD203B41FA5}">
                      <a16:colId xmlns:a16="http://schemas.microsoft.com/office/drawing/2014/main" val="3375482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kumimoji="1" lang="ja-JP" alt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kumimoji="1" lang="ja-JP" alt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risk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92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Months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0158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Lowest group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7639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 group 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65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Highest group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8413204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C5552CA-B846-406E-8ADF-45ADED2DA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240327"/>
              </p:ext>
            </p:extLst>
          </p:nvPr>
        </p:nvGraphicFramePr>
        <p:xfrm>
          <a:off x="2929233" y="5007884"/>
          <a:ext cx="2449064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12266">
                  <a:extLst>
                    <a:ext uri="{9D8B030D-6E8A-4147-A177-3AD203B41FA5}">
                      <a16:colId xmlns:a16="http://schemas.microsoft.com/office/drawing/2014/main" val="3829525793"/>
                    </a:ext>
                  </a:extLst>
                </a:gridCol>
                <a:gridCol w="612266">
                  <a:extLst>
                    <a:ext uri="{9D8B030D-6E8A-4147-A177-3AD203B41FA5}">
                      <a16:colId xmlns:a16="http://schemas.microsoft.com/office/drawing/2014/main" val="2406509170"/>
                    </a:ext>
                  </a:extLst>
                </a:gridCol>
                <a:gridCol w="612266">
                  <a:extLst>
                    <a:ext uri="{9D8B030D-6E8A-4147-A177-3AD203B41FA5}">
                      <a16:colId xmlns:a16="http://schemas.microsoft.com/office/drawing/2014/main" val="1966113090"/>
                    </a:ext>
                  </a:extLst>
                </a:gridCol>
                <a:gridCol w="612266">
                  <a:extLst>
                    <a:ext uri="{9D8B030D-6E8A-4147-A177-3AD203B41FA5}">
                      <a16:colId xmlns:a16="http://schemas.microsoft.com/office/drawing/2014/main" val="33434505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6733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480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4931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400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897544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0DF376B-6729-48BD-8889-F0437FD6B3FA}"/>
              </a:ext>
            </a:extLst>
          </p:cNvPr>
          <p:cNvSpPr txBox="1"/>
          <p:nvPr/>
        </p:nvSpPr>
        <p:spPr>
          <a:xfrm>
            <a:off x="841426" y="848763"/>
            <a:ext cx="492443" cy="351322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 defTabSz="457200"/>
            <a:r>
              <a:rPr kumimoji="0" lang="en-US" altLang="ja-JP" sz="2000" dirty="0">
                <a:solidFill>
                  <a:prstClr val="black"/>
                </a:solidFill>
                <a:latin typeface="Times New Roman"/>
                <a:cs typeface="Times New Roman"/>
              </a:rPr>
              <a:t>Overall </a:t>
            </a:r>
            <a:r>
              <a:rPr lang="en-US" altLang="ja-JP" sz="2000" dirty="0">
                <a:solidFill>
                  <a:prstClr val="black"/>
                </a:solidFill>
                <a:latin typeface="Times New Roman"/>
                <a:cs typeface="Times New Roman"/>
              </a:rPr>
              <a:t>s</a:t>
            </a:r>
            <a:r>
              <a:rPr kumimoji="0" lang="en-US" altLang="ja-JP" sz="2000" dirty="0">
                <a:solidFill>
                  <a:prstClr val="black"/>
                </a:solidFill>
                <a:latin typeface="Times New Roman"/>
                <a:cs typeface="Times New Roman"/>
              </a:rPr>
              <a:t>urvival rate</a:t>
            </a:r>
            <a:endParaRPr kumimoji="0" lang="ja-JP" altLang="en-US" sz="20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FB5AF42-5747-425B-B248-59A2E87CBB08}"/>
              </a:ext>
            </a:extLst>
          </p:cNvPr>
          <p:cNvSpPr txBox="1"/>
          <p:nvPr/>
        </p:nvSpPr>
        <p:spPr>
          <a:xfrm>
            <a:off x="8037084" y="4552890"/>
            <a:ext cx="1106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2000" dirty="0">
                <a:solidFill>
                  <a:prstClr val="black"/>
                </a:solidFill>
                <a:latin typeface="Times New Roman"/>
                <a:cs typeface="Times New Roman"/>
              </a:rPr>
              <a:t>Months</a:t>
            </a:r>
            <a:endParaRPr kumimoji="0" lang="ja-JP" altLang="en-US" sz="16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37FA0D6-9417-4402-96A2-9FA7E07AD184}"/>
              </a:ext>
            </a:extLst>
          </p:cNvPr>
          <p:cNvSpPr txBox="1"/>
          <p:nvPr/>
        </p:nvSpPr>
        <p:spPr>
          <a:xfrm>
            <a:off x="1871737" y="4591054"/>
            <a:ext cx="283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4843FFD-45A1-498B-91DC-B71849EE6A71}"/>
              </a:ext>
            </a:extLst>
          </p:cNvPr>
          <p:cNvSpPr txBox="1"/>
          <p:nvPr/>
        </p:nvSpPr>
        <p:spPr>
          <a:xfrm>
            <a:off x="3630388" y="4596267"/>
            <a:ext cx="479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2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9D34181-D0F9-49C1-936A-60D109452298}"/>
              </a:ext>
            </a:extLst>
          </p:cNvPr>
          <p:cNvSpPr txBox="1"/>
          <p:nvPr/>
        </p:nvSpPr>
        <p:spPr>
          <a:xfrm>
            <a:off x="5446024" y="4596267"/>
            <a:ext cx="479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4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7AEA3BC-9178-4EF5-B507-CE3458EA27F1}"/>
              </a:ext>
            </a:extLst>
          </p:cNvPr>
          <p:cNvSpPr txBox="1"/>
          <p:nvPr/>
        </p:nvSpPr>
        <p:spPr>
          <a:xfrm>
            <a:off x="7261660" y="4591054"/>
            <a:ext cx="417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6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1E8439F-1D68-4E48-9160-5A23E3A812D0}"/>
              </a:ext>
            </a:extLst>
          </p:cNvPr>
          <p:cNvSpPr txBox="1"/>
          <p:nvPr/>
        </p:nvSpPr>
        <p:spPr>
          <a:xfrm>
            <a:off x="1453684" y="4358402"/>
            <a:ext cx="503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0BC2C0A-524A-4F33-AC4D-AA3BF5F717FF}"/>
              </a:ext>
            </a:extLst>
          </p:cNvPr>
          <p:cNvSpPr txBox="1"/>
          <p:nvPr/>
        </p:nvSpPr>
        <p:spPr>
          <a:xfrm>
            <a:off x="1451342" y="664097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1.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3BA8257-E995-45F4-AD73-7F0542282412}"/>
              </a:ext>
            </a:extLst>
          </p:cNvPr>
          <p:cNvSpPr txBox="1"/>
          <p:nvPr/>
        </p:nvSpPr>
        <p:spPr>
          <a:xfrm>
            <a:off x="1439096" y="1402659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.8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4D92544-CDA4-459D-BF25-2B3C9E3D2533}"/>
              </a:ext>
            </a:extLst>
          </p:cNvPr>
          <p:cNvSpPr txBox="1"/>
          <p:nvPr/>
        </p:nvSpPr>
        <p:spPr>
          <a:xfrm>
            <a:off x="1450321" y="2112487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.6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8D9A19B-1053-4C1E-A4F9-1FE4E158FB1A}"/>
              </a:ext>
            </a:extLst>
          </p:cNvPr>
          <p:cNvSpPr txBox="1"/>
          <p:nvPr/>
        </p:nvSpPr>
        <p:spPr>
          <a:xfrm>
            <a:off x="1435352" y="2851049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.4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1D1B709-C084-466B-89AD-E61293556A30}"/>
              </a:ext>
            </a:extLst>
          </p:cNvPr>
          <p:cNvSpPr txBox="1"/>
          <p:nvPr/>
        </p:nvSpPr>
        <p:spPr>
          <a:xfrm>
            <a:off x="1450321" y="3637620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.2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正方形/長方形 1">
            <a:extLst>
              <a:ext uri="{FF2B5EF4-FFF2-40B4-BE49-F238E27FC236}">
                <a16:creationId xmlns:a16="http://schemas.microsoft.com/office/drawing/2014/main" id="{D41AEA04-1259-4A0C-8D15-5B1E691DC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2239" y="4039124"/>
            <a:ext cx="2151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ＭＳ Ｐゴシック" pitchFamily="-1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defTabSz="457200" eaLnBrk="1" hangingPunct="1">
              <a:spcBef>
                <a:spcPct val="0"/>
              </a:spcBef>
              <a:buFontTx/>
              <a:buNone/>
            </a:pPr>
            <a:r>
              <a:rPr lang="en-US" altLang="ja-JP" sz="1800" kern="0" dirty="0">
                <a:solidFill>
                  <a:prstClr val="black"/>
                </a:solidFill>
                <a:latin typeface="Times New Roman"/>
                <a:ea typeface="ＭＳ Ｐゴシック" panose="020B0600070205080204" pitchFamily="50" charset="-128"/>
                <a:cs typeface="Times New Roman"/>
              </a:rPr>
              <a:t>Log-rank p </a:t>
            </a:r>
            <a:r>
              <a:rPr lang="en-US" altLang="ja-JP" sz="1800" i="1" kern="0" dirty="0">
                <a:solidFill>
                  <a:prstClr val="black"/>
                </a:solidFill>
                <a:latin typeface="Times New Roman"/>
                <a:ea typeface="ＭＳ Ｐゴシック" panose="020B0600070205080204" pitchFamily="50" charset="-128"/>
                <a:cs typeface="Times New Roman"/>
              </a:rPr>
              <a:t>&lt;</a:t>
            </a:r>
            <a:r>
              <a:rPr lang="en-US" altLang="ja-JP" sz="1800" kern="0" dirty="0">
                <a:solidFill>
                  <a:prstClr val="black"/>
                </a:solidFill>
                <a:latin typeface="Times New Roman"/>
                <a:ea typeface="ＭＳ Ｐゴシック" panose="020B0600070205080204" pitchFamily="50" charset="-128"/>
                <a:cs typeface="Times New Roman"/>
              </a:rPr>
              <a:t> 0.001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0EE9934-A350-4B0C-A024-B0E9D8DCB760}"/>
              </a:ext>
            </a:extLst>
          </p:cNvPr>
          <p:cNvSpPr txBox="1"/>
          <p:nvPr/>
        </p:nvSpPr>
        <p:spPr>
          <a:xfrm>
            <a:off x="2671818" y="3077472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Lowest group</a:t>
            </a:r>
          </a:p>
        </p:txBody>
      </p:sp>
      <p:sp>
        <p:nvSpPr>
          <p:cNvPr id="23" name="Line 43">
            <a:extLst>
              <a:ext uri="{FF2B5EF4-FFF2-40B4-BE49-F238E27FC236}">
                <a16:creationId xmlns:a16="http://schemas.microsoft.com/office/drawing/2014/main" id="{BD47D746-A71B-4732-924C-E1C3B380FF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7367" y="3918030"/>
            <a:ext cx="454450" cy="0"/>
          </a:xfrm>
          <a:prstGeom prst="lin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4" name="Line 43">
            <a:extLst>
              <a:ext uri="{FF2B5EF4-FFF2-40B4-BE49-F238E27FC236}">
                <a16:creationId xmlns:a16="http://schemas.microsoft.com/office/drawing/2014/main" id="{95FEB83E-836B-4F83-AAB4-D8C49055B19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7367" y="3637620"/>
            <a:ext cx="454450" cy="0"/>
          </a:xfrm>
          <a:prstGeom prst="line">
            <a:avLst/>
          </a:prstGeom>
          <a:noFill/>
          <a:ln w="571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5" name="Line 43">
            <a:extLst>
              <a:ext uri="{FF2B5EF4-FFF2-40B4-BE49-F238E27FC236}">
                <a16:creationId xmlns:a16="http://schemas.microsoft.com/office/drawing/2014/main" id="{F921656B-1C69-48EB-9B6E-E834E08B953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7367" y="3317418"/>
            <a:ext cx="454450" cy="0"/>
          </a:xfrm>
          <a:prstGeom prst="line">
            <a:avLst/>
          </a:prstGeom>
          <a:noFill/>
          <a:ln w="57150" cap="flat">
            <a:solidFill>
              <a:srgbClr val="00B05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8CCBF31-79CF-4178-88F0-A7087AC55715}"/>
              </a:ext>
            </a:extLst>
          </p:cNvPr>
          <p:cNvSpPr txBox="1"/>
          <p:nvPr/>
        </p:nvSpPr>
        <p:spPr>
          <a:xfrm>
            <a:off x="2671817" y="3424840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Middle group 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E2A9580-DA5C-4A22-8869-FC2E3D48C6C6}"/>
              </a:ext>
            </a:extLst>
          </p:cNvPr>
          <p:cNvSpPr txBox="1"/>
          <p:nvPr/>
        </p:nvSpPr>
        <p:spPr>
          <a:xfrm>
            <a:off x="2671818" y="3748693"/>
            <a:ext cx="165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Highest group</a:t>
            </a:r>
          </a:p>
        </p:txBody>
      </p:sp>
    </p:spTree>
    <p:extLst>
      <p:ext uri="{BB962C8B-B14F-4D97-AF65-F5344CB8AC3E}">
        <p14:creationId xmlns:p14="http://schemas.microsoft.com/office/powerpoint/2010/main" val="260143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2DE0A1-85EA-4E3E-BA01-A4FBAB0C50A3}"/>
              </a:ext>
            </a:extLst>
          </p:cNvPr>
          <p:cNvSpPr txBox="1"/>
          <p:nvPr/>
        </p:nvSpPr>
        <p:spPr>
          <a:xfrm>
            <a:off x="251520" y="260648"/>
            <a:ext cx="2614970" cy="43205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b="1" dirty="0">
                <a:latin typeface="Times New Roman"/>
                <a:cs typeface="Times New Roman"/>
              </a:rPr>
              <a:t>Supplementary Figure 2 </a:t>
            </a:r>
            <a:endParaRPr lang="ja-JP" altLang="en-US" sz="1800" b="1" dirty="0">
              <a:latin typeface="Times New Roman"/>
              <a:cs typeface="Times New Roman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7DDC30A-551E-48EE-BF57-270FFAC847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90" b="14930"/>
          <a:stretch/>
        </p:blipFill>
        <p:spPr>
          <a:xfrm>
            <a:off x="1936650" y="631054"/>
            <a:ext cx="5768254" cy="3960000"/>
          </a:xfrm>
          <a:prstGeom prst="rect">
            <a:avLst/>
          </a:prstGeom>
        </p:spPr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4910DC5-0213-4723-8FB8-8451E37451ED}"/>
              </a:ext>
            </a:extLst>
          </p:cNvPr>
          <p:cNvGraphicFramePr>
            <a:graphicFrameLocks noGrp="1"/>
          </p:cNvGraphicFramePr>
          <p:nvPr/>
        </p:nvGraphicFramePr>
        <p:xfrm>
          <a:off x="910019" y="4953000"/>
          <a:ext cx="3966781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66781">
                  <a:extLst>
                    <a:ext uri="{9D8B030D-6E8A-4147-A177-3AD203B41FA5}">
                      <a16:colId xmlns:a16="http://schemas.microsoft.com/office/drawing/2014/main" val="3375482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kumimoji="1" lang="ja-JP" alt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kumimoji="1" lang="ja-JP" altLang="en-US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risk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92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Months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0158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Lowest group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7639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 group 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65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Highest group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8413204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7D2F760-8A2F-410B-A789-80C1A391F419}"/>
              </a:ext>
            </a:extLst>
          </p:cNvPr>
          <p:cNvGraphicFramePr>
            <a:graphicFrameLocks noGrp="1"/>
          </p:cNvGraphicFramePr>
          <p:nvPr/>
        </p:nvGraphicFramePr>
        <p:xfrm>
          <a:off x="2929233" y="5007884"/>
          <a:ext cx="2449064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12266">
                  <a:extLst>
                    <a:ext uri="{9D8B030D-6E8A-4147-A177-3AD203B41FA5}">
                      <a16:colId xmlns:a16="http://schemas.microsoft.com/office/drawing/2014/main" val="3829525793"/>
                    </a:ext>
                  </a:extLst>
                </a:gridCol>
                <a:gridCol w="612266">
                  <a:extLst>
                    <a:ext uri="{9D8B030D-6E8A-4147-A177-3AD203B41FA5}">
                      <a16:colId xmlns:a16="http://schemas.microsoft.com/office/drawing/2014/main" val="2406509170"/>
                    </a:ext>
                  </a:extLst>
                </a:gridCol>
                <a:gridCol w="612266">
                  <a:extLst>
                    <a:ext uri="{9D8B030D-6E8A-4147-A177-3AD203B41FA5}">
                      <a16:colId xmlns:a16="http://schemas.microsoft.com/office/drawing/2014/main" val="1966113090"/>
                    </a:ext>
                  </a:extLst>
                </a:gridCol>
                <a:gridCol w="612266">
                  <a:extLst>
                    <a:ext uri="{9D8B030D-6E8A-4147-A177-3AD203B41FA5}">
                      <a16:colId xmlns:a16="http://schemas.microsoft.com/office/drawing/2014/main" val="33434505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6733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480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4931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400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8975440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73C5DCB-1D7C-4C6E-B7C0-184261A8FBEF}"/>
              </a:ext>
            </a:extLst>
          </p:cNvPr>
          <p:cNvSpPr txBox="1"/>
          <p:nvPr/>
        </p:nvSpPr>
        <p:spPr>
          <a:xfrm>
            <a:off x="8037084" y="4552890"/>
            <a:ext cx="1106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2000" dirty="0">
                <a:solidFill>
                  <a:prstClr val="black"/>
                </a:solidFill>
                <a:latin typeface="Times New Roman"/>
                <a:cs typeface="Times New Roman"/>
              </a:rPr>
              <a:t>Months</a:t>
            </a:r>
            <a:endParaRPr kumimoji="0" lang="ja-JP" altLang="en-US" sz="16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40DFF4E-6D66-40BF-8961-0336FE7CD693}"/>
              </a:ext>
            </a:extLst>
          </p:cNvPr>
          <p:cNvSpPr txBox="1"/>
          <p:nvPr/>
        </p:nvSpPr>
        <p:spPr>
          <a:xfrm>
            <a:off x="1871737" y="4591054"/>
            <a:ext cx="283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32194CD-DC7A-45DD-A11D-1540B575A2FB}"/>
              </a:ext>
            </a:extLst>
          </p:cNvPr>
          <p:cNvSpPr txBox="1"/>
          <p:nvPr/>
        </p:nvSpPr>
        <p:spPr>
          <a:xfrm>
            <a:off x="3630388" y="4596267"/>
            <a:ext cx="479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2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4725C44-FEDE-47AA-88A5-3C0736040339}"/>
              </a:ext>
            </a:extLst>
          </p:cNvPr>
          <p:cNvSpPr txBox="1"/>
          <p:nvPr/>
        </p:nvSpPr>
        <p:spPr>
          <a:xfrm>
            <a:off x="5446024" y="4596267"/>
            <a:ext cx="479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4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F015868-AE01-4725-853D-8281BD0EF600}"/>
              </a:ext>
            </a:extLst>
          </p:cNvPr>
          <p:cNvSpPr txBox="1"/>
          <p:nvPr/>
        </p:nvSpPr>
        <p:spPr>
          <a:xfrm>
            <a:off x="7261660" y="4591054"/>
            <a:ext cx="417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6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338CCE5-4B13-4478-8E2E-FAACC720DAF6}"/>
              </a:ext>
            </a:extLst>
          </p:cNvPr>
          <p:cNvSpPr txBox="1"/>
          <p:nvPr/>
        </p:nvSpPr>
        <p:spPr>
          <a:xfrm>
            <a:off x="1453684" y="4358402"/>
            <a:ext cx="503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8B8DB44-F272-49C3-9071-9A226792BBEF}"/>
              </a:ext>
            </a:extLst>
          </p:cNvPr>
          <p:cNvSpPr txBox="1"/>
          <p:nvPr/>
        </p:nvSpPr>
        <p:spPr>
          <a:xfrm>
            <a:off x="1451342" y="664097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1.</a:t>
            </a: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4A45185-17DF-4FB8-99BA-A46C686D1858}"/>
              </a:ext>
            </a:extLst>
          </p:cNvPr>
          <p:cNvSpPr txBox="1"/>
          <p:nvPr/>
        </p:nvSpPr>
        <p:spPr>
          <a:xfrm>
            <a:off x="1439096" y="1402659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.8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9E9EFA2-C189-4A48-9E61-D43352EF6DFC}"/>
              </a:ext>
            </a:extLst>
          </p:cNvPr>
          <p:cNvSpPr txBox="1"/>
          <p:nvPr/>
        </p:nvSpPr>
        <p:spPr>
          <a:xfrm>
            <a:off x="1450321" y="2112487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.6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C8D594-73E7-411F-913D-281C538686BB}"/>
              </a:ext>
            </a:extLst>
          </p:cNvPr>
          <p:cNvSpPr txBox="1"/>
          <p:nvPr/>
        </p:nvSpPr>
        <p:spPr>
          <a:xfrm>
            <a:off x="1435352" y="2851049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.4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6AED00C-C556-4AC6-BD8B-8F1859A8B3A1}"/>
              </a:ext>
            </a:extLst>
          </p:cNvPr>
          <p:cNvSpPr txBox="1"/>
          <p:nvPr/>
        </p:nvSpPr>
        <p:spPr>
          <a:xfrm>
            <a:off x="1450321" y="3637620"/>
            <a:ext cx="533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.2</a:t>
            </a:r>
            <a:endParaRPr kumimoji="0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正方形/長方形 1">
            <a:extLst>
              <a:ext uri="{FF2B5EF4-FFF2-40B4-BE49-F238E27FC236}">
                <a16:creationId xmlns:a16="http://schemas.microsoft.com/office/drawing/2014/main" id="{F675428F-96DB-4C77-9F01-3A28AE9A4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2239" y="4039124"/>
            <a:ext cx="2151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ＭＳ Ｐゴシック" pitchFamily="-1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defTabSz="457200" eaLnBrk="1" hangingPunct="1">
              <a:spcBef>
                <a:spcPct val="0"/>
              </a:spcBef>
              <a:buFontTx/>
              <a:buNone/>
            </a:pPr>
            <a:r>
              <a:rPr lang="en-US" altLang="ja-JP" sz="1800" kern="0" dirty="0">
                <a:solidFill>
                  <a:prstClr val="black"/>
                </a:solidFill>
                <a:latin typeface="Times New Roman"/>
                <a:ea typeface="ＭＳ Ｐゴシック" panose="020B0600070205080204" pitchFamily="50" charset="-128"/>
                <a:cs typeface="Times New Roman"/>
              </a:rPr>
              <a:t>Log-rank p </a:t>
            </a:r>
            <a:r>
              <a:rPr lang="en-US" altLang="ja-JP" sz="1800" i="1" kern="0" dirty="0">
                <a:solidFill>
                  <a:prstClr val="black"/>
                </a:solidFill>
                <a:latin typeface="Times New Roman"/>
                <a:ea typeface="ＭＳ Ｐゴシック" panose="020B0600070205080204" pitchFamily="50" charset="-128"/>
                <a:cs typeface="Times New Roman"/>
              </a:rPr>
              <a:t>=</a:t>
            </a:r>
            <a:r>
              <a:rPr lang="en-US" altLang="ja-JP" sz="1800" kern="0" dirty="0">
                <a:solidFill>
                  <a:prstClr val="black"/>
                </a:solidFill>
                <a:latin typeface="Times New Roman"/>
                <a:ea typeface="ＭＳ Ｐゴシック" panose="020B0600070205080204" pitchFamily="50" charset="-128"/>
                <a:cs typeface="Times New Roman"/>
              </a:rPr>
              <a:t> 0.024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2776620-1A2A-4C9F-AE2B-260C644E0363}"/>
              </a:ext>
            </a:extLst>
          </p:cNvPr>
          <p:cNvSpPr txBox="1"/>
          <p:nvPr/>
        </p:nvSpPr>
        <p:spPr>
          <a:xfrm>
            <a:off x="2671818" y="3077472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Lowest group</a:t>
            </a:r>
          </a:p>
        </p:txBody>
      </p:sp>
      <p:sp>
        <p:nvSpPr>
          <p:cNvPr id="21" name="Line 43">
            <a:extLst>
              <a:ext uri="{FF2B5EF4-FFF2-40B4-BE49-F238E27FC236}">
                <a16:creationId xmlns:a16="http://schemas.microsoft.com/office/drawing/2014/main" id="{950C6B90-4596-4727-AD9E-7D44EF70D44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7367" y="3918030"/>
            <a:ext cx="454450" cy="0"/>
          </a:xfrm>
          <a:prstGeom prst="lin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2" name="Line 43">
            <a:extLst>
              <a:ext uri="{FF2B5EF4-FFF2-40B4-BE49-F238E27FC236}">
                <a16:creationId xmlns:a16="http://schemas.microsoft.com/office/drawing/2014/main" id="{1A9C5130-3C9B-479D-BCD2-AA7CC677142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7367" y="3637620"/>
            <a:ext cx="454450" cy="0"/>
          </a:xfrm>
          <a:prstGeom prst="line">
            <a:avLst/>
          </a:prstGeom>
          <a:noFill/>
          <a:ln w="571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3" name="Line 43">
            <a:extLst>
              <a:ext uri="{FF2B5EF4-FFF2-40B4-BE49-F238E27FC236}">
                <a16:creationId xmlns:a16="http://schemas.microsoft.com/office/drawing/2014/main" id="{6298031B-0F47-41D4-AB06-E1B142B3EA3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7367" y="3317418"/>
            <a:ext cx="454450" cy="0"/>
          </a:xfrm>
          <a:prstGeom prst="line">
            <a:avLst/>
          </a:prstGeom>
          <a:noFill/>
          <a:ln w="57150" cap="flat">
            <a:solidFill>
              <a:srgbClr val="00B05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8F8E813-612D-446C-8302-B31DBC719B92}"/>
              </a:ext>
            </a:extLst>
          </p:cNvPr>
          <p:cNvSpPr txBox="1"/>
          <p:nvPr/>
        </p:nvSpPr>
        <p:spPr>
          <a:xfrm>
            <a:off x="2671817" y="3424840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Middle group 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797A369-70AA-49E4-B482-FA59B0286763}"/>
              </a:ext>
            </a:extLst>
          </p:cNvPr>
          <p:cNvSpPr txBox="1"/>
          <p:nvPr/>
        </p:nvSpPr>
        <p:spPr>
          <a:xfrm>
            <a:off x="2671818" y="3748693"/>
            <a:ext cx="165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Highest group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E419DC8-C94F-4E40-89BC-FE1A573F4C43}"/>
              </a:ext>
            </a:extLst>
          </p:cNvPr>
          <p:cNvSpPr txBox="1"/>
          <p:nvPr/>
        </p:nvSpPr>
        <p:spPr>
          <a:xfrm>
            <a:off x="841426" y="848763"/>
            <a:ext cx="492443" cy="351322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 defTabSz="457200"/>
            <a:r>
              <a:rPr lang="en-US" altLang="ja-JP" sz="2000" dirty="0">
                <a:solidFill>
                  <a:prstClr val="black"/>
                </a:solidFill>
                <a:latin typeface="Times New Roman"/>
                <a:cs typeface="Times New Roman"/>
              </a:rPr>
              <a:t>Cardiac death-free</a:t>
            </a:r>
            <a:r>
              <a:rPr kumimoji="0" lang="en-US" altLang="ja-JP" sz="20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000" dirty="0">
                <a:solidFill>
                  <a:prstClr val="black"/>
                </a:solidFill>
                <a:latin typeface="Times New Roman"/>
                <a:cs typeface="Times New Roman"/>
              </a:rPr>
              <a:t>s</a:t>
            </a:r>
            <a:r>
              <a:rPr kumimoji="0" lang="en-US" altLang="ja-JP" sz="2000" dirty="0">
                <a:solidFill>
                  <a:prstClr val="black"/>
                </a:solidFill>
                <a:latin typeface="Times New Roman"/>
                <a:cs typeface="Times New Roman"/>
              </a:rPr>
              <a:t>urvival rate</a:t>
            </a:r>
            <a:endParaRPr kumimoji="0" lang="ja-JP" altLang="en-US" sz="20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699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115</Words>
  <Application>Microsoft Office PowerPoint</Application>
  <PresentationFormat>画面に合わせる (4:3)</PresentationFormat>
  <Paragraphs>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佑記</dc:creator>
  <cp:lastModifiedBy>佑記</cp:lastModifiedBy>
  <cp:revision>60</cp:revision>
  <dcterms:created xsi:type="dcterms:W3CDTF">2020-12-24T04:46:09Z</dcterms:created>
  <dcterms:modified xsi:type="dcterms:W3CDTF">2021-11-29T07:19:46Z</dcterms:modified>
</cp:coreProperties>
</file>