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58" r:id="rId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38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771"/>
    <p:restoredTop sz="97473" autoAdjust="0"/>
  </p:normalViewPr>
  <p:slideViewPr>
    <p:cSldViewPr snapToGrid="0" showGuides="1">
      <p:cViewPr>
        <p:scale>
          <a:sx n="75" d="100"/>
          <a:sy n="75" d="100"/>
        </p:scale>
        <p:origin x="3048" y="1952"/>
      </p:cViewPr>
      <p:guideLst>
        <p:guide orient="horz" pos="2160"/>
        <p:guide pos="338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86037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75440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83408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04433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34887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73900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11714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4910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00127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96783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03687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A594A9-0881-554F-B5AD-BDC91B62FB26}" type="datetimeFigureOut">
              <a:rPr lang="ja-JP" altLang="en-US" smtClean="0">
                <a:solidFill>
                  <a:prstClr val="black">
                    <a:tint val="75000"/>
                  </a:prstClr>
                </a:solidFill>
              </a:rPr>
              <a:pPr/>
              <a:t>2022/3/2</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D8E4A-0C4E-1646-A9CD-A11214D0862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235866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B02E94F-F5BF-4C3F-996B-B37D1E5633FA}"/>
              </a:ext>
            </a:extLst>
          </p:cNvPr>
          <p:cNvSpPr txBox="1"/>
          <p:nvPr/>
        </p:nvSpPr>
        <p:spPr>
          <a:xfrm>
            <a:off x="16494" y="-2557"/>
            <a:ext cx="358623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srgbClr val="0000FF"/>
                </a:solidFill>
                <a:effectLst/>
                <a:uLnTx/>
                <a:uFillTx/>
                <a:latin typeface="Times" charset="0"/>
                <a:ea typeface="Times" charset="0"/>
                <a:cs typeface="Times" charset="0"/>
              </a:rPr>
              <a:t>Supplementary Movie</a:t>
            </a:r>
            <a:endParaRPr kumimoji="1" lang="ja-JP" altLang="en-US" sz="2800" b="1" i="0" u="none" strike="noStrike" kern="1200" cap="none" spc="0" normalizeH="0" baseline="0" noProof="0" dirty="0">
              <a:ln>
                <a:noFill/>
              </a:ln>
              <a:solidFill>
                <a:srgbClr val="0000FF"/>
              </a:solidFill>
              <a:effectLst/>
              <a:uLnTx/>
              <a:uFillTx/>
              <a:latin typeface="Times" charset="0"/>
              <a:ea typeface="Times" charset="0"/>
              <a:cs typeface="Times" charset="0"/>
            </a:endParaRPr>
          </a:p>
        </p:txBody>
      </p:sp>
      <p:sp>
        <p:nvSpPr>
          <p:cNvPr id="4" name="テキスト ボックス 3">
            <a:extLst>
              <a:ext uri="{FF2B5EF4-FFF2-40B4-BE49-F238E27FC236}">
                <a16:creationId xmlns:a16="http://schemas.microsoft.com/office/drawing/2014/main" id="{4D934DC9-EDE1-4095-95BC-FA668DFD07F1}"/>
              </a:ext>
            </a:extLst>
          </p:cNvPr>
          <p:cNvSpPr txBox="1"/>
          <p:nvPr/>
        </p:nvSpPr>
        <p:spPr>
          <a:xfrm>
            <a:off x="347245" y="546545"/>
            <a:ext cx="120257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Times" charset="0"/>
                <a:ea typeface="Times" charset="0"/>
                <a:cs typeface="Times" charset="0"/>
              </a:rPr>
              <a:t>Movie S1</a:t>
            </a:r>
            <a:endParaRPr kumimoji="1" lang="ja-JP" altLang="en-US" sz="2000" b="1" i="0" u="none" strike="noStrike" kern="1200" cap="none" spc="0" normalizeH="0" baseline="0" noProof="0" dirty="0">
              <a:ln>
                <a:noFill/>
              </a:ln>
              <a:solidFill>
                <a:prstClr val="black"/>
              </a:solidFill>
              <a:effectLst/>
              <a:uLnTx/>
              <a:uFillTx/>
              <a:latin typeface="Times" charset="0"/>
              <a:ea typeface="Times" charset="0"/>
              <a:cs typeface="Times" charset="0"/>
            </a:endParaRPr>
          </a:p>
        </p:txBody>
      </p:sp>
      <p:pic>
        <p:nvPicPr>
          <p:cNvPr id="7" name="オンライン メディア 2" descr="論文　No.1">
            <a:hlinkClick r:id="" action="ppaction://media"/>
            <a:extLst>
              <a:ext uri="{FF2B5EF4-FFF2-40B4-BE49-F238E27FC236}">
                <a16:creationId xmlns:a16="http://schemas.microsoft.com/office/drawing/2014/main" id="{D52F4322-41D1-7F4F-9DB0-40C3C235247E}"/>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27188" r="26658"/>
          <a:stretch/>
        </p:blipFill>
        <p:spPr>
          <a:xfrm>
            <a:off x="432075" y="972537"/>
            <a:ext cx="4380650" cy="5338918"/>
          </a:xfrm>
          <a:prstGeom prst="rect">
            <a:avLst/>
          </a:prstGeom>
        </p:spPr>
      </p:pic>
      <p:sp>
        <p:nvSpPr>
          <p:cNvPr id="9" name="テキスト ボックス 8">
            <a:extLst>
              <a:ext uri="{FF2B5EF4-FFF2-40B4-BE49-F238E27FC236}">
                <a16:creationId xmlns:a16="http://schemas.microsoft.com/office/drawing/2014/main" id="{7BAA98F1-6D8F-4408-A22B-9C176A2AF93E}"/>
              </a:ext>
            </a:extLst>
          </p:cNvPr>
          <p:cNvSpPr txBox="1"/>
          <p:nvPr/>
        </p:nvSpPr>
        <p:spPr>
          <a:xfrm>
            <a:off x="5375275" y="946655"/>
            <a:ext cx="6469479" cy="2031325"/>
          </a:xfrm>
          <a:prstGeom prst="rect">
            <a:avLst/>
          </a:prstGeom>
          <a:noFill/>
        </p:spPr>
        <p:txBody>
          <a:bodyPr wrap="square">
            <a:spAutoFit/>
          </a:bodyPr>
          <a:lstStyle/>
          <a:p>
            <a:pPr algn="just"/>
            <a:r>
              <a:rPr lang="en-US" altLang="ja-JP" b="1" kern="100" dirty="0">
                <a:effectLst/>
                <a:latin typeface="Times New Roman" panose="02020603050405020304" pitchFamily="18" charset="0"/>
                <a:ea typeface="ＭＳ 明朝" panose="02020609040205080304" pitchFamily="17" charset="-128"/>
                <a:cs typeface="Times New Roman" panose="02020603050405020304" pitchFamily="18" charset="0"/>
              </a:rPr>
              <a:t>Movie S1 </a:t>
            </a:r>
            <a:r>
              <a:rPr lang="en-US" altLang="ja-JP" kern="100" dirty="0">
                <a:effectLst/>
                <a:latin typeface="Times New Roman" panose="02020603050405020304" pitchFamily="18" charset="0"/>
                <a:ea typeface="ＭＳ 明朝" panose="02020609040205080304" pitchFamily="17" charset="-128"/>
                <a:cs typeface="Times New Roman" panose="02020603050405020304" pitchFamily="18" charset="0"/>
              </a:rPr>
              <a:t>An intrathoracic approach was performed through a skin incision. Mice were intubated, anesthetized and fixed in the supine position. The chest hair was removed by shaving and a skin incision was made to bluntly expose the muscle. The muscle was exposed until the ribs were visible, taking care not to damage them. The intercostal muscle was dissected with tweezers and bluntly expanded to reach the transverse space.</a:t>
            </a:r>
            <a:endParaRPr lang="ja-JP" alt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1004237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0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vol="80000">
                <p:cTn id="12" fill="hold" display="0">
                  <p:stCondLst>
                    <p:cond delay="indefinite"/>
                  </p:stCondLst>
                </p:cTn>
                <p:tgtEl>
                  <p:spTgt spid="7"/>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B02E94F-F5BF-4C3F-996B-B37D1E5633FA}"/>
              </a:ext>
            </a:extLst>
          </p:cNvPr>
          <p:cNvSpPr txBox="1"/>
          <p:nvPr/>
        </p:nvSpPr>
        <p:spPr>
          <a:xfrm>
            <a:off x="16494" y="-2557"/>
            <a:ext cx="358623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srgbClr val="0000FF"/>
                </a:solidFill>
                <a:effectLst/>
                <a:uLnTx/>
                <a:uFillTx/>
                <a:latin typeface="Times" charset="0"/>
                <a:ea typeface="Times" charset="0"/>
                <a:cs typeface="Times" charset="0"/>
              </a:rPr>
              <a:t>Supplementary Movie</a:t>
            </a:r>
            <a:endParaRPr kumimoji="1" lang="ja-JP" altLang="en-US" sz="2800" b="1" i="0" u="none" strike="noStrike" kern="1200" cap="none" spc="0" normalizeH="0" baseline="0" noProof="0" dirty="0">
              <a:ln>
                <a:noFill/>
              </a:ln>
              <a:solidFill>
                <a:srgbClr val="0000FF"/>
              </a:solidFill>
              <a:effectLst/>
              <a:uLnTx/>
              <a:uFillTx/>
              <a:latin typeface="Times" charset="0"/>
              <a:ea typeface="Times" charset="0"/>
              <a:cs typeface="Times" charset="0"/>
            </a:endParaRPr>
          </a:p>
        </p:txBody>
      </p:sp>
      <p:sp>
        <p:nvSpPr>
          <p:cNvPr id="9" name="テキスト ボックス 8">
            <a:extLst>
              <a:ext uri="{FF2B5EF4-FFF2-40B4-BE49-F238E27FC236}">
                <a16:creationId xmlns:a16="http://schemas.microsoft.com/office/drawing/2014/main" id="{61FB27BC-7A91-490C-ADA2-FC42E6C86D83}"/>
              </a:ext>
            </a:extLst>
          </p:cNvPr>
          <p:cNvSpPr txBox="1"/>
          <p:nvPr/>
        </p:nvSpPr>
        <p:spPr>
          <a:xfrm>
            <a:off x="432075" y="558122"/>
            <a:ext cx="120257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effectLst/>
                <a:uLnTx/>
                <a:uFillTx/>
                <a:latin typeface="Times" charset="0"/>
                <a:ea typeface="Times" charset="0"/>
                <a:cs typeface="Times" charset="0"/>
              </a:rPr>
              <a:t>Movie S2</a:t>
            </a:r>
            <a:endParaRPr kumimoji="1" lang="ja-JP" altLang="en-US" sz="2000" b="1" i="0" u="none" strike="noStrike" kern="1200" cap="none" spc="0" normalizeH="0" baseline="0" noProof="0" dirty="0">
              <a:ln>
                <a:noFill/>
              </a:ln>
              <a:effectLst/>
              <a:uLnTx/>
              <a:uFillTx/>
              <a:latin typeface="Times" charset="0"/>
              <a:ea typeface="Times" charset="0"/>
              <a:cs typeface="Times" charset="0"/>
            </a:endParaRPr>
          </a:p>
        </p:txBody>
      </p:sp>
      <p:pic>
        <p:nvPicPr>
          <p:cNvPr id="10" name="オンライン メディア 1" descr="論文２">
            <a:hlinkClick r:id="" action="ppaction://media"/>
            <a:extLst>
              <a:ext uri="{FF2B5EF4-FFF2-40B4-BE49-F238E27FC236}">
                <a16:creationId xmlns:a16="http://schemas.microsoft.com/office/drawing/2014/main" id="{77BE0DF2-34CE-49BE-A673-80A879CA841E}"/>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25067" r="25000"/>
          <a:stretch/>
        </p:blipFill>
        <p:spPr>
          <a:xfrm>
            <a:off x="432075" y="972538"/>
            <a:ext cx="4739412" cy="5338917"/>
          </a:xfrm>
          <a:prstGeom prst="rect">
            <a:avLst/>
          </a:prstGeom>
        </p:spPr>
      </p:pic>
      <p:sp>
        <p:nvSpPr>
          <p:cNvPr id="11" name="テキスト ボックス 10">
            <a:extLst>
              <a:ext uri="{FF2B5EF4-FFF2-40B4-BE49-F238E27FC236}">
                <a16:creationId xmlns:a16="http://schemas.microsoft.com/office/drawing/2014/main" id="{E4732701-D9D1-484C-9430-7E4C294F8A1A}"/>
              </a:ext>
            </a:extLst>
          </p:cNvPr>
          <p:cNvSpPr txBox="1"/>
          <p:nvPr/>
        </p:nvSpPr>
        <p:spPr>
          <a:xfrm>
            <a:off x="5396971" y="972538"/>
            <a:ext cx="6473295" cy="1754326"/>
          </a:xfrm>
          <a:prstGeom prst="rect">
            <a:avLst/>
          </a:prstGeom>
          <a:noFill/>
        </p:spPr>
        <p:txBody>
          <a:bodyPr wrap="square">
            <a:spAutoFit/>
          </a:bodyPr>
          <a:lstStyle/>
          <a:p>
            <a:pPr algn="just"/>
            <a:r>
              <a:rPr lang="en-US" altLang="ja-JP" sz="1800" b="1" kern="100" dirty="0">
                <a:effectLst/>
                <a:latin typeface="Times New Roman" panose="02020603050405020304" pitchFamily="18" charset="0"/>
                <a:ea typeface="ＭＳ 明朝" panose="02020609040205080304" pitchFamily="17" charset="-128"/>
                <a:cs typeface="Times New Roman" panose="02020603050405020304" pitchFamily="18" charset="0"/>
              </a:rPr>
              <a:t>Movie S2 </a:t>
            </a:r>
            <a:r>
              <a:rPr lang="en-US" altLang="ja-JP" sz="1800" kern="100" dirty="0">
                <a:effectLst/>
                <a:latin typeface="Times New Roman" panose="02020603050405020304" pitchFamily="18" charset="0"/>
                <a:ea typeface="ＭＳ 明朝" panose="02020609040205080304" pitchFamily="17" charset="-128"/>
                <a:cs typeface="Times New Roman" panose="02020603050405020304" pitchFamily="18" charset="0"/>
              </a:rPr>
              <a:t>Method of ischemia reflux from cardiac exposure. The heart is exposed and the coronary arteries are visually identified. The coronary artery is ligated with a needle thread. A tube is inserted into the thread and the coronary artery to allow for untying during the ligation. After 60 minutes of myocardial ischemia, the tube is removed, and reflux is performed. </a:t>
            </a:r>
            <a:endParaRPr lang="ja-JP" alt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311023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7147"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0"/>
                                        </p:tgtEl>
                                      </p:cBhvr>
                                    </p:cmd>
                                  </p:childTnLst>
                                </p:cTn>
                              </p:par>
                            </p:childTnLst>
                          </p:cTn>
                        </p:par>
                      </p:childTnLst>
                    </p:cTn>
                  </p:par>
                </p:childTnLst>
              </p:cTn>
              <p:nextCondLst>
                <p:cond evt="onClick" delay="0">
                  <p:tgtEl>
                    <p:spTgt spid="10"/>
                  </p:tgtEl>
                </p:cond>
              </p:nextCondLst>
            </p:seq>
            <p:video>
              <p:cMediaNode vol="80000">
                <p:cTn id="12" fill="hold" display="0">
                  <p:stCondLst>
                    <p:cond delay="indefinite"/>
                  </p:stCondLst>
                </p:cTn>
                <p:tgtEl>
                  <p:spTgt spid="10"/>
                </p:tgtEl>
              </p:cMediaNode>
            </p:video>
          </p:childTnLst>
        </p:cTn>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152</Words>
  <Application>Microsoft Office PowerPoint</Application>
  <PresentationFormat>ワイド画面</PresentationFormat>
  <Paragraphs>6</Paragraphs>
  <Slides>2</Slides>
  <Notes>0</Notes>
  <HiddenSlides>0</HiddenSlides>
  <MMClips>2</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Yu Gothic</vt:lpstr>
      <vt:lpstr>Yu Gothic Light</vt:lpstr>
      <vt:lpstr>Arial</vt:lpstr>
      <vt:lpstr>Century</vt:lpstr>
      <vt:lpstr>Times</vt:lpstr>
      <vt:lpstr>Times New Roman</vt:lpstr>
      <vt:lpstr>ホワイト</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山田 勇磨</dc:creator>
  <cp:lastModifiedBy>山田 勇磨</cp:lastModifiedBy>
  <cp:revision>6</cp:revision>
  <dcterms:created xsi:type="dcterms:W3CDTF">2020-04-07T06:19:12Z</dcterms:created>
  <dcterms:modified xsi:type="dcterms:W3CDTF">2022-03-02T14:00:05Z</dcterms:modified>
</cp:coreProperties>
</file>