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9CB61D-3C2F-42EC-912F-75D33A81EE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0F47A06-54A6-473B-A74C-62A25EEDC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D91913-1D24-4D80-9198-855680411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C01A2-2B76-4101-A9C6-D7A07687F041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B5AD6F-C55F-4EDF-8E07-72F1EA871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6385729-3227-42EF-82E9-83155D19A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D56B-DA72-477E-91D7-2D11A80703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73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36BB82-D4E1-493A-BDBE-322D9918C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34475F8-84E3-4FAC-A960-0C26D32C29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AADDC8-D277-49B3-A6C0-D65A67F64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C01A2-2B76-4101-A9C6-D7A07687F041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EB71BE-F5E1-49DB-A7CA-08614EFA2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508110-F227-4AE7-A5D8-B580BE9DF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D56B-DA72-477E-91D7-2D11A80703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0277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87FBC1F-C99D-4FFB-9E19-86A695CF35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446DD3-9BE4-46FC-A6DA-899D36BBDA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25732D-70EF-4078-849B-26BB495C9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C01A2-2B76-4101-A9C6-D7A07687F041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1A8A38-5945-4FA7-A8C4-0867AC8CB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6A928E-FE98-450F-8C6E-1AA88BFD0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D56B-DA72-477E-91D7-2D11A80703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1865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2A9601-7629-41F3-9556-3B1D620BB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4B1790-3E99-4536-8A4C-B69280CAE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A2CE72-42C1-477D-B3B5-D1CA9C76B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C01A2-2B76-4101-A9C6-D7A07687F041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1DFBF0-CB2D-470A-AA0C-517EECD08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4AA26C-91F5-49BF-BB57-88C26A175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D56B-DA72-477E-91D7-2D11A80703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098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808FC7-4C48-4055-8474-9B63499B6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9135EA-77F3-4550-9072-66CD7D2BFA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4240FF-533F-4F5C-96E4-CD00A5188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C01A2-2B76-4101-A9C6-D7A07687F041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76E1DD-B9F5-4407-B232-24EE002FD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B82DAD-B7E7-4E05-B02C-3412B5D98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D56B-DA72-477E-91D7-2D11A80703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878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47AE27-1444-47D0-8339-5123BC0CD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C89068-F6FC-441F-914A-2F01A5B909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04D8A21-C61D-49E4-8036-04EEE5BA70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747C895-3A7F-473C-8318-3C4534314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C01A2-2B76-4101-A9C6-D7A07687F041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600684B-32DA-4153-83CE-87E27A945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23FECB-4A95-4C63-BBF5-E68E07F48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D56B-DA72-477E-91D7-2D11A80703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537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513849-8BF9-46C9-9F2D-A61E3A932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C41F0A5-19D7-4DA9-B49A-884808E00A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E0E5197-C081-4359-905D-A23CB94AD2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D8ACEBD-0876-4A8A-B146-09C9384C45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8A1D0B5-7F78-40FA-912E-C404643710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7D63749-661A-4B55-820E-7A49D26EE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C01A2-2B76-4101-A9C6-D7A07687F041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055BE0A-95B6-45B8-B120-5429644B0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384993D-FB7D-42A7-8404-573A8F58F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D56B-DA72-477E-91D7-2D11A80703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0042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8203B4-20C5-4F30-8D05-D47D3EC7C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B7062E5-9BDB-46B1-82B2-3AA8E2DB0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C01A2-2B76-4101-A9C6-D7A07687F041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912B780-2452-42A4-8DB7-05E4562FB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977091C-4AE8-4757-88B1-FBD627942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D56B-DA72-477E-91D7-2D11A80703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182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07BC4D9-F7EE-498F-B47E-461C54002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C01A2-2B76-4101-A9C6-D7A07687F041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472310D-8AFD-402E-B303-8A6127F5C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3867CEE-5932-4B17-8BDC-8F2620C4D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D56B-DA72-477E-91D7-2D11A80703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97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24D1E8-A1D7-4255-BD12-27943A7A5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1BD2B75-8404-4A51-9C80-B4DB772C0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D57D5C9-8814-45C7-8C48-D0F6BEB4E5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9AEB9C-F32F-4F1B-BE91-E647C622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C01A2-2B76-4101-A9C6-D7A07687F041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985EC5A-2D0A-47A2-B2F9-2C4BD113F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D2D922-43E0-41AB-8DD5-C51921146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D56B-DA72-477E-91D7-2D11A80703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9035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40CCAF-8F8B-4F61-9E9B-EE5C16F23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801D166-D288-43E9-B399-04C112FDB5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46563A1-08A3-4518-9305-436E6513B2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76F0E15-30FE-4791-B2D0-71E64162B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C01A2-2B76-4101-A9C6-D7A07687F041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8D02D3-8F86-4C5E-99EF-39E81DC79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635E31-5E49-4311-B53A-3CAC90C50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6D56B-DA72-477E-91D7-2D11A80703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5378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574AED8-72D8-4598-8726-E212D6AB1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2C6F3D-5207-4ECB-B3DC-29170A66DC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C270B7-7B5C-4A1A-BE5F-1304632E3C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C01A2-2B76-4101-A9C6-D7A07687F041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8CC432-875A-4AF2-8CEA-8DDAF75E5F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B8DFFF-222A-45F9-9682-1F9A0D67F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6D56B-DA72-477E-91D7-2D11A80703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710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00C46C15-97B5-49A8-8D43-EF774E5367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147338"/>
              </p:ext>
            </p:extLst>
          </p:nvPr>
        </p:nvGraphicFramePr>
        <p:xfrm>
          <a:off x="838200" y="1927382"/>
          <a:ext cx="10515599" cy="4147823"/>
        </p:xfrm>
        <a:graphic>
          <a:graphicData uri="http://schemas.openxmlformats.org/drawingml/2006/table">
            <a:tbl>
              <a:tblPr/>
              <a:tblGrid>
                <a:gridCol w="601369">
                  <a:extLst>
                    <a:ext uri="{9D8B030D-6E8A-4147-A177-3AD203B41FA5}">
                      <a16:colId xmlns:a16="http://schemas.microsoft.com/office/drawing/2014/main" val="3513629275"/>
                    </a:ext>
                  </a:extLst>
                </a:gridCol>
                <a:gridCol w="601369">
                  <a:extLst>
                    <a:ext uri="{9D8B030D-6E8A-4147-A177-3AD203B41FA5}">
                      <a16:colId xmlns:a16="http://schemas.microsoft.com/office/drawing/2014/main" val="4105386518"/>
                    </a:ext>
                  </a:extLst>
                </a:gridCol>
                <a:gridCol w="735006">
                  <a:extLst>
                    <a:ext uri="{9D8B030D-6E8A-4147-A177-3AD203B41FA5}">
                      <a16:colId xmlns:a16="http://schemas.microsoft.com/office/drawing/2014/main" val="3152159954"/>
                    </a:ext>
                  </a:extLst>
                </a:gridCol>
                <a:gridCol w="735006">
                  <a:extLst>
                    <a:ext uri="{9D8B030D-6E8A-4147-A177-3AD203B41FA5}">
                      <a16:colId xmlns:a16="http://schemas.microsoft.com/office/drawing/2014/main" val="869281086"/>
                    </a:ext>
                  </a:extLst>
                </a:gridCol>
                <a:gridCol w="735006">
                  <a:extLst>
                    <a:ext uri="{9D8B030D-6E8A-4147-A177-3AD203B41FA5}">
                      <a16:colId xmlns:a16="http://schemas.microsoft.com/office/drawing/2014/main" val="754902968"/>
                    </a:ext>
                  </a:extLst>
                </a:gridCol>
                <a:gridCol w="1536831">
                  <a:extLst>
                    <a:ext uri="{9D8B030D-6E8A-4147-A177-3AD203B41FA5}">
                      <a16:colId xmlns:a16="http://schemas.microsoft.com/office/drawing/2014/main" val="2730306160"/>
                    </a:ext>
                  </a:extLst>
                </a:gridCol>
                <a:gridCol w="876996">
                  <a:extLst>
                    <a:ext uri="{9D8B030D-6E8A-4147-A177-3AD203B41FA5}">
                      <a16:colId xmlns:a16="http://schemas.microsoft.com/office/drawing/2014/main" val="462745201"/>
                    </a:ext>
                  </a:extLst>
                </a:gridCol>
                <a:gridCol w="876996">
                  <a:extLst>
                    <a:ext uri="{9D8B030D-6E8A-4147-A177-3AD203B41FA5}">
                      <a16:colId xmlns:a16="http://schemas.microsoft.com/office/drawing/2014/main" val="1612518571"/>
                    </a:ext>
                  </a:extLst>
                </a:gridCol>
                <a:gridCol w="876996">
                  <a:extLst>
                    <a:ext uri="{9D8B030D-6E8A-4147-A177-3AD203B41FA5}">
                      <a16:colId xmlns:a16="http://schemas.microsoft.com/office/drawing/2014/main" val="1347379053"/>
                    </a:ext>
                  </a:extLst>
                </a:gridCol>
                <a:gridCol w="735006">
                  <a:extLst>
                    <a:ext uri="{9D8B030D-6E8A-4147-A177-3AD203B41FA5}">
                      <a16:colId xmlns:a16="http://schemas.microsoft.com/office/drawing/2014/main" val="438534264"/>
                    </a:ext>
                  </a:extLst>
                </a:gridCol>
                <a:gridCol w="735006">
                  <a:extLst>
                    <a:ext uri="{9D8B030D-6E8A-4147-A177-3AD203B41FA5}">
                      <a16:colId xmlns:a16="http://schemas.microsoft.com/office/drawing/2014/main" val="2624091995"/>
                    </a:ext>
                  </a:extLst>
                </a:gridCol>
                <a:gridCol w="735006">
                  <a:extLst>
                    <a:ext uri="{9D8B030D-6E8A-4147-A177-3AD203B41FA5}">
                      <a16:colId xmlns:a16="http://schemas.microsoft.com/office/drawing/2014/main" val="1328579051"/>
                    </a:ext>
                  </a:extLst>
                </a:gridCol>
                <a:gridCol w="735006">
                  <a:extLst>
                    <a:ext uri="{9D8B030D-6E8A-4147-A177-3AD203B41FA5}">
                      <a16:colId xmlns:a16="http://schemas.microsoft.com/office/drawing/2014/main" val="780030144"/>
                    </a:ext>
                  </a:extLst>
                </a:gridCol>
              </a:tblGrid>
              <a:tr h="392249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Table S1. Fluorescent values FORM 1, 2, 3 of Figure 1 Gel electrophoresis image.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9688738"/>
                  </a:ext>
                </a:extLst>
              </a:tr>
              <a:tr h="208643">
                <a:tc gridSpan="13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CONVENTIONAL DOSE RATE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0003280"/>
                  </a:ext>
                </a:extLst>
              </a:tr>
              <a:tr h="208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Gel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Fluorescent value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k= Intercalation Factor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Fraction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Number strand breaks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Induced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0921238"/>
                  </a:ext>
                </a:extLst>
              </a:tr>
              <a:tr h="208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Lane #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Dose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FORM2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FORM3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FORM1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FORM1* (FORM1x k)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FORM2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FORM3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FORM1*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SSB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DSB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SSB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DSB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5684623"/>
                  </a:ext>
                </a:extLst>
              </a:tr>
              <a:tr h="208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LN1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2796214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56041066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79578313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0.0340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0.0000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0.9661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0.0346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0.0000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0.0000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0.0000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5031026"/>
                  </a:ext>
                </a:extLst>
              </a:tr>
              <a:tr h="208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LN2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20.7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17173592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178266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47954262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68095052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0.2010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0.0021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0.7970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0.2250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0.0021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0.1904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0.0021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526331"/>
                  </a:ext>
                </a:extLst>
              </a:tr>
              <a:tr h="208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LN3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48.6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28502103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371877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30285029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43004741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0.3966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0.0052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0.5983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0.5085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0.0053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0.4740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0.0053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464667"/>
                  </a:ext>
                </a:extLst>
              </a:tr>
              <a:tr h="208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LN4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68.4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50726619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669868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32531009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46194032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0.5198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0.0069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0.4734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0.7411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0.0070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0.7066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0.0070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14046"/>
                  </a:ext>
                </a:extLst>
              </a:tr>
              <a:tr h="208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LN5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98.8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67815111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940610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29354309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41683119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0.6141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0.0086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0.3775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0.9659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0.0086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0.9313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0.0086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8573734"/>
                  </a:ext>
                </a:extLst>
              </a:tr>
              <a:tr h="208643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1299041"/>
                  </a:ext>
                </a:extLst>
              </a:tr>
              <a:tr h="208643">
                <a:tc gridSpan="13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FLASH DOSE RATE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86704"/>
                  </a:ext>
                </a:extLst>
              </a:tr>
              <a:tr h="208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Gel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Fluorescent value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k= Intercalation Factor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Fraction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Number strand breaks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Induced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853012"/>
                  </a:ext>
                </a:extLst>
              </a:tr>
              <a:tr h="208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Lane #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Dose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FORM2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FORM3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FORM1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FORM1* (FORM1x k)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FORM2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FORM3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FORM1*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SSB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DSB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SSB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DSB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726169"/>
                  </a:ext>
                </a:extLst>
              </a:tr>
              <a:tr h="208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LN7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3818329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82502116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117153005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0.032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0.969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0.0321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0.0000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0.0000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0.0000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789333"/>
                  </a:ext>
                </a:extLst>
              </a:tr>
              <a:tr h="208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LN8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20.7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22180953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208172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72324801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102701217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0.177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0.002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0.821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0.1956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0.0017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0.1635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0.0017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288743"/>
                  </a:ext>
                </a:extLst>
              </a:tr>
              <a:tr h="208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LN9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48.6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21612869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234780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25591105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36339370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0.372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0.004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0.625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0.4668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0.0041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0.4347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0.0041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685284"/>
                  </a:ext>
                </a:extLst>
              </a:tr>
              <a:tr h="208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LN10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68.4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62110249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853346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47173419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66986255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0.478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0.007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0.516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0.6561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0.0067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0.6240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0.0067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356159"/>
                  </a:ext>
                </a:extLst>
              </a:tr>
              <a:tr h="208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LN11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98.8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69696751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1138466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35057145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49781146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0.578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0.010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0.413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0.8755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0.0096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0.8435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0.0096 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5170532"/>
                  </a:ext>
                </a:extLst>
              </a:tr>
              <a:tr h="208643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8346" marR="8346" marT="834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20914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6527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</Words>
  <Application>Microsoft Office PowerPoint</Application>
  <PresentationFormat>ワイド画面</PresentationFormat>
  <Paragraphs>200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小西　輝昭</dc:creator>
  <cp:lastModifiedBy>小西　輝昭</cp:lastModifiedBy>
  <cp:revision>1</cp:revision>
  <dcterms:created xsi:type="dcterms:W3CDTF">2021-10-22T06:48:38Z</dcterms:created>
  <dcterms:modified xsi:type="dcterms:W3CDTF">2021-10-22T06:49:33Z</dcterms:modified>
</cp:coreProperties>
</file>