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7" r:id="rId3"/>
    <p:sldId id="256" r:id="rId4"/>
    <p:sldId id="258" r:id="rId5"/>
    <p:sldId id="260" r:id="rId6"/>
    <p:sldId id="265" r:id="rId7"/>
    <p:sldId id="263" r:id="rId8"/>
    <p:sldId id="264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93"/>
    <p:restoredTop sz="96327"/>
  </p:normalViewPr>
  <p:slideViewPr>
    <p:cSldViewPr snapToGrid="0" snapToObjects="1">
      <p:cViewPr varScale="1">
        <p:scale>
          <a:sx n="110" d="100"/>
          <a:sy n="110" d="100"/>
        </p:scale>
        <p:origin x="176" y="1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98DFB-8EDB-CB4A-99D3-E075E86D9F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FDFB21-35BB-EA4C-9A44-32B514A58F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2586D3-40C9-B34B-95A3-6570BCA9D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BBA77-0767-6045-9E8E-75A99460BBDE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A17128-7473-C74E-924A-24535E655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ECC276-B240-E046-B441-82E057CF7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BF84-D2A4-5D4D-8D64-64B1108C0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659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B0C8F-F06B-5047-8A73-9866021E9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18F4E3-29F0-234B-B0E6-4735656E33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BD722-5A57-EC48-9560-EE40A698B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BBA77-0767-6045-9E8E-75A99460BBDE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9CF11-7A05-4E4C-B321-773FE90DF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85885-6129-3E4A-8CD8-380FCD5CF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BF84-D2A4-5D4D-8D64-64B1108C0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188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2C2B6F-9C84-EF4A-8A03-44973CB0B1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1BAABF-784A-4A48-A0BC-C9428BDFF9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39A371-85B4-1042-BC40-5081341FB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BBA77-0767-6045-9E8E-75A99460BBDE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1D1DE-D58E-9F4C-A598-7E2039309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89529E-2B5A-4040-8302-826B03F64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BF84-D2A4-5D4D-8D64-64B1108C0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742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2FC97-A3F9-8F4D-B49E-4EA66C228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A0F2F0-F546-2946-8A0A-55EDD09580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EFCE58-CDF9-3343-AF7A-68A3FBEBC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BBA77-0767-6045-9E8E-75A99460BBDE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12EE6A-F722-A24E-9F03-E371BD457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7A83D2-D62B-264D-9A27-DCC489F70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BF84-D2A4-5D4D-8D64-64B1108C0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882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27751-6DCE-664B-B917-62E3F6D92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28B9C7-930C-274D-9D02-6A0CAA8EC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024AC1-5A8C-9C47-BA5A-63612B056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BBA77-0767-6045-9E8E-75A99460BBDE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291374-75D7-3644-BE22-105FC0CC4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120D3-3F0A-6641-8E6F-94672EF0B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BF84-D2A4-5D4D-8D64-64B1108C0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859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2576A-EC98-CA48-8FB6-49E8F7A92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EBDF01-450F-824A-80E4-27CF3B1151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0C6B46-3C11-A74A-BA88-D511EB3A9D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C0C18B-6FCC-EB49-93C6-C43B6F408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BBA77-0767-6045-9E8E-75A99460BBDE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B80AD5-ED49-054D-88C8-02614B0FE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29CCE1-C568-A546-BD6E-0D8E43913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BF84-D2A4-5D4D-8D64-64B1108C0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687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9756A-17FB-7244-8123-DFF43537A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8A1087-FADA-8C4F-8559-6C7C46977E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900D8B-09A8-A348-A50F-19FC01B6A5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07B4FC-C48E-7C4C-BDEA-69E6258D2E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3634FB-92BF-0943-8044-D6F5C208B7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C3225D-B3D1-C244-9D75-F0A012DC7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BBA77-0767-6045-9E8E-75A99460BBDE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6E4A51-E296-CF45-AA5F-69804F9F5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075980-5413-FB45-92F5-77C4E0C20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BF84-D2A4-5D4D-8D64-64B1108C0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953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4692B-50E6-A84A-A01C-71C830C25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8DA959-7CE2-3542-949C-2567E1AA5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BBA77-0767-6045-9E8E-75A99460BBDE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1189A9-043B-8844-B46E-CDAD78E8E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DC3677-3F00-3648-BDAC-A5777EE15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BF84-D2A4-5D4D-8D64-64B1108C0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787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FBEBA4-1B12-A14B-8B58-5E5AFDA6F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BBA77-0767-6045-9E8E-75A99460BBDE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DD4004-1304-DB4D-8934-7BC760D8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7D8D12-B993-B54B-8983-2F9F5FC67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BF84-D2A4-5D4D-8D64-64B1108C0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965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18FA2-3617-A547-878E-439F51631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C75EC3-43B7-6145-86F7-DD4C88CD47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9712E2-0647-D447-B9FE-7529A17141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271A00-4594-D749-BCB4-240B5D708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BBA77-0767-6045-9E8E-75A99460BBDE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A5C697-8390-B448-85C6-E732B0D5E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33162F-DFD7-1D48-A358-707528E9A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BF84-D2A4-5D4D-8D64-64B1108C0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91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21F49-206F-2449-AF24-B9880824D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BB8901-A3A8-6743-BBAE-7541DC7415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99F2B3-9879-634D-A180-D7BC1FEC19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BAEE9C-2102-D841-AA71-C4A62E7CF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BBA77-0767-6045-9E8E-75A99460BBDE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EDEB89-4F1D-5B47-BFEC-BE19D5242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CEFCA1-EB43-8D44-873F-3229A5679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EBF84-D2A4-5D4D-8D64-64B1108C0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078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933DA9-DC91-9D45-A775-876EE33AB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50082B-9F03-8243-9AAE-5D06902317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A2ABDE-4C96-1040-AACD-1176267D4D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BBA77-0767-6045-9E8E-75A99460BBDE}" type="datetimeFigureOut">
              <a:rPr lang="en-US" smtClean="0"/>
              <a:t>12/15/21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99482-0A5F-D94C-9349-FCC0C04266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A4CCF3-D6BD-594D-9071-A86F4C0A0D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EBF84-D2A4-5D4D-8D64-64B1108C0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473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5CD9B85-E826-EB4D-9356-5751A7342E8A}"/>
              </a:ext>
            </a:extLst>
          </p:cNvPr>
          <p:cNvSpPr txBox="1"/>
          <p:nvPr/>
        </p:nvSpPr>
        <p:spPr>
          <a:xfrm>
            <a:off x="566300" y="5046905"/>
            <a:ext cx="10108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Supplemental Figure 1</a:t>
            </a:r>
          </a:p>
          <a:p>
            <a:r>
              <a:rPr lang="en-US" dirty="0"/>
              <a:t>Uric acid measurements for both patients demonstrated consistently elevated plasma uric acid subsequent to treatment with allopurinol. Normal range = 2.3-5.5 mg/dl. Allopurinol administered at time points indicated by arrows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288A9E-E966-FB49-90BD-11289D00D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300" y="871870"/>
            <a:ext cx="5529700" cy="4175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476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86FE7CD-3C6F-4541-BA54-4E5D20E4DF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081" t="39196" r="36812" b="38437"/>
          <a:stretch/>
        </p:blipFill>
        <p:spPr>
          <a:xfrm>
            <a:off x="989689" y="2276670"/>
            <a:ext cx="2749751" cy="1749934"/>
          </a:xfrm>
          <a:prstGeom prst="rect">
            <a:avLst/>
          </a:prstGeom>
        </p:spPr>
      </p:pic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112425DA-71B0-804C-97CF-302FF6AE3C19}"/>
              </a:ext>
            </a:extLst>
          </p:cNvPr>
          <p:cNvSpPr/>
          <p:nvPr/>
        </p:nvSpPr>
        <p:spPr>
          <a:xfrm>
            <a:off x="2308756" y="3012147"/>
            <a:ext cx="1012717" cy="575130"/>
          </a:xfrm>
          <a:prstGeom prst="round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649C4E-279F-5842-9034-A24EF1350D33}"/>
              </a:ext>
            </a:extLst>
          </p:cNvPr>
          <p:cNvSpPr txBox="1"/>
          <p:nvPr/>
        </p:nvSpPr>
        <p:spPr>
          <a:xfrm>
            <a:off x="989689" y="4669906"/>
            <a:ext cx="82048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Supplemental Figure 2</a:t>
            </a:r>
          </a:p>
          <a:p>
            <a:r>
              <a:rPr lang="en-US" dirty="0"/>
              <a:t>TOPO cloned RT-PCR fragments from patient fibroblasts identify the presence of 3 distinct splice products</a:t>
            </a:r>
          </a:p>
        </p:txBody>
      </p:sp>
    </p:spTree>
    <p:extLst>
      <p:ext uri="{BB962C8B-B14F-4D97-AF65-F5344CB8AC3E}">
        <p14:creationId xmlns:p14="http://schemas.microsoft.com/office/powerpoint/2010/main" val="2554500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25D8F47-1236-304A-9ADC-B043F452AD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405" t="19880" r="5180" b="22275"/>
          <a:stretch/>
        </p:blipFill>
        <p:spPr>
          <a:xfrm>
            <a:off x="781802" y="3700029"/>
            <a:ext cx="10038960" cy="1231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2F86F17-A85B-9F4A-80F2-C6DD372026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029" t="20306" r="43482" b="21706"/>
          <a:stretch/>
        </p:blipFill>
        <p:spPr>
          <a:xfrm>
            <a:off x="7886330" y="633136"/>
            <a:ext cx="2978125" cy="13001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2CDDEA-7985-F344-BDD8-7AC4CD862B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579" t="21471" r="43257" b="22900"/>
          <a:stretch/>
        </p:blipFill>
        <p:spPr>
          <a:xfrm>
            <a:off x="7882136" y="2162407"/>
            <a:ext cx="2978126" cy="1231086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F947F8F-F78E-FF40-9ACD-30BF6807EF26}"/>
              </a:ext>
            </a:extLst>
          </p:cNvPr>
          <p:cNvCxnSpPr/>
          <p:nvPr/>
        </p:nvCxnSpPr>
        <p:spPr>
          <a:xfrm>
            <a:off x="9104432" y="2110884"/>
            <a:ext cx="0" cy="12801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3DB61D0-A382-CD4D-BB97-6CBBB2B58644}"/>
              </a:ext>
            </a:extLst>
          </p:cNvPr>
          <p:cNvCxnSpPr/>
          <p:nvPr/>
        </p:nvCxnSpPr>
        <p:spPr>
          <a:xfrm>
            <a:off x="9104432" y="623356"/>
            <a:ext cx="0" cy="12801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DA115A-DA7F-B54D-B552-30EB09E8609B}"/>
              </a:ext>
            </a:extLst>
          </p:cNvPr>
          <p:cNvCxnSpPr>
            <a:cxnSpLocks/>
          </p:cNvCxnSpPr>
          <p:nvPr/>
        </p:nvCxnSpPr>
        <p:spPr>
          <a:xfrm flipV="1">
            <a:off x="3741878" y="3395524"/>
            <a:ext cx="5259522" cy="2457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AB33C1-13F3-F144-B2D8-FF5B3393E39F}"/>
              </a:ext>
            </a:extLst>
          </p:cNvPr>
          <p:cNvCxnSpPr>
            <a:cxnSpLocks/>
          </p:cNvCxnSpPr>
          <p:nvPr/>
        </p:nvCxnSpPr>
        <p:spPr>
          <a:xfrm flipH="1">
            <a:off x="1371858" y="1903516"/>
            <a:ext cx="7629542" cy="17380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94AB4ACE-55AA-5F44-A2E9-A757C50F27D3}"/>
              </a:ext>
            </a:extLst>
          </p:cNvPr>
          <p:cNvSpPr/>
          <p:nvPr/>
        </p:nvSpPr>
        <p:spPr>
          <a:xfrm>
            <a:off x="752114" y="4925002"/>
            <a:ext cx="8324857" cy="300130"/>
          </a:xfrm>
          <a:prstGeom prst="roundRect">
            <a:avLst/>
          </a:prstGeom>
          <a:solidFill>
            <a:schemeClr val="accent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Exon 2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BD25673B-01E2-C24F-A481-C829EC7CEB6C}"/>
              </a:ext>
            </a:extLst>
          </p:cNvPr>
          <p:cNvSpPr/>
          <p:nvPr/>
        </p:nvSpPr>
        <p:spPr>
          <a:xfrm>
            <a:off x="9076970" y="4925002"/>
            <a:ext cx="1813273" cy="300130"/>
          </a:xfrm>
          <a:prstGeom prst="roundRect">
            <a:avLst/>
          </a:prstGeom>
          <a:solidFill>
            <a:schemeClr val="tx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Exon 3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C00ED8C-F1FB-BE48-B55E-816B7A087D21}"/>
              </a:ext>
            </a:extLst>
          </p:cNvPr>
          <p:cNvCxnSpPr/>
          <p:nvPr/>
        </p:nvCxnSpPr>
        <p:spPr>
          <a:xfrm>
            <a:off x="1371858" y="3641520"/>
            <a:ext cx="0" cy="12801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D3A208A-6A67-1C42-A089-7769A0C66A32}"/>
              </a:ext>
            </a:extLst>
          </p:cNvPr>
          <p:cNvCxnSpPr/>
          <p:nvPr/>
        </p:nvCxnSpPr>
        <p:spPr>
          <a:xfrm>
            <a:off x="3741878" y="3644006"/>
            <a:ext cx="0" cy="12801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0EC1C69-105B-8545-BE04-643CC08C15E9}"/>
              </a:ext>
            </a:extLst>
          </p:cNvPr>
          <p:cNvSpPr txBox="1"/>
          <p:nvPr/>
        </p:nvSpPr>
        <p:spPr>
          <a:xfrm>
            <a:off x="10785499" y="1642188"/>
            <a:ext cx="771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59bp del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BE295C-B23F-1143-9666-79FE3269BA65}"/>
              </a:ext>
            </a:extLst>
          </p:cNvPr>
          <p:cNvSpPr txBox="1"/>
          <p:nvPr/>
        </p:nvSpPr>
        <p:spPr>
          <a:xfrm>
            <a:off x="10785499" y="3114045"/>
            <a:ext cx="771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41bp del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CF0C348-D5C2-7541-8939-581F76401CF6}"/>
              </a:ext>
            </a:extLst>
          </p:cNvPr>
          <p:cNvSpPr txBox="1"/>
          <p:nvPr/>
        </p:nvSpPr>
        <p:spPr>
          <a:xfrm>
            <a:off x="10814881" y="4460015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Normal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Splicing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B4D81E0-9E41-EA48-842A-711684407AF7}"/>
              </a:ext>
            </a:extLst>
          </p:cNvPr>
          <p:cNvSpPr/>
          <p:nvPr/>
        </p:nvSpPr>
        <p:spPr>
          <a:xfrm>
            <a:off x="1371857" y="3637971"/>
            <a:ext cx="2370017" cy="1280387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AE6EFCF-5555-9542-9099-C2C38CF88FA5}"/>
              </a:ext>
            </a:extLst>
          </p:cNvPr>
          <p:cNvSpPr/>
          <p:nvPr/>
        </p:nvSpPr>
        <p:spPr>
          <a:xfrm>
            <a:off x="3741878" y="3641293"/>
            <a:ext cx="5335093" cy="1280387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6BA57E3-CE64-4D41-8C6C-CA452E6D01E9}"/>
              </a:ext>
            </a:extLst>
          </p:cNvPr>
          <p:cNvSpPr txBox="1"/>
          <p:nvPr/>
        </p:nvSpPr>
        <p:spPr>
          <a:xfrm>
            <a:off x="752114" y="5578533"/>
            <a:ext cx="10108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Supplemental Figure 3</a:t>
            </a:r>
          </a:p>
          <a:p>
            <a:r>
              <a:rPr lang="en-US" dirty="0"/>
              <a:t>Sanger sequencing of TOPO cloned RT-PCR fragments demonstrates misspliced mRNA transcripts utilizing GT dinucleotides within exon 2 as alternative donor sites</a:t>
            </a:r>
          </a:p>
        </p:txBody>
      </p:sp>
    </p:spTree>
    <p:extLst>
      <p:ext uri="{BB962C8B-B14F-4D97-AF65-F5344CB8AC3E}">
        <p14:creationId xmlns:p14="http://schemas.microsoft.com/office/powerpoint/2010/main" val="458633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52936D6-CD49-8348-AEB1-2679B36A47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381" y="467445"/>
            <a:ext cx="1394009" cy="13940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F4A103F-1692-E84A-AFD0-9D71E8ED0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9591" y="467445"/>
            <a:ext cx="1394009" cy="13940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D6A82D2-962C-954D-A204-CE6C358744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3381" y="1965839"/>
            <a:ext cx="1394009" cy="13940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ECCC543-4DC7-B245-A933-BF5066909E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9591" y="1965839"/>
            <a:ext cx="1394009" cy="13940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429E55-156C-D240-A2D0-8A0B85B471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3380" y="3464234"/>
            <a:ext cx="1394009" cy="14142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0D2712-7D26-3642-A062-228E7D67E2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49590" y="3464233"/>
            <a:ext cx="1414212" cy="14142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C95AE49-E01B-C84B-A802-6B9BF6F8332F}"/>
              </a:ext>
            </a:extLst>
          </p:cNvPr>
          <p:cNvSpPr txBox="1"/>
          <p:nvPr/>
        </p:nvSpPr>
        <p:spPr>
          <a:xfrm>
            <a:off x="2444163" y="942132"/>
            <a:ext cx="7119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270735-35E6-6342-889D-5FDB7B1D2FA5}"/>
              </a:ext>
            </a:extLst>
          </p:cNvPr>
          <p:cNvSpPr txBox="1"/>
          <p:nvPr/>
        </p:nvSpPr>
        <p:spPr>
          <a:xfrm>
            <a:off x="2444164" y="2443438"/>
            <a:ext cx="8241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PUS7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7D2BC9-3E26-CA4B-8FED-2176A395DCDB}"/>
              </a:ext>
            </a:extLst>
          </p:cNvPr>
          <p:cNvSpPr txBox="1"/>
          <p:nvPr/>
        </p:nvSpPr>
        <p:spPr>
          <a:xfrm>
            <a:off x="2444163" y="3995692"/>
            <a:ext cx="870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Merge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9727E2-73FD-A941-9F95-5CBDCFB2D400}"/>
              </a:ext>
            </a:extLst>
          </p:cNvPr>
          <p:cNvSpPr txBox="1"/>
          <p:nvPr/>
        </p:nvSpPr>
        <p:spPr>
          <a:xfrm>
            <a:off x="1118084" y="5177330"/>
            <a:ext cx="82048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Supplemental Figure 4</a:t>
            </a:r>
          </a:p>
          <a:p>
            <a:r>
              <a:rPr lang="en-US" dirty="0"/>
              <a:t>Localization of PUS7 protein to the nucleus in patient and control fibroblast cells demonstrated no difference in protein localization due to the patient missense variant.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203A0F-F51E-764A-A040-55C911074B3D}"/>
              </a:ext>
            </a:extLst>
          </p:cNvPr>
          <p:cNvSpPr txBox="1"/>
          <p:nvPr/>
        </p:nvSpPr>
        <p:spPr>
          <a:xfrm>
            <a:off x="3141152" y="243503"/>
            <a:ext cx="10511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CTRL_1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C50938B-D9F3-FF49-AB23-D8DAD46E1F52}"/>
              </a:ext>
            </a:extLst>
          </p:cNvPr>
          <p:cNvSpPr txBox="1"/>
          <p:nvPr/>
        </p:nvSpPr>
        <p:spPr>
          <a:xfrm>
            <a:off x="4547125" y="243503"/>
            <a:ext cx="13979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UDP_10287</a:t>
            </a:r>
          </a:p>
        </p:txBody>
      </p:sp>
    </p:spTree>
    <p:extLst>
      <p:ext uri="{BB962C8B-B14F-4D97-AF65-F5344CB8AC3E}">
        <p14:creationId xmlns:p14="http://schemas.microsoft.com/office/powerpoint/2010/main" val="1204363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6681411-BF49-484B-BE9E-DA98365D374B}"/>
              </a:ext>
            </a:extLst>
          </p:cNvPr>
          <p:cNvSpPr txBox="1"/>
          <p:nvPr/>
        </p:nvSpPr>
        <p:spPr>
          <a:xfrm>
            <a:off x="1118084" y="5177330"/>
            <a:ext cx="82048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Supplemental Figure 5</a:t>
            </a:r>
          </a:p>
          <a:p>
            <a:r>
              <a:rPr lang="en-US" dirty="0"/>
              <a:t>Quantification of western blots of 4EBP1 and phospho-4EBP1 relative to the average of two control cell lines, N = 3 for each sample. 4EBP1 and phospho-4EBP1 are not differentially expressed between patient and control fibroblasts.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347069-7DA4-8F46-AE34-7E8823F40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4250" y="2057400"/>
            <a:ext cx="26035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042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CB859E9-06C4-544B-B5A6-009B7A355DC8}"/>
              </a:ext>
            </a:extLst>
          </p:cNvPr>
          <p:cNvSpPr txBox="1"/>
          <p:nvPr/>
        </p:nvSpPr>
        <p:spPr>
          <a:xfrm>
            <a:off x="1118084" y="5177330"/>
            <a:ext cx="82048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Supplemental Figure 6</a:t>
            </a:r>
          </a:p>
          <a:p>
            <a:r>
              <a:rPr lang="en-US" dirty="0"/>
              <a:t>Schematic representation of CRISPR deletion location and primers used for RT-PCR amplification of PUS7 cDNA to confirm loss of stable PUS7 </a:t>
            </a:r>
            <a:r>
              <a:rPr lang="en-US"/>
              <a:t>mRNA expression.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AFE279-360E-4541-B24A-28EB598F42E5}"/>
              </a:ext>
            </a:extLst>
          </p:cNvPr>
          <p:cNvSpPr/>
          <p:nvPr/>
        </p:nvSpPr>
        <p:spPr>
          <a:xfrm>
            <a:off x="1118084" y="3179466"/>
            <a:ext cx="8566945" cy="25331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BEE642F-5890-354B-B173-193CB7CF0B58}"/>
              </a:ext>
            </a:extLst>
          </p:cNvPr>
          <p:cNvSpPr/>
          <p:nvPr/>
        </p:nvSpPr>
        <p:spPr>
          <a:xfrm>
            <a:off x="1118084" y="2921210"/>
            <a:ext cx="1779373" cy="75376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 1-9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7CC36A9-57F9-D747-BC39-5E6852A8C943}"/>
              </a:ext>
            </a:extLst>
          </p:cNvPr>
          <p:cNvSpPr/>
          <p:nvPr/>
        </p:nvSpPr>
        <p:spPr>
          <a:xfrm>
            <a:off x="7905656" y="2921210"/>
            <a:ext cx="1779373" cy="75376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 13-16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81AB81A-9607-B845-B644-ECAAB71D2421}"/>
              </a:ext>
            </a:extLst>
          </p:cNvPr>
          <p:cNvSpPr/>
          <p:nvPr/>
        </p:nvSpPr>
        <p:spPr>
          <a:xfrm>
            <a:off x="5398092" y="2921210"/>
            <a:ext cx="754470" cy="75376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745A30-500F-5640-B4A7-BF9AAA5D098B}"/>
              </a:ext>
            </a:extLst>
          </p:cNvPr>
          <p:cNvSpPr/>
          <p:nvPr/>
        </p:nvSpPr>
        <p:spPr>
          <a:xfrm>
            <a:off x="3626779" y="2921210"/>
            <a:ext cx="539975" cy="75376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F2B8FF9-D7A0-1E4B-9573-4732EF143D5C}"/>
              </a:ext>
            </a:extLst>
          </p:cNvPr>
          <p:cNvSpPr/>
          <p:nvPr/>
        </p:nvSpPr>
        <p:spPr>
          <a:xfrm>
            <a:off x="6671764" y="2921210"/>
            <a:ext cx="754470" cy="75376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6DD4856-FD41-B14B-88B6-E914A4F69466}"/>
              </a:ext>
            </a:extLst>
          </p:cNvPr>
          <p:cNvSpPr/>
          <p:nvPr/>
        </p:nvSpPr>
        <p:spPr>
          <a:xfrm>
            <a:off x="4036424" y="3752456"/>
            <a:ext cx="179036" cy="457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5CBFC2-92A9-3F4A-A7F1-2FE73E63DEB7}"/>
              </a:ext>
            </a:extLst>
          </p:cNvPr>
          <p:cNvSpPr txBox="1"/>
          <p:nvPr/>
        </p:nvSpPr>
        <p:spPr>
          <a:xfrm>
            <a:off x="3812143" y="3796176"/>
            <a:ext cx="8066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34bp deletion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CE90DE6-8525-434A-BA09-AC4B22F169BC}"/>
              </a:ext>
            </a:extLst>
          </p:cNvPr>
          <p:cNvCxnSpPr>
            <a:cxnSpLocks/>
          </p:cNvCxnSpPr>
          <p:nvPr/>
        </p:nvCxnSpPr>
        <p:spPr>
          <a:xfrm>
            <a:off x="5887313" y="2780270"/>
            <a:ext cx="146222" cy="0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F2931A4-3566-C140-93EF-DCB55DCBF447}"/>
              </a:ext>
            </a:extLst>
          </p:cNvPr>
          <p:cNvCxnSpPr>
            <a:cxnSpLocks/>
          </p:cNvCxnSpPr>
          <p:nvPr/>
        </p:nvCxnSpPr>
        <p:spPr>
          <a:xfrm flipH="1">
            <a:off x="6685211" y="2780270"/>
            <a:ext cx="146222" cy="0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59A3ED3-1977-9D40-A35B-FB5769813C73}"/>
              </a:ext>
            </a:extLst>
          </p:cNvPr>
          <p:cNvSpPr txBox="1"/>
          <p:nvPr/>
        </p:nvSpPr>
        <p:spPr>
          <a:xfrm>
            <a:off x="5467981" y="2675648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PCR F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39FA67-F3C3-9843-858F-020E519FF29D}"/>
              </a:ext>
            </a:extLst>
          </p:cNvPr>
          <p:cNvSpPr txBox="1"/>
          <p:nvPr/>
        </p:nvSpPr>
        <p:spPr>
          <a:xfrm>
            <a:off x="6796928" y="2681102"/>
            <a:ext cx="5036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PCR 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FF1716A-5905-C541-9EE9-94FC3FFD0365}"/>
              </a:ext>
            </a:extLst>
          </p:cNvPr>
          <p:cNvSpPr txBox="1"/>
          <p:nvPr/>
        </p:nvSpPr>
        <p:spPr>
          <a:xfrm>
            <a:off x="1118084" y="3672004"/>
            <a:ext cx="1952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PUS7; NM_019042</a:t>
            </a:r>
          </a:p>
        </p:txBody>
      </p:sp>
    </p:spTree>
    <p:extLst>
      <p:ext uri="{BB962C8B-B14F-4D97-AF65-F5344CB8AC3E}">
        <p14:creationId xmlns:p14="http://schemas.microsoft.com/office/powerpoint/2010/main" val="1031976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0963AE-B28F-664A-93C6-5E0B2C55DC0E}"/>
              </a:ext>
            </a:extLst>
          </p:cNvPr>
          <p:cNvSpPr txBox="1"/>
          <p:nvPr/>
        </p:nvSpPr>
        <p:spPr>
          <a:xfrm>
            <a:off x="1118084" y="5177330"/>
            <a:ext cx="82048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Supplemental Figure 7</a:t>
            </a:r>
          </a:p>
          <a:p>
            <a:r>
              <a:rPr lang="en-US" dirty="0"/>
              <a:t>Quantification of western blots of puromycin signal in PUS7 HeLa KO cells relative to the control HeLa cell line, N = 3. Loss of PUS7 expression in HeLa cells is sufficient to increase protein translation as measured by puromycin incorporation into peptide chains.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64110D-657D-E94E-B975-AE5027878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2700" y="2336800"/>
            <a:ext cx="2006600" cy="218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946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4E27AD-8A11-F446-A63B-B7EE4C6DEA1B}"/>
              </a:ext>
            </a:extLst>
          </p:cNvPr>
          <p:cNvSpPr txBox="1"/>
          <p:nvPr/>
        </p:nvSpPr>
        <p:spPr>
          <a:xfrm>
            <a:off x="1118084" y="5177330"/>
            <a:ext cx="82048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Supplemental Figure 8</a:t>
            </a:r>
          </a:p>
          <a:p>
            <a:r>
              <a:rPr lang="en-US" dirty="0"/>
              <a:t>Measurement of cellular proliferation of control HeLa cells and PUS7 KO cells demonstrate no increase in PUS7 KO cells.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C726DFE-C5AA-984F-9413-664BB0459A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2350" y="2228850"/>
            <a:ext cx="25273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548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4A50249-FD3F-374A-B85F-529D0CB24995}"/>
              </a:ext>
            </a:extLst>
          </p:cNvPr>
          <p:cNvSpPr txBox="1"/>
          <p:nvPr/>
        </p:nvSpPr>
        <p:spPr>
          <a:xfrm>
            <a:off x="1118084" y="5177330"/>
            <a:ext cx="82048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Supplemental Figure 9</a:t>
            </a:r>
          </a:p>
          <a:p>
            <a:r>
              <a:rPr lang="en-US" dirty="0"/>
              <a:t>Quantification of western blots of puromycin signal relative to the control HeLa cells in control HeLa cells, PUS7 KO, cells, and PUS7 KO cells transfected with PUS7 cDNA, N = 3. Results demonstrate rescue of PUS7 expression in HeLa cells is capable of reversing the effect of PUS7 KO on protein translation.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7BD0B5A-A551-0849-814A-8F6A3F2B65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8900" y="2044700"/>
            <a:ext cx="1854200" cy="276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471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25746</TotalTime>
  <Words>346</Words>
  <Application>Microsoft Macintosh PowerPoint</Application>
  <PresentationFormat>Widescreen</PresentationFormat>
  <Paragraphs>38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Ted Han</cp:lastModifiedBy>
  <cp:revision>48</cp:revision>
  <dcterms:created xsi:type="dcterms:W3CDTF">2021-05-14T17:16:15Z</dcterms:created>
  <dcterms:modified xsi:type="dcterms:W3CDTF">2021-12-16T15:25:19Z</dcterms:modified>
</cp:coreProperties>
</file>