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p:scale>
          <a:sx n="150" d="100"/>
          <a:sy n="150" d="100"/>
        </p:scale>
        <p:origin x="-1722" y="-16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6819DE-FCD2-4FD7-88CB-D48967AA430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87ED834-6C3F-452E-9D29-EA62D11C17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8CB13A9A-0292-4C45-8141-6F2A9EA988AE}"/>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E11C6BEE-097E-4644-81F3-6946FA7FC79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29DCCA-F5B9-4717-916E-8B2820CEC4EA}"/>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2709642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0483E8-8BC3-49C8-983F-999A00CF503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CD82AAD-E314-4B60-8BFB-5348D1F71A06}"/>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BE3EABC-8B41-4335-8EBF-42414D725057}"/>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6D23FBDB-E01C-43FE-9DAE-59CDB9C8824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92D7102-476B-43AA-B00E-FB0B57513077}"/>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418135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BA933BF-C477-461B-8A42-8E0505DDB43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129F631-9C7B-4F18-80A7-7770E76AF7B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DE128D0-389B-41CC-910E-CE9307D952D4}"/>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55CE76B2-F83A-487B-AE47-7CD77DC4269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7AB9708-F6EB-438B-B1AA-97B2AA0D92B1}"/>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3043841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CF0AEA-38D6-4354-87F7-FD4478425EB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E91AC19-88F8-4FBA-B2B9-F3E2678DE92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C22691A-5714-4CC0-AC53-5C1E1F0E3591}"/>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BF87FBB3-D0A6-4D49-B1CB-8EFB3FA978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62FDF75-27E6-4E1B-85B8-34F3EF1B2C06}"/>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52693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8C42AB-D183-4A56-996D-8AC9F144055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6D5F2E71-A977-4D33-9119-02F21F3E96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D87AD2D-0187-4DA2-9206-92CC4AC679F6}"/>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51E2D32D-125A-4159-A9E1-5140E287607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533149A-AA63-41CA-A730-6A5CA23001E8}"/>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1084937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A1D51F-C53A-4194-AEA2-7FA584D5A1E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722EC0D-739B-4A43-955F-E2C0B27C5D9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A5829C11-1673-4BD8-ADBB-C97B2DF6000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C2E7BDDA-5B3F-40C7-B0F1-31E030A88CA6}"/>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6" name="Fußzeilenplatzhalter 5">
            <a:extLst>
              <a:ext uri="{FF2B5EF4-FFF2-40B4-BE49-F238E27FC236}">
                <a16:creationId xmlns:a16="http://schemas.microsoft.com/office/drawing/2014/main" id="{9AFFA3A1-E73F-4ED1-B49C-26A422A5897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037C5E1-F812-40E5-8701-75D3E62B00F3}"/>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140100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1F98E2-E1AB-4D4F-97EE-113205D3A7B7}"/>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7C4A33-7F50-43B2-A320-58779B1F65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4ABBF9C-6FC6-49AE-8EA4-501DBC4C609C}"/>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3FEEF000-967B-43BD-9182-B8FAC6393D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6AA170E-EC2D-485D-81BF-C5B9A988E97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3DD0371-8F70-4CE5-A993-3E207CA809CD}"/>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8" name="Fußzeilenplatzhalter 7">
            <a:extLst>
              <a:ext uri="{FF2B5EF4-FFF2-40B4-BE49-F238E27FC236}">
                <a16:creationId xmlns:a16="http://schemas.microsoft.com/office/drawing/2014/main" id="{3D663965-61D0-411D-9C14-B0B36CC2F1B9}"/>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93ACC4C-4C87-46F1-A269-74723AB059CC}"/>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251192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913CB-5B3E-4D06-A164-0432C3CADEA7}"/>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5394A657-CD2B-4CEB-A98A-F74BE875B522}"/>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4" name="Fußzeilenplatzhalter 3">
            <a:extLst>
              <a:ext uri="{FF2B5EF4-FFF2-40B4-BE49-F238E27FC236}">
                <a16:creationId xmlns:a16="http://schemas.microsoft.com/office/drawing/2014/main" id="{76AAAAEC-B4EC-4D94-BC37-1D702DC289D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672A7339-7C40-4AB0-9DB8-A89C767CC4FA}"/>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745814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BCABD25-02D1-49E3-974B-748CE1241A67}"/>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3" name="Fußzeilenplatzhalter 2">
            <a:extLst>
              <a:ext uri="{FF2B5EF4-FFF2-40B4-BE49-F238E27FC236}">
                <a16:creationId xmlns:a16="http://schemas.microsoft.com/office/drawing/2014/main" id="{1D0B415F-901F-4F59-BF77-AB04F5A3D51A}"/>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62B9543C-D212-4646-9084-F4778E0324B1}"/>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1622625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DACAD3-DDCE-42CD-A318-9E64D83376E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9E1CAB44-13D0-4FEC-B44C-8D4C96648A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67963C2-D8D0-4F2A-A7EB-13FA575FB3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6098DF5-1ECA-4478-B877-2FEB47FF97F0}"/>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6" name="Fußzeilenplatzhalter 5">
            <a:extLst>
              <a:ext uri="{FF2B5EF4-FFF2-40B4-BE49-F238E27FC236}">
                <a16:creationId xmlns:a16="http://schemas.microsoft.com/office/drawing/2014/main" id="{C53964D6-565B-44C4-9E4E-AED079C8F0E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FB60A8A-2F15-4683-981C-9463DFD1CE3F}"/>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2719213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AB9C34-51B1-4438-A465-1D7D3A28ECC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8230775-1F2A-4986-857D-301196D62F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8E920540-7473-4108-A49C-FF735D5FF8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E910BB3-9E69-4A06-84E5-E5B0E62A5806}"/>
              </a:ext>
            </a:extLst>
          </p:cNvPr>
          <p:cNvSpPr>
            <a:spLocks noGrp="1"/>
          </p:cNvSpPr>
          <p:nvPr>
            <p:ph type="dt" sz="half" idx="10"/>
          </p:nvPr>
        </p:nvSpPr>
        <p:spPr/>
        <p:txBody>
          <a:bodyPr/>
          <a:lstStyle/>
          <a:p>
            <a:fld id="{217C5025-B531-4013-A10A-F773DD8DC9D1}" type="datetimeFigureOut">
              <a:rPr lang="de-DE" smtClean="0"/>
              <a:t>10.01.2022</a:t>
            </a:fld>
            <a:endParaRPr lang="de-DE"/>
          </a:p>
        </p:txBody>
      </p:sp>
      <p:sp>
        <p:nvSpPr>
          <p:cNvPr id="6" name="Fußzeilenplatzhalter 5">
            <a:extLst>
              <a:ext uri="{FF2B5EF4-FFF2-40B4-BE49-F238E27FC236}">
                <a16:creationId xmlns:a16="http://schemas.microsoft.com/office/drawing/2014/main" id="{288D78B6-3EFF-4B15-9A0A-6465822A4F4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33312BE-410D-48C9-A4D6-FF62E7A8E490}"/>
              </a:ext>
            </a:extLst>
          </p:cNvPr>
          <p:cNvSpPr>
            <a:spLocks noGrp="1"/>
          </p:cNvSpPr>
          <p:nvPr>
            <p:ph type="sldNum" sz="quarter" idx="12"/>
          </p:nvPr>
        </p:nvSpPr>
        <p:spPr/>
        <p:txBody>
          <a:bodyPr/>
          <a:lstStyle/>
          <a:p>
            <a:fld id="{8268A294-DF4A-46B2-943C-7B95E9EA7589}" type="slidenum">
              <a:rPr lang="de-DE" smtClean="0"/>
              <a:t>‹Nr.›</a:t>
            </a:fld>
            <a:endParaRPr lang="de-DE"/>
          </a:p>
        </p:txBody>
      </p:sp>
    </p:spTree>
    <p:extLst>
      <p:ext uri="{BB962C8B-B14F-4D97-AF65-F5344CB8AC3E}">
        <p14:creationId xmlns:p14="http://schemas.microsoft.com/office/powerpoint/2010/main" val="1151185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2C10A87-EE1E-4FF1-A5D3-EACA94537D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6A880FEF-24A2-4E4F-B235-B380CA864A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B3B03B2-5F91-4978-A394-A17CB54293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7C5025-B531-4013-A10A-F773DD8DC9D1}" type="datetimeFigureOut">
              <a:rPr lang="de-DE" smtClean="0"/>
              <a:t>10.01.2022</a:t>
            </a:fld>
            <a:endParaRPr lang="de-DE"/>
          </a:p>
        </p:txBody>
      </p:sp>
      <p:sp>
        <p:nvSpPr>
          <p:cNvPr id="5" name="Fußzeilenplatzhalter 4">
            <a:extLst>
              <a:ext uri="{FF2B5EF4-FFF2-40B4-BE49-F238E27FC236}">
                <a16:creationId xmlns:a16="http://schemas.microsoft.com/office/drawing/2014/main" id="{30254BBC-8D7F-441C-8E9C-9574083EBA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D1BAB4E4-DA8D-4451-BFF8-2F6EE76B20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8A294-DF4A-46B2-943C-7B95E9EA7589}" type="slidenum">
              <a:rPr lang="de-DE" smtClean="0"/>
              <a:t>‹Nr.›</a:t>
            </a:fld>
            <a:endParaRPr lang="de-DE"/>
          </a:p>
        </p:txBody>
      </p:sp>
    </p:spTree>
    <p:extLst>
      <p:ext uri="{BB962C8B-B14F-4D97-AF65-F5344CB8AC3E}">
        <p14:creationId xmlns:p14="http://schemas.microsoft.com/office/powerpoint/2010/main" val="1638651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4F03CF2A-8173-4413-8EFA-4CAE223022EC}"/>
              </a:ext>
            </a:extLst>
          </p:cNvPr>
          <p:cNvPicPr>
            <a:picLocks noChangeAspect="1"/>
          </p:cNvPicPr>
          <p:nvPr/>
        </p:nvPicPr>
        <p:blipFill>
          <a:blip r:embed="rId2"/>
          <a:stretch>
            <a:fillRect/>
          </a:stretch>
        </p:blipFill>
        <p:spPr>
          <a:xfrm>
            <a:off x="2127289" y="2920507"/>
            <a:ext cx="2671297" cy="2124007"/>
          </a:xfrm>
          <a:prstGeom prst="rect">
            <a:avLst/>
          </a:prstGeom>
        </p:spPr>
      </p:pic>
      <p:pic>
        <p:nvPicPr>
          <p:cNvPr id="4" name="Inhaltsplatzhalter 3">
            <a:extLst>
              <a:ext uri="{FF2B5EF4-FFF2-40B4-BE49-F238E27FC236}">
                <a16:creationId xmlns:a16="http://schemas.microsoft.com/office/drawing/2014/main" id="{EC23974A-EFDE-44F5-A6DC-6D1A8AE3856B}"/>
              </a:ext>
            </a:extLst>
          </p:cNvPr>
          <p:cNvPicPr>
            <a:picLocks noGrp="1" noChangeAspect="1"/>
          </p:cNvPicPr>
          <p:nvPr>
            <p:ph idx="1"/>
          </p:nvPr>
        </p:nvPicPr>
        <p:blipFill>
          <a:blip r:embed="rId3"/>
          <a:stretch>
            <a:fillRect/>
          </a:stretch>
        </p:blipFill>
        <p:spPr>
          <a:xfrm>
            <a:off x="5768660" y="847312"/>
            <a:ext cx="2365418" cy="4320000"/>
          </a:xfrm>
          <a:prstGeom prst="rect">
            <a:avLst/>
          </a:prstGeom>
        </p:spPr>
      </p:pic>
      <p:sp>
        <p:nvSpPr>
          <p:cNvPr id="6" name="Titel 1">
            <a:extLst>
              <a:ext uri="{FF2B5EF4-FFF2-40B4-BE49-F238E27FC236}">
                <a16:creationId xmlns:a16="http://schemas.microsoft.com/office/drawing/2014/main" id="{AD5CB7FA-43F1-4AF4-9984-A602204C2991}"/>
              </a:ext>
            </a:extLst>
          </p:cNvPr>
          <p:cNvSpPr>
            <a:spLocks noGrp="1"/>
          </p:cNvSpPr>
          <p:nvPr>
            <p:ph type="title"/>
          </p:nvPr>
        </p:nvSpPr>
        <p:spPr>
          <a:xfrm>
            <a:off x="838200" y="365125"/>
            <a:ext cx="10515600" cy="482187"/>
          </a:xfrm>
        </p:spPr>
        <p:txBody>
          <a:bodyPr>
            <a:normAutofit/>
          </a:bodyPr>
          <a:lstStyle/>
          <a:p>
            <a:r>
              <a:rPr lang="de-DE" sz="1300" b="1" dirty="0">
                <a:latin typeface="Times New Roman" panose="02020603050405020304" pitchFamily="18" charset="0"/>
                <a:cs typeface="Times New Roman" panose="02020603050405020304" pitchFamily="18" charset="0"/>
              </a:rPr>
              <a:t>Figure 3: </a:t>
            </a:r>
            <a:r>
              <a:rPr lang="en-US" sz="1300" dirty="0">
                <a:latin typeface="Times New Roman" panose="02020603050405020304" pitchFamily="18" charset="0"/>
                <a:cs typeface="Times New Roman" panose="02020603050405020304" pitchFamily="18" charset="0"/>
              </a:rPr>
              <a:t>Phylogenetic analysis based on complete genome (a) and partial polymerase gen sequences (b)</a:t>
            </a:r>
            <a:br>
              <a:rPr lang="de-DE" dirty="0"/>
            </a:br>
            <a:endParaRPr lang="de-DE" sz="1400" b="1" dirty="0"/>
          </a:p>
        </p:txBody>
      </p:sp>
      <p:sp>
        <p:nvSpPr>
          <p:cNvPr id="7" name="Textfeld 6">
            <a:extLst>
              <a:ext uri="{FF2B5EF4-FFF2-40B4-BE49-F238E27FC236}">
                <a16:creationId xmlns:a16="http://schemas.microsoft.com/office/drawing/2014/main" id="{8C7C35A6-285E-4941-8E9D-5D745476C2EE}"/>
              </a:ext>
            </a:extLst>
          </p:cNvPr>
          <p:cNvSpPr txBox="1"/>
          <p:nvPr/>
        </p:nvSpPr>
        <p:spPr>
          <a:xfrm>
            <a:off x="275076" y="5649499"/>
            <a:ext cx="11991352" cy="1015663"/>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The phylogenetic trees were constructed using MEGA X software, Neighbor-Joining method based on nucleotides (</a:t>
            </a:r>
            <a:r>
              <a:rPr lang="en-US" sz="1000" dirty="0" err="1">
                <a:latin typeface="Times New Roman" panose="02020603050405020304" pitchFamily="18" charset="0"/>
                <a:cs typeface="Times New Roman" panose="02020603050405020304" pitchFamily="18" charset="0"/>
              </a:rPr>
              <a:t>nt</a:t>
            </a:r>
            <a:r>
              <a:rPr lang="en-US" sz="1000" dirty="0">
                <a:latin typeface="Times New Roman" panose="02020603050405020304" pitchFamily="18" charset="0"/>
                <a:cs typeface="Times New Roman" panose="02020603050405020304" pitchFamily="18" charset="0"/>
              </a:rPr>
              <a:t>). The evolutionary distances were calculated using the Jukes-Cantor method including 1000 bootstrap replicates. The unrooted trees have a site coverage cutoff of 95%. </a:t>
            </a:r>
          </a:p>
          <a:p>
            <a:r>
              <a:rPr lang="en-US" sz="1000" b="1" dirty="0">
                <a:latin typeface="Times New Roman" panose="02020603050405020304" pitchFamily="18" charset="0"/>
                <a:cs typeface="Times New Roman" panose="02020603050405020304" pitchFamily="18" charset="0"/>
              </a:rPr>
              <a:t>(a) </a:t>
            </a:r>
            <a:r>
              <a:rPr lang="en-US" sz="1000" dirty="0">
                <a:latin typeface="Times New Roman" panose="02020603050405020304" pitchFamily="18" charset="0"/>
                <a:cs typeface="Times New Roman" panose="02020603050405020304" pitchFamily="18" charset="0"/>
              </a:rPr>
              <a:t>The phylogenetic analysis involved 11 reference sequences from NCBI, five sequences representing subgroup K (KU605774, HM582658, KP686142, KY773911 and KF746200, indicated with a triangle) and one sequence from each subgroup (ALV-A: L10922; ALV-B: AF052428, ALV-C: J02342, ALV-D: D10652, ALV-E: AY013303). There was a total of 6985 positions in the final dataset. </a:t>
            </a:r>
          </a:p>
          <a:p>
            <a:r>
              <a:rPr lang="en-US" sz="1000" b="1" dirty="0">
                <a:latin typeface="Times New Roman" panose="02020603050405020304" pitchFamily="18" charset="0"/>
                <a:cs typeface="Times New Roman" panose="02020603050405020304" pitchFamily="18" charset="0"/>
              </a:rPr>
              <a:t>(b) </a:t>
            </a:r>
            <a:r>
              <a:rPr lang="en-US" sz="1000" dirty="0">
                <a:latin typeface="Times New Roman" panose="02020603050405020304" pitchFamily="18" charset="0"/>
                <a:cs typeface="Times New Roman" panose="02020603050405020304" pitchFamily="18" charset="0"/>
              </a:rPr>
              <a:t>Partial polymerase gen sequences (261position, shorter sequences were excluded) were analyzed in comparison to sequences of 11 reference gene sequences from NCBI. The analysis involved 27 nucleotide sequences. The samples belonging to this study are marked with a black square, reference sequences of ALV subgroup K are indicated with a triangle. </a:t>
            </a:r>
          </a:p>
        </p:txBody>
      </p:sp>
      <p:sp>
        <p:nvSpPr>
          <p:cNvPr id="8" name="Textfeld 7">
            <a:extLst>
              <a:ext uri="{FF2B5EF4-FFF2-40B4-BE49-F238E27FC236}">
                <a16:creationId xmlns:a16="http://schemas.microsoft.com/office/drawing/2014/main" id="{B01BA7F1-2B2B-48F5-8107-3D4876EA5889}"/>
              </a:ext>
            </a:extLst>
          </p:cNvPr>
          <p:cNvSpPr txBox="1"/>
          <p:nvPr/>
        </p:nvSpPr>
        <p:spPr>
          <a:xfrm>
            <a:off x="3158619" y="4890313"/>
            <a:ext cx="455684"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(a)</a:t>
            </a:r>
          </a:p>
        </p:txBody>
      </p:sp>
      <p:sp>
        <p:nvSpPr>
          <p:cNvPr id="9" name="Textfeld 8">
            <a:extLst>
              <a:ext uri="{FF2B5EF4-FFF2-40B4-BE49-F238E27FC236}">
                <a16:creationId xmlns:a16="http://schemas.microsoft.com/office/drawing/2014/main" id="{3ADE3DCA-431A-48B3-934A-7C15510367BA}"/>
              </a:ext>
            </a:extLst>
          </p:cNvPr>
          <p:cNvSpPr txBox="1"/>
          <p:nvPr/>
        </p:nvSpPr>
        <p:spPr>
          <a:xfrm>
            <a:off x="6914652" y="4890313"/>
            <a:ext cx="455684"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(b)</a:t>
            </a:r>
          </a:p>
        </p:txBody>
      </p:sp>
    </p:spTree>
    <p:extLst>
      <p:ext uri="{BB962C8B-B14F-4D97-AF65-F5344CB8AC3E}">
        <p14:creationId xmlns:p14="http://schemas.microsoft.com/office/powerpoint/2010/main" val="72590967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Words>
  <Application>Microsoft Office PowerPoint</Application>
  <PresentationFormat>Breitbild</PresentationFormat>
  <Paragraphs>6</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Times New Roman</vt:lpstr>
      <vt:lpstr>Office</vt:lpstr>
      <vt:lpstr>Figure 3: Phylogenetic analysis based on complete genome (a) and partial polymerase gen sequences (b)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Heenemann, Kristin</dc:creator>
  <cp:lastModifiedBy>Heenemann, Kristin</cp:lastModifiedBy>
  <cp:revision>10</cp:revision>
  <cp:lastPrinted>2022-01-06T10:58:32Z</cp:lastPrinted>
  <dcterms:created xsi:type="dcterms:W3CDTF">2022-01-06T10:40:21Z</dcterms:created>
  <dcterms:modified xsi:type="dcterms:W3CDTF">2022-01-10T10:04:01Z</dcterms:modified>
</cp:coreProperties>
</file>