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D9EBE00-5334-7C41-961D-281A00DFA5BB}" v="1" dt="2022-02-11T02:35:47.8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07" autoAdjust="0"/>
    <p:restoredTop sz="95102"/>
  </p:normalViewPr>
  <p:slideViewPr>
    <p:cSldViewPr snapToGrid="0">
      <p:cViewPr varScale="1">
        <p:scale>
          <a:sx n="122" d="100"/>
          <a:sy n="122" d="100"/>
        </p:scale>
        <p:origin x="84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len Thomas" userId="2cd62de8-803c-484a-bfe6-4fbc3bc0e877" providerId="ADAL" clId="{AD9EBE00-5334-7C41-961D-281A00DFA5BB}"/>
    <pc:docChg chg="modSld">
      <pc:chgData name="Helen Thomas" userId="2cd62de8-803c-484a-bfe6-4fbc3bc0e877" providerId="ADAL" clId="{AD9EBE00-5334-7C41-961D-281A00DFA5BB}" dt="2022-02-11T02:36:00.165" v="32" actId="6549"/>
      <pc:docMkLst>
        <pc:docMk/>
      </pc:docMkLst>
      <pc:sldChg chg="modSp mod">
        <pc:chgData name="Helen Thomas" userId="2cd62de8-803c-484a-bfe6-4fbc3bc0e877" providerId="ADAL" clId="{AD9EBE00-5334-7C41-961D-281A00DFA5BB}" dt="2022-02-11T02:35:40.590" v="27" actId="20577"/>
        <pc:sldMkLst>
          <pc:docMk/>
          <pc:sldMk cId="2004367420" sldId="256"/>
        </pc:sldMkLst>
        <pc:spChg chg="mod">
          <ac:chgData name="Helen Thomas" userId="2cd62de8-803c-484a-bfe6-4fbc3bc0e877" providerId="ADAL" clId="{AD9EBE00-5334-7C41-961D-281A00DFA5BB}" dt="2022-02-11T02:35:40.590" v="27" actId="20577"/>
          <ac:spMkLst>
            <pc:docMk/>
            <pc:sldMk cId="2004367420" sldId="256"/>
            <ac:spMk id="2" creationId="{116864CE-CBBC-5E4D-B345-4A5523CFAD58}"/>
          </ac:spMkLst>
        </pc:spChg>
      </pc:sldChg>
      <pc:sldChg chg="modSp mod">
        <pc:chgData name="Helen Thomas" userId="2cd62de8-803c-484a-bfe6-4fbc3bc0e877" providerId="ADAL" clId="{AD9EBE00-5334-7C41-961D-281A00DFA5BB}" dt="2022-02-11T02:36:00.165" v="32" actId="6549"/>
        <pc:sldMkLst>
          <pc:docMk/>
          <pc:sldMk cId="3519734916" sldId="257"/>
        </pc:sldMkLst>
        <pc:spChg chg="mod">
          <ac:chgData name="Helen Thomas" userId="2cd62de8-803c-484a-bfe6-4fbc3bc0e877" providerId="ADAL" clId="{AD9EBE00-5334-7C41-961D-281A00DFA5BB}" dt="2022-02-11T02:35:50.521" v="31" actId="20577"/>
          <ac:spMkLst>
            <pc:docMk/>
            <pc:sldMk cId="3519734916" sldId="257"/>
            <ac:spMk id="2" creationId="{7B5FBAF5-5E54-FD44-8372-D367146ADD73}"/>
          </ac:spMkLst>
        </pc:spChg>
        <pc:spChg chg="mod">
          <ac:chgData name="Helen Thomas" userId="2cd62de8-803c-484a-bfe6-4fbc3bc0e877" providerId="ADAL" clId="{AD9EBE00-5334-7C41-961D-281A00DFA5BB}" dt="2022-02-11T02:36:00.165" v="32" actId="6549"/>
          <ac:spMkLst>
            <pc:docMk/>
            <pc:sldMk cId="3519734916" sldId="257"/>
            <ac:spMk id="20" creationId="{38450A78-05B9-A34D-BEE0-A2DBC702C5C0}"/>
          </ac:spMkLst>
        </pc:spChg>
      </pc:sldChg>
    </pc:docChg>
  </pc:docChgLst>
  <pc:docChgLst>
    <pc:chgData name="Helen Thomas" userId="2cd62de8-803c-484a-bfe6-4fbc3bc0e877" providerId="ADAL" clId="{88634272-A8E8-324F-822E-8A83FE188422}"/>
    <pc:docChg chg="delSld modSld">
      <pc:chgData name="Helen Thomas" userId="2cd62de8-803c-484a-bfe6-4fbc3bc0e877" providerId="ADAL" clId="{88634272-A8E8-324F-822E-8A83FE188422}" dt="2022-02-02T01:19:26.595" v="4" actId="2696"/>
      <pc:docMkLst>
        <pc:docMk/>
      </pc:docMkLst>
      <pc:sldChg chg="modSp mod">
        <pc:chgData name="Helen Thomas" userId="2cd62de8-803c-484a-bfe6-4fbc3bc0e877" providerId="ADAL" clId="{88634272-A8E8-324F-822E-8A83FE188422}" dt="2022-02-02T01:19:23.823" v="3" actId="20577"/>
        <pc:sldMkLst>
          <pc:docMk/>
          <pc:sldMk cId="2004367420" sldId="256"/>
        </pc:sldMkLst>
        <pc:spChg chg="mod">
          <ac:chgData name="Helen Thomas" userId="2cd62de8-803c-484a-bfe6-4fbc3bc0e877" providerId="ADAL" clId="{88634272-A8E8-324F-822E-8A83FE188422}" dt="2022-02-02T01:18:48.065" v="0" actId="20577"/>
          <ac:spMkLst>
            <pc:docMk/>
            <pc:sldMk cId="2004367420" sldId="256"/>
            <ac:spMk id="39" creationId="{B740FB88-8DA0-453F-842C-BE7495571FB3}"/>
          </ac:spMkLst>
        </pc:spChg>
        <pc:spChg chg="mod">
          <ac:chgData name="Helen Thomas" userId="2cd62de8-803c-484a-bfe6-4fbc3bc0e877" providerId="ADAL" clId="{88634272-A8E8-324F-822E-8A83FE188422}" dt="2022-02-02T01:19:08.345" v="2" actId="20577"/>
          <ac:spMkLst>
            <pc:docMk/>
            <pc:sldMk cId="2004367420" sldId="256"/>
            <ac:spMk id="53" creationId="{42ED0D49-338C-4B49-85CC-ADE359512FE2}"/>
          </ac:spMkLst>
        </pc:spChg>
        <pc:spChg chg="mod">
          <ac:chgData name="Helen Thomas" userId="2cd62de8-803c-484a-bfe6-4fbc3bc0e877" providerId="ADAL" clId="{88634272-A8E8-324F-822E-8A83FE188422}" dt="2022-02-02T01:19:23.823" v="3" actId="20577"/>
          <ac:spMkLst>
            <pc:docMk/>
            <pc:sldMk cId="2004367420" sldId="256"/>
            <ac:spMk id="67" creationId="{C6EEB28D-E2D7-4AD3-A7ED-27FE910C5A5F}"/>
          </ac:spMkLst>
        </pc:spChg>
      </pc:sldChg>
      <pc:sldChg chg="del">
        <pc:chgData name="Helen Thomas" userId="2cd62de8-803c-484a-bfe6-4fbc3bc0e877" providerId="ADAL" clId="{88634272-A8E8-324F-822E-8A83FE188422}" dt="2022-02-02T01:19:26.595" v="4" actId="2696"/>
        <pc:sldMkLst>
          <pc:docMk/>
          <pc:sldMk cId="517900910" sldId="257"/>
        </pc:sldMkLst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EC1956-EC41-45DA-9EC5-48EC32DB35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3E39C1-0399-4FED-AE90-81312EBDCE8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E7EC83-AF17-4EEF-834C-3ABB6B6969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4E90D-A3C5-4CD4-B1A7-F4DFDD61FB0B}" type="datetimeFigureOut">
              <a:rPr lang="en-AU" smtClean="0"/>
              <a:t>11/2/22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8B387-5582-4798-AD1D-F3109742B3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D7F42D-DFE9-44A3-B36B-357E7A1B8F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A0ED0-E6F8-4C8B-9EE5-FA9A48A237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2393192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B3913-1382-4A48-BD31-EEA706D8D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027CF78-6EDB-4185-89E2-1CBC6C67A5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FC17F1-96E0-4621-8445-6AAC0A3ECA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4E90D-A3C5-4CD4-B1A7-F4DFDD61FB0B}" type="datetimeFigureOut">
              <a:rPr lang="en-AU" smtClean="0"/>
              <a:t>11/2/22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35AE3D-2E24-4B2B-A864-24150EEA4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D5D9AD-AF2F-4848-A8CE-A1575E0FE1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A0ED0-E6F8-4C8B-9EE5-FA9A48A237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4633648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01C0A80-7BF6-46DD-895D-70F762727E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FCE41D-87EE-4B9F-B1D6-8F7ECF3137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942A9C-CCFA-45DC-A04B-5E3F94545F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4E90D-A3C5-4CD4-B1A7-F4DFDD61FB0B}" type="datetimeFigureOut">
              <a:rPr lang="en-AU" smtClean="0"/>
              <a:t>11/2/22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91E9B2-511E-4B4C-BBE9-F06E8D192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B2B0D1-9625-4FC0-9642-2B1CF9FAB1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A0ED0-E6F8-4C8B-9EE5-FA9A48A237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60539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83A33A-D445-4259-977B-359290F374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FBCF68-8CDE-4E07-91D1-04F7B531AC5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37D69-2600-4CA7-8F29-89A7E3CCFE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4E90D-A3C5-4CD4-B1A7-F4DFDD61FB0B}" type="datetimeFigureOut">
              <a:rPr lang="en-AU" smtClean="0"/>
              <a:t>11/2/22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1E25D7-4DF5-49A6-9C78-984DF1AD13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F3C2EA1-935C-466D-B123-8EA23B9FE1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A0ED0-E6F8-4C8B-9EE5-FA9A48A237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360030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6AB4A0-5A7D-492A-8A7C-37B1B67D08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8E60E7-A596-4247-B74F-8EBC2EDA42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E6629E-6957-4679-AAFE-7903CFE633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4E90D-A3C5-4CD4-B1A7-F4DFDD61FB0B}" type="datetimeFigureOut">
              <a:rPr lang="en-AU" smtClean="0"/>
              <a:t>11/2/22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06206E-6644-420F-9CD6-2D223C7F8C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7EFE68-F13C-49C5-AB0A-E1CAD38885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A0ED0-E6F8-4C8B-9EE5-FA9A48A237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5918765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E85C54-0CF4-4EB9-8D0C-714291A818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5B6839-FC4D-4744-8270-C7F462292E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8529F7-AFD6-4463-AB49-8C9B5410B09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274C6C7-5714-45B0-8FA0-07C68B307A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4E90D-A3C5-4CD4-B1A7-F4DFDD61FB0B}" type="datetimeFigureOut">
              <a:rPr lang="en-AU" smtClean="0"/>
              <a:t>11/2/22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C49E62-3812-4125-AD25-D48021D5DF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AE521B-2FAA-45D4-A0EF-B028C1CC47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A0ED0-E6F8-4C8B-9EE5-FA9A48A237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05508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08B640-38E4-439B-97EF-D7310C5351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EF6251-6432-407E-932D-DB185249B20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417FDC-AFCD-4933-89BD-B2A0AD8EC5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E8AF99C-B25F-464B-8B7F-0706308465D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F7D5F40-9ED4-4B9A-9489-B6A8FE4C5C8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B89DDF0-AFB3-4CE8-B392-AA2A852D5B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4E90D-A3C5-4CD4-B1A7-F4DFDD61FB0B}" type="datetimeFigureOut">
              <a:rPr lang="en-AU" smtClean="0"/>
              <a:t>11/2/22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DC232C8-B1D1-4C22-AE4F-641580507F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2BAD30E-4D6E-4CE4-B8E2-3C0BFA35C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A0ED0-E6F8-4C8B-9EE5-FA9A48A237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885807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C908BC-3391-416B-A015-450F826D69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9891D65-5337-48CB-9866-2471132C92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4E90D-A3C5-4CD4-B1A7-F4DFDD61FB0B}" type="datetimeFigureOut">
              <a:rPr lang="en-AU" smtClean="0"/>
              <a:t>11/2/22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D409D8-424A-4CD4-9560-3665756BB2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274587B-920B-4853-8B8D-0F5DF66F37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A0ED0-E6F8-4C8B-9EE5-FA9A48A237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7124313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BC0A58A6-55C0-401B-B5CB-811E667734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4E90D-A3C5-4CD4-B1A7-F4DFDD61FB0B}" type="datetimeFigureOut">
              <a:rPr lang="en-AU" smtClean="0"/>
              <a:t>11/2/22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AE3727-8E57-4038-8452-A0DD43E84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0F85C31-A737-4C63-943E-22172EE5BF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A0ED0-E6F8-4C8B-9EE5-FA9A48A237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393849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4CC78E-B536-4F85-A2D7-5EB24755FF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2D6AA8-CD6F-4141-8019-3C96D92C28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5D67A83-A768-4134-8237-C9378D2012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E15F12-1114-4913-BA53-B5B891EF8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4E90D-A3C5-4CD4-B1A7-F4DFDD61FB0B}" type="datetimeFigureOut">
              <a:rPr lang="en-AU" smtClean="0"/>
              <a:t>11/2/22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388D88E-238E-4F8C-859B-CFD17A316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BF26DC4-E89D-4F58-8C35-2E2D7B4C2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A0ED0-E6F8-4C8B-9EE5-FA9A48A237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93655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A9F6F0-6534-4400-942D-3A976C0020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08DAA88-ECF9-4B46-A0FB-6DE970CF55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BC9C41-84C6-4DCF-BE96-CFD78A202E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B6F8A63-9EB0-4CC6-9C38-E0757AF82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4E90D-A3C5-4CD4-B1A7-F4DFDD61FB0B}" type="datetimeFigureOut">
              <a:rPr lang="en-AU" smtClean="0"/>
              <a:t>11/2/22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51B4B22-A001-40C4-839F-9321F59C7F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4C3215-17D8-41E0-80C0-19AA435AC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9A0ED0-E6F8-4C8B-9EE5-FA9A48A237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572308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D76562D-086E-41F5-B674-1590B9C2D4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0FD1FE-8B72-4273-9CB8-A9C16C2321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261A80-39F2-4A6B-99CB-7E3D3D39E51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E4E90D-A3C5-4CD4-B1A7-F4DFDD61FB0B}" type="datetimeFigureOut">
              <a:rPr lang="en-AU" smtClean="0"/>
              <a:t>11/2/22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4BAB83-E911-4B96-A179-B4D1D3B560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F38C21-FD5E-455E-A445-010BE6ED976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9A0ED0-E6F8-4C8B-9EE5-FA9A48A23701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8915210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5E06A335-A88E-42B1-BE06-18C019798731}"/>
              </a:ext>
            </a:extLst>
          </p:cNvPr>
          <p:cNvSpPr txBox="1"/>
          <p:nvPr/>
        </p:nvSpPr>
        <p:spPr>
          <a:xfrm>
            <a:off x="158563" y="3275617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AU" dirty="0"/>
              <a:t>2018</a:t>
            </a: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88F54DF0-EDCF-4C70-87EA-819B0AE8862E}"/>
              </a:ext>
            </a:extLst>
          </p:cNvPr>
          <p:cNvGrpSpPr/>
          <p:nvPr/>
        </p:nvGrpSpPr>
        <p:grpSpPr>
          <a:xfrm>
            <a:off x="147782" y="1424985"/>
            <a:ext cx="12044218" cy="3681258"/>
            <a:chOff x="104863" y="1708682"/>
            <a:chExt cx="12044218" cy="3681258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3A0BF9E-B7E2-447C-B4EC-0F0235F39B9C}"/>
                </a:ext>
              </a:extLst>
            </p:cNvPr>
            <p:cNvCxnSpPr/>
            <p:nvPr/>
          </p:nvCxnSpPr>
          <p:spPr>
            <a:xfrm>
              <a:off x="368646" y="3417675"/>
              <a:ext cx="11454064" cy="0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6ABB3FB5-E70A-40A9-B59C-9A1AB73BD0D8}"/>
                </a:ext>
              </a:extLst>
            </p:cNvPr>
            <p:cNvSpPr/>
            <p:nvPr/>
          </p:nvSpPr>
          <p:spPr>
            <a:xfrm>
              <a:off x="403778" y="4198661"/>
              <a:ext cx="3575023" cy="1169496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Initial </a:t>
              </a:r>
              <a:r>
                <a:rPr lang="en-AU" dirty="0" err="1"/>
                <a:t>GPm</a:t>
              </a:r>
              <a:r>
                <a:rPr lang="en-AU" dirty="0"/>
                <a:t> </a:t>
              </a:r>
            </a:p>
          </p:txBody>
        </p: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3D27817A-7932-4384-8962-C6E2D8E830F3}"/>
                </a:ext>
              </a:extLst>
            </p:cNvPr>
            <p:cNvCxnSpPr>
              <a:cxnSpLocks/>
            </p:cNvCxnSpPr>
            <p:nvPr/>
          </p:nvCxnSpPr>
          <p:spPr>
            <a:xfrm>
              <a:off x="381325" y="3297197"/>
              <a:ext cx="0" cy="240957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3C2B75B0-30D0-45F4-A3E3-00729E35FAFB}"/>
                </a:ext>
              </a:extLst>
            </p:cNvPr>
            <p:cNvCxnSpPr>
              <a:cxnSpLocks/>
            </p:cNvCxnSpPr>
            <p:nvPr/>
          </p:nvCxnSpPr>
          <p:spPr>
            <a:xfrm>
              <a:off x="8349083" y="3297197"/>
              <a:ext cx="0" cy="240957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F8799E62-8A34-4EB0-9DD1-5511F42365A0}"/>
                </a:ext>
              </a:extLst>
            </p:cNvPr>
            <p:cNvCxnSpPr>
              <a:cxnSpLocks/>
            </p:cNvCxnSpPr>
            <p:nvPr/>
          </p:nvCxnSpPr>
          <p:spPr>
            <a:xfrm>
              <a:off x="11842472" y="3297197"/>
              <a:ext cx="0" cy="240957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6605DE4C-B4F8-4A8E-9FD9-7AFE56436D03}"/>
                </a:ext>
              </a:extLst>
            </p:cNvPr>
            <p:cNvCxnSpPr>
              <a:cxnSpLocks/>
            </p:cNvCxnSpPr>
            <p:nvPr/>
          </p:nvCxnSpPr>
          <p:spPr>
            <a:xfrm>
              <a:off x="4392752" y="3297197"/>
              <a:ext cx="0" cy="240957"/>
            </a:xfrm>
            <a:prstGeom prst="line">
              <a:avLst/>
            </a:prstGeom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62C4366-7560-454F-8B5E-A985A625B901}"/>
                </a:ext>
              </a:extLst>
            </p:cNvPr>
            <p:cNvSpPr txBox="1"/>
            <p:nvPr/>
          </p:nvSpPr>
          <p:spPr>
            <a:xfrm>
              <a:off x="4066380" y="3538134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/>
                <a:t>2019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D7661ABB-D84C-4515-87B4-6A716B8A36BC}"/>
                </a:ext>
              </a:extLst>
            </p:cNvPr>
            <p:cNvSpPr txBox="1"/>
            <p:nvPr/>
          </p:nvSpPr>
          <p:spPr>
            <a:xfrm>
              <a:off x="8038754" y="3538134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/>
                <a:t>2020</a:t>
              </a: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C69D45A-3124-4358-A6A5-7F4337723299}"/>
                </a:ext>
              </a:extLst>
            </p:cNvPr>
            <p:cNvSpPr txBox="1"/>
            <p:nvPr/>
          </p:nvSpPr>
          <p:spPr>
            <a:xfrm>
              <a:off x="11496338" y="3538134"/>
              <a:ext cx="6527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dirty="0"/>
                <a:t>2021</a:t>
              </a: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0F32174-A3D6-4D65-8CB6-447E539B7190}"/>
                </a:ext>
              </a:extLst>
            </p:cNvPr>
            <p:cNvSpPr/>
            <p:nvPr/>
          </p:nvSpPr>
          <p:spPr>
            <a:xfrm>
              <a:off x="695338" y="3508914"/>
              <a:ext cx="3179371" cy="83188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48885411-0C85-4972-A006-88157793579E}"/>
                </a:ext>
              </a:extLst>
            </p:cNvPr>
            <p:cNvCxnSpPr/>
            <p:nvPr/>
          </p:nvCxnSpPr>
          <p:spPr>
            <a:xfrm>
              <a:off x="695339" y="2570205"/>
              <a:ext cx="0" cy="858795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551E9BC7-6F8F-4CE5-B2F5-10A063E73EBF}"/>
                </a:ext>
              </a:extLst>
            </p:cNvPr>
            <p:cNvSpPr txBox="1"/>
            <p:nvPr/>
          </p:nvSpPr>
          <p:spPr>
            <a:xfrm>
              <a:off x="434210" y="4220389"/>
              <a:ext cx="3610155" cy="11695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AU" sz="1400" dirty="0">
                  <a:solidFill>
                    <a:prstClr val="black"/>
                  </a:solidFill>
                  <a:latin typeface="Calibri" panose="020F0502020204030204"/>
                </a:rPr>
                <a:t>-Evaluated in hospital- confirmed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AU" sz="1400" dirty="0">
                  <a:solidFill>
                    <a:prstClr val="black"/>
                  </a:solidFill>
                  <a:latin typeface="Calibri" panose="020F0502020204030204"/>
                </a:rPr>
                <a:t> hyperinsulinemia </a:t>
              </a:r>
              <a:r>
                <a:rPr lang="en-AU" sz="1400" dirty="0" err="1">
                  <a:solidFill>
                    <a:prstClr val="black"/>
                  </a:solidFill>
                  <a:latin typeface="Calibri" panose="020F0502020204030204"/>
                </a:rPr>
                <a:t>hypoglycemia</a:t>
              </a:r>
              <a:endParaRPr lang="en-AU" sz="1400" dirty="0">
                <a:solidFill>
                  <a:prstClr val="black"/>
                </a:solidFill>
                <a:latin typeface="Calibri" panose="020F0502020204030204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-Intraarterial calcium stimulation test localised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lesion to head of pancreas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-Imaging did not </a:t>
              </a:r>
              <a:r>
                <a:rPr kumimoji="0" lang="en-AU" sz="1400" b="0" i="0" u="none" strike="noStrike" kern="1200" cap="none" spc="0" normalizeH="0" baseline="0" noProof="0" dirty="0" err="1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localis</a:t>
              </a:r>
              <a:r>
                <a:rPr lang="en-AU" sz="1400" dirty="0">
                  <a:solidFill>
                    <a:prstClr val="black"/>
                  </a:solidFill>
                  <a:latin typeface="Calibri" panose="020F0502020204030204"/>
                </a:rPr>
                <a:t>e the lesion</a:t>
              </a:r>
              <a:endParaRPr kumimoji="0" lang="en-A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DF67CBDA-9570-4488-884F-BE3DC84B19FC}"/>
                </a:ext>
              </a:extLst>
            </p:cNvPr>
            <p:cNvCxnSpPr/>
            <p:nvPr/>
          </p:nvCxnSpPr>
          <p:spPr>
            <a:xfrm flipV="1">
              <a:off x="1717589" y="3608173"/>
              <a:ext cx="0" cy="590433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42F70CD2-50CB-4E0B-99FF-6EA83364318A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04863" y="1708682"/>
              <a:ext cx="1612721" cy="858795"/>
            </a:xfrm>
            <a:prstGeom prst="rect">
              <a:avLst/>
            </a:prstGeom>
          </p:spPr>
        </p:pic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95FC201-4C9C-4980-95C2-9A8F509A6463}"/>
                </a:ext>
              </a:extLst>
            </p:cNvPr>
            <p:cNvSpPr txBox="1"/>
            <p:nvPr/>
          </p:nvSpPr>
          <p:spPr>
            <a:xfrm>
              <a:off x="256227" y="1796532"/>
              <a:ext cx="1461362" cy="738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AU" sz="1400" dirty="0"/>
                <a:t>Initial GP referral </a:t>
              </a:r>
            </a:p>
            <a:p>
              <a:r>
                <a:rPr lang="en-AU" sz="1400" dirty="0"/>
                <a:t>For evaluation of </a:t>
              </a:r>
            </a:p>
            <a:p>
              <a:r>
                <a:rPr lang="en-AU" sz="1400" dirty="0" err="1"/>
                <a:t>hypoglycemia</a:t>
              </a:r>
              <a:endParaRPr lang="en-AU" sz="1400" dirty="0"/>
            </a:p>
          </p:txBody>
        </p:sp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64674DFC-40EB-44F8-AC28-3F07D9246CE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826469" y="1813740"/>
              <a:ext cx="3194710" cy="570840"/>
            </a:xfrm>
            <a:prstGeom prst="rect">
              <a:avLst/>
            </a:prstGeom>
          </p:spPr>
        </p:pic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F9F8605B-EEBC-4137-BD6C-B577922A0BD2}"/>
                </a:ext>
              </a:extLst>
            </p:cNvPr>
            <p:cNvSpPr txBox="1"/>
            <p:nvPr/>
          </p:nvSpPr>
          <p:spPr>
            <a:xfrm>
              <a:off x="1826473" y="1837550"/>
              <a:ext cx="331481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>
                  <a:effectLst/>
                  <a:ea typeface="Calibri" panose="020F0502020204030204" pitchFamily="34" charset="0"/>
                </a:rPr>
                <a:t>spleen-preserving distal pancreatectomy </a:t>
              </a:r>
            </a:p>
            <a:p>
              <a:r>
                <a:rPr lang="en-US" sz="1400" dirty="0">
                  <a:effectLst/>
                  <a:ea typeface="Calibri" panose="020F0502020204030204" pitchFamily="34" charset="0"/>
                </a:rPr>
                <a:t>resection of the body and tail of pancreas</a:t>
              </a:r>
              <a:endParaRPr lang="en-AU" sz="1400" dirty="0"/>
            </a:p>
          </p:txBody>
        </p: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0053E8E1-0A4C-440A-A8EC-12F84CD6FA41}"/>
                </a:ext>
              </a:extLst>
            </p:cNvPr>
            <p:cNvCxnSpPr>
              <a:cxnSpLocks/>
            </p:cNvCxnSpPr>
            <p:nvPr/>
          </p:nvCxnSpPr>
          <p:spPr>
            <a:xfrm>
              <a:off x="3874709" y="2384580"/>
              <a:ext cx="0" cy="104442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35B81EAA-7745-4F98-997C-150131D30FE2}"/>
                </a:ext>
              </a:extLst>
            </p:cNvPr>
            <p:cNvSpPr/>
            <p:nvPr/>
          </p:nvSpPr>
          <p:spPr>
            <a:xfrm>
              <a:off x="4153247" y="3822907"/>
              <a:ext cx="3179371" cy="83188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B740FB88-8DA0-453F-842C-BE7495571FB3}"/>
                </a:ext>
              </a:extLst>
            </p:cNvPr>
            <p:cNvSpPr txBox="1"/>
            <p:nvPr/>
          </p:nvSpPr>
          <p:spPr>
            <a:xfrm>
              <a:off x="5117429" y="1779688"/>
              <a:ext cx="2983317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AU" sz="1400" dirty="0">
                  <a:solidFill>
                    <a:prstClr val="black"/>
                  </a:solidFill>
                  <a:latin typeface="Calibri" panose="020F0502020204030204"/>
                </a:rPr>
                <a:t>-Resected pancreas histology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AU" sz="1400" dirty="0">
                  <a:solidFill>
                    <a:prstClr val="black"/>
                  </a:solidFill>
                  <a:latin typeface="Calibri" panose="020F0502020204030204"/>
                </a:rPr>
                <a:t>-Islets isolated from a part of pancreas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AU" sz="1400" dirty="0">
                  <a:solidFill>
                    <a:prstClr val="black"/>
                  </a:solidFill>
                  <a:latin typeface="Calibri" panose="020F0502020204030204"/>
                </a:rPr>
                <a:t>-Islet functional studies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AU" sz="1400" dirty="0">
                  <a:solidFill>
                    <a:prstClr val="black"/>
                  </a:solidFill>
                  <a:latin typeface="Calibri" panose="020F0502020204030204"/>
                </a:rPr>
                <a:t>-10X single cell sequencing</a:t>
              </a:r>
            </a:p>
          </p:txBody>
        </p:sp>
        <p:sp>
          <p:nvSpPr>
            <p:cNvPr id="41" name="Rectangle: Rounded Corners 40">
              <a:extLst>
                <a:ext uri="{FF2B5EF4-FFF2-40B4-BE49-F238E27FC236}">
                  <a16:creationId xmlns:a16="http://schemas.microsoft.com/office/drawing/2014/main" id="{3C9CF70A-E149-4BFF-B3BC-22DADD6A09B1}"/>
                </a:ext>
              </a:extLst>
            </p:cNvPr>
            <p:cNvSpPr/>
            <p:nvPr/>
          </p:nvSpPr>
          <p:spPr>
            <a:xfrm>
              <a:off x="4151391" y="4379636"/>
              <a:ext cx="2550314" cy="922791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Initial </a:t>
              </a:r>
              <a:r>
                <a:rPr lang="en-AU" dirty="0" err="1"/>
                <a:t>GPm</a:t>
              </a:r>
              <a:r>
                <a:rPr lang="en-AU" dirty="0"/>
                <a:t> </a:t>
              </a:r>
            </a:p>
          </p:txBody>
        </p: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ABADB4B5-3935-4116-B655-F17AF888533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534867" y="3908983"/>
              <a:ext cx="0" cy="53352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11F6DA31-D76A-44E9-9806-10123932DDEA}"/>
                </a:ext>
              </a:extLst>
            </p:cNvPr>
            <p:cNvSpPr/>
            <p:nvPr/>
          </p:nvSpPr>
          <p:spPr>
            <a:xfrm>
              <a:off x="4066381" y="3086427"/>
              <a:ext cx="1840914" cy="155720"/>
            </a:xfrm>
            <a:prstGeom prst="rect">
              <a:avLst/>
            </a:prstGeom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AU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0F6C3189-2F26-4CCF-8662-86CA3230DECF}"/>
                </a:ext>
              </a:extLst>
            </p:cNvPr>
            <p:cNvSpPr txBox="1"/>
            <p:nvPr/>
          </p:nvSpPr>
          <p:spPr>
            <a:xfrm>
              <a:off x="4151391" y="4385624"/>
              <a:ext cx="2550314" cy="9541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AU" sz="1400" dirty="0">
                  <a:solidFill>
                    <a:prstClr val="black"/>
                  </a:solidFill>
                  <a:latin typeface="Calibri" panose="020F0502020204030204"/>
                </a:rPr>
                <a:t>-</a:t>
              </a:r>
              <a:r>
                <a:rPr lang="en-AU" sz="1400" dirty="0" err="1">
                  <a:solidFill>
                    <a:prstClr val="black"/>
                  </a:solidFill>
                  <a:latin typeface="Calibri" panose="020F0502020204030204"/>
                </a:rPr>
                <a:t>Hypoglycemia</a:t>
              </a:r>
              <a:r>
                <a:rPr lang="en-AU" sz="1400" dirty="0">
                  <a:solidFill>
                    <a:prstClr val="black"/>
                  </a:solidFill>
                  <a:latin typeface="Calibri" panose="020F0502020204030204"/>
                </a:rPr>
                <a:t> persistent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-Minimal response to diazoxide,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4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verapamil Or octreotide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AU" sz="1400" dirty="0">
                  <a:solidFill>
                    <a:prstClr val="black"/>
                  </a:solidFill>
                  <a:latin typeface="Calibri" panose="020F0502020204030204"/>
                </a:rPr>
                <a:t>- Response to </a:t>
              </a:r>
              <a:r>
                <a:rPr lang="en-AU" sz="1400" dirty="0" err="1">
                  <a:solidFill>
                    <a:prstClr val="black"/>
                  </a:solidFill>
                  <a:latin typeface="Calibri" panose="020F0502020204030204"/>
                </a:rPr>
                <a:t>pasireotide</a:t>
              </a:r>
              <a:endParaRPr kumimoji="0" lang="en-A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cxnSp>
          <p:nvCxnSpPr>
            <p:cNvPr id="51" name="Straight Arrow Connector 50">
              <a:extLst>
                <a:ext uri="{FF2B5EF4-FFF2-40B4-BE49-F238E27FC236}">
                  <a16:creationId xmlns:a16="http://schemas.microsoft.com/office/drawing/2014/main" id="{C18B93DB-DF4C-4763-9AEA-CA7DEFCD38D4}"/>
                </a:ext>
              </a:extLst>
            </p:cNvPr>
            <p:cNvCxnSpPr>
              <a:cxnSpLocks/>
            </p:cNvCxnSpPr>
            <p:nvPr/>
          </p:nvCxnSpPr>
          <p:spPr>
            <a:xfrm>
              <a:off x="5922951" y="2728948"/>
              <a:ext cx="0" cy="35747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5" name="Rectangle: Rounded Corners 54">
              <a:extLst>
                <a:ext uri="{FF2B5EF4-FFF2-40B4-BE49-F238E27FC236}">
                  <a16:creationId xmlns:a16="http://schemas.microsoft.com/office/drawing/2014/main" id="{8F884709-7619-4952-A79F-2F62CCF4441E}"/>
                </a:ext>
              </a:extLst>
            </p:cNvPr>
            <p:cNvSpPr/>
            <p:nvPr/>
          </p:nvSpPr>
          <p:spPr>
            <a:xfrm>
              <a:off x="6821117" y="4434126"/>
              <a:ext cx="2742179" cy="924832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Initial </a:t>
              </a:r>
              <a:r>
                <a:rPr lang="en-AU" dirty="0" err="1"/>
                <a:t>GPm</a:t>
              </a:r>
              <a:r>
                <a:rPr lang="en-AU" dirty="0"/>
                <a:t> </a:t>
              </a:r>
            </a:p>
          </p:txBody>
        </p: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8D0CBF31-E619-4A70-9EE6-18F939538C3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32108" y="3429001"/>
              <a:ext cx="0" cy="99784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42ED0D49-338C-4B49-85CC-ADE359512FE2}"/>
                </a:ext>
              </a:extLst>
            </p:cNvPr>
            <p:cNvSpPr txBox="1"/>
            <p:nvPr/>
          </p:nvSpPr>
          <p:spPr>
            <a:xfrm>
              <a:off x="6808731" y="4486855"/>
              <a:ext cx="2866332" cy="7386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AU" sz="1400" dirty="0">
                  <a:solidFill>
                    <a:prstClr val="black"/>
                  </a:solidFill>
                  <a:latin typeface="Calibri" panose="020F0502020204030204"/>
                </a:rPr>
                <a:t>-genetic diagnosis of 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AU" sz="1400" dirty="0">
                  <a:solidFill>
                    <a:prstClr val="black"/>
                  </a:solidFill>
                  <a:latin typeface="Calibri" panose="020F0502020204030204"/>
                </a:rPr>
                <a:t>activating heterozygous glucokinase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AU" sz="1400" dirty="0">
                  <a:solidFill>
                    <a:prstClr val="black"/>
                  </a:solidFill>
                  <a:latin typeface="Calibri" panose="020F0502020204030204"/>
                </a:rPr>
                <a:t>variant in index case and his mother</a:t>
              </a:r>
            </a:p>
          </p:txBody>
        </p:sp>
        <p:sp>
          <p:nvSpPr>
            <p:cNvPr id="48" name="Rectangle: Rounded Corners 47">
              <a:extLst>
                <a:ext uri="{FF2B5EF4-FFF2-40B4-BE49-F238E27FC236}">
                  <a16:creationId xmlns:a16="http://schemas.microsoft.com/office/drawing/2014/main" id="{F23A4CAE-15D8-4E75-A94C-C53D2E9C43D4}"/>
                </a:ext>
              </a:extLst>
            </p:cNvPr>
            <p:cNvSpPr/>
            <p:nvPr/>
          </p:nvSpPr>
          <p:spPr>
            <a:xfrm>
              <a:off x="9692766" y="4025990"/>
              <a:ext cx="2234733" cy="1363950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Initial </a:t>
              </a:r>
              <a:r>
                <a:rPr lang="en-AU" dirty="0" err="1"/>
                <a:t>GPm</a:t>
              </a:r>
              <a:r>
                <a:rPr lang="en-AU" dirty="0"/>
                <a:t> </a:t>
              </a:r>
            </a:p>
          </p:txBody>
        </p:sp>
        <p:sp>
          <p:nvSpPr>
            <p:cNvPr id="59" name="Rectangle: Rounded Corners 58">
              <a:extLst>
                <a:ext uri="{FF2B5EF4-FFF2-40B4-BE49-F238E27FC236}">
                  <a16:creationId xmlns:a16="http://schemas.microsoft.com/office/drawing/2014/main" id="{1907000B-CBB6-45FF-8F02-B20471B4F954}"/>
                </a:ext>
              </a:extLst>
            </p:cNvPr>
            <p:cNvSpPr/>
            <p:nvPr/>
          </p:nvSpPr>
          <p:spPr>
            <a:xfrm>
              <a:off x="8153020" y="1777731"/>
              <a:ext cx="2130817" cy="951217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A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algn="ctr"/>
              <a:r>
                <a:rPr lang="en-AU" dirty="0"/>
                <a:t>l </a:t>
              </a:r>
              <a:r>
                <a:rPr lang="en-AU" dirty="0" err="1"/>
                <a:t>GPm</a:t>
              </a:r>
              <a:r>
                <a:rPr lang="en-AU" dirty="0"/>
                <a:t> </a:t>
              </a:r>
            </a:p>
          </p:txBody>
        </p: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06CB2376-EED8-427C-9F08-FA4B0467912E}"/>
                </a:ext>
              </a:extLst>
            </p:cNvPr>
            <p:cNvCxnSpPr>
              <a:cxnSpLocks/>
            </p:cNvCxnSpPr>
            <p:nvPr/>
          </p:nvCxnSpPr>
          <p:spPr>
            <a:xfrm>
              <a:off x="8333430" y="2728948"/>
              <a:ext cx="0" cy="58313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F149D621-D62E-4049-B201-86F85C288298}"/>
                </a:ext>
              </a:extLst>
            </p:cNvPr>
            <p:cNvSpPr txBox="1"/>
            <p:nvPr/>
          </p:nvSpPr>
          <p:spPr>
            <a:xfrm>
              <a:off x="8154176" y="1796561"/>
              <a:ext cx="2221291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Index case sister diagnosed to have GDM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AU" sz="1400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Hypoglycemia noted during glucose monitoring</a:t>
              </a:r>
              <a:endParaRPr kumimoji="0" lang="en-A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C6EEB28D-E2D7-4AD3-A7ED-27FE910C5A5F}"/>
                </a:ext>
              </a:extLst>
            </p:cNvPr>
            <p:cNvSpPr txBox="1"/>
            <p:nvPr/>
          </p:nvSpPr>
          <p:spPr>
            <a:xfrm>
              <a:off x="9708808" y="4036451"/>
              <a:ext cx="2262334" cy="116955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AU" sz="1400" dirty="0">
                  <a:solidFill>
                    <a:prstClr val="black"/>
                  </a:solidFill>
                  <a:latin typeface="Calibri" panose="020F0502020204030204"/>
                </a:rPr>
                <a:t>-Neonatal </a:t>
              </a:r>
              <a:r>
                <a:rPr lang="en-AU" sz="1400" dirty="0" err="1">
                  <a:solidFill>
                    <a:prstClr val="black"/>
                  </a:solidFill>
                  <a:latin typeface="Calibri" panose="020F0502020204030204"/>
                </a:rPr>
                <a:t>hypoglycemia</a:t>
              </a:r>
              <a:r>
                <a:rPr lang="en-AU" sz="1400" dirty="0">
                  <a:solidFill>
                    <a:prstClr val="black"/>
                  </a:solidFill>
                  <a:latin typeface="Calibri" panose="020F0502020204030204"/>
                </a:rPr>
                <a:t> in index case’s nephew</a:t>
              </a:r>
            </a:p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AU" sz="1400" dirty="0">
                  <a:solidFill>
                    <a:prstClr val="black"/>
                  </a:solidFill>
                  <a:latin typeface="Calibri" panose="020F0502020204030204"/>
                </a:rPr>
                <a:t>-Genetic diagnosis of  activating glucokinase</a:t>
              </a:r>
            </a:p>
            <a:p>
              <a:pPr lvl="0">
                <a:defRPr/>
              </a:pPr>
              <a:r>
                <a:rPr lang="en-AU" sz="1400" dirty="0">
                  <a:solidFill>
                    <a:prstClr val="black"/>
                  </a:solidFill>
                  <a:latin typeface="Calibri" panose="020F0502020204030204"/>
                </a:rPr>
                <a:t>variant in sister and nephew</a:t>
              </a:r>
            </a:p>
          </p:txBody>
        </p:sp>
        <p:sp>
          <p:nvSpPr>
            <p:cNvPr id="69" name="Rectangle: Rounded Corners 68">
              <a:extLst>
                <a:ext uri="{FF2B5EF4-FFF2-40B4-BE49-F238E27FC236}">
                  <a16:creationId xmlns:a16="http://schemas.microsoft.com/office/drawing/2014/main" id="{B5168590-5FE8-49C2-9A59-DDA999C26073}"/>
                </a:ext>
              </a:extLst>
            </p:cNvPr>
            <p:cNvSpPr/>
            <p:nvPr/>
          </p:nvSpPr>
          <p:spPr>
            <a:xfrm>
              <a:off x="5117424" y="1787327"/>
              <a:ext cx="2883883" cy="900321"/>
            </a:xfrm>
            <a:prstGeom prst="round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AU" dirty="0"/>
                <a:t>Initial </a:t>
              </a:r>
              <a:r>
                <a:rPr lang="en-AU" dirty="0" err="1"/>
                <a:t>GPm</a:t>
              </a:r>
              <a:r>
                <a:rPr lang="en-AU" dirty="0"/>
                <a:t> </a:t>
              </a:r>
            </a:p>
          </p:txBody>
        </p:sp>
        <p:cxnSp>
          <p:nvCxnSpPr>
            <p:cNvPr id="70" name="Straight Arrow Connector 69">
              <a:extLst>
                <a:ext uri="{FF2B5EF4-FFF2-40B4-BE49-F238E27FC236}">
                  <a16:creationId xmlns:a16="http://schemas.microsoft.com/office/drawing/2014/main" id="{BF6BF4E1-D627-45D6-9FFA-AECADF5650F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675063" y="3404464"/>
              <a:ext cx="0" cy="997849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116864CE-CBBC-5E4D-B345-4A5523CFAD58}"/>
              </a:ext>
            </a:extLst>
          </p:cNvPr>
          <p:cNvSpPr txBox="1"/>
          <p:nvPr/>
        </p:nvSpPr>
        <p:spPr>
          <a:xfrm>
            <a:off x="3947197" y="375229"/>
            <a:ext cx="5659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Supplementary Figure 1. Time line of patient management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9D7676-8559-5B40-9CAC-529B1FE135B6}"/>
              </a:ext>
            </a:extLst>
          </p:cNvPr>
          <p:cNvSpPr txBox="1"/>
          <p:nvPr/>
        </p:nvSpPr>
        <p:spPr>
          <a:xfrm>
            <a:off x="131567" y="5626244"/>
            <a:ext cx="1201405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Treatment.         </a:t>
            </a:r>
            <a:r>
              <a:rPr lang="en-US" sz="1200" dirty="0"/>
              <a:t>Diazoxide</a:t>
            </a:r>
            <a:r>
              <a:rPr lang="en-US" dirty="0"/>
              <a:t>         </a:t>
            </a:r>
            <a:r>
              <a:rPr lang="en-US" sz="1200" dirty="0"/>
              <a:t>verapamil</a:t>
            </a:r>
            <a:r>
              <a:rPr lang="en-US" dirty="0"/>
              <a:t>          </a:t>
            </a:r>
            <a:r>
              <a:rPr lang="en-US" dirty="0" err="1"/>
              <a:t>Sx</a:t>
            </a:r>
            <a:r>
              <a:rPr lang="en-US" dirty="0"/>
              <a:t>.                                                                        </a:t>
            </a:r>
            <a:r>
              <a:rPr lang="en-US" sz="1200" dirty="0" err="1"/>
              <a:t>Octeotide</a:t>
            </a:r>
            <a:r>
              <a:rPr lang="en-US" sz="1200" dirty="0"/>
              <a:t> </a:t>
            </a:r>
            <a:r>
              <a:rPr lang="en-US" dirty="0"/>
              <a:t>                                                   </a:t>
            </a:r>
            <a:r>
              <a:rPr lang="en-US" sz="1200" dirty="0" err="1"/>
              <a:t>pasireotide</a:t>
            </a:r>
            <a:endParaRPr lang="en-US" sz="1200" dirty="0"/>
          </a:p>
          <a:p>
            <a:r>
              <a:rPr lang="en-US" dirty="0"/>
              <a:t>Patient          141                  155         150            130     132               125                                                                 123                                                                                </a:t>
            </a:r>
          </a:p>
          <a:p>
            <a:r>
              <a:rPr lang="en-US" dirty="0" err="1"/>
              <a:t>Wt</a:t>
            </a:r>
            <a:r>
              <a:rPr lang="en-US" dirty="0"/>
              <a:t> (Kg). </a:t>
            </a:r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91855DD5-B72F-5143-9A6E-E7EC3A839FF6}"/>
              </a:ext>
            </a:extLst>
          </p:cNvPr>
          <p:cNvSpPr/>
          <p:nvPr/>
        </p:nvSpPr>
        <p:spPr>
          <a:xfrm>
            <a:off x="1585913" y="5725010"/>
            <a:ext cx="1042987" cy="203627"/>
          </a:xfrm>
          <a:prstGeom prst="roundRect">
            <a:avLst/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42" name="Rounded Rectangle 41">
            <a:extLst>
              <a:ext uri="{FF2B5EF4-FFF2-40B4-BE49-F238E27FC236}">
                <a16:creationId xmlns:a16="http://schemas.microsoft.com/office/drawing/2014/main" id="{78E0F8AE-1C62-594A-81B1-139C1AEF2F69}"/>
              </a:ext>
            </a:extLst>
          </p:cNvPr>
          <p:cNvSpPr/>
          <p:nvPr/>
        </p:nvSpPr>
        <p:spPr>
          <a:xfrm>
            <a:off x="2686052" y="5709644"/>
            <a:ext cx="1042987" cy="203627"/>
          </a:xfrm>
          <a:prstGeom prst="roundRect">
            <a:avLst/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44" name="Rounded Rectangle 43">
            <a:extLst>
              <a:ext uri="{FF2B5EF4-FFF2-40B4-BE49-F238E27FC236}">
                <a16:creationId xmlns:a16="http://schemas.microsoft.com/office/drawing/2014/main" id="{C0C96CBA-8800-4844-B6EE-09D3EACD1AE9}"/>
              </a:ext>
            </a:extLst>
          </p:cNvPr>
          <p:cNvSpPr/>
          <p:nvPr/>
        </p:nvSpPr>
        <p:spPr>
          <a:xfrm>
            <a:off x="7434289" y="5723974"/>
            <a:ext cx="3709712" cy="177714"/>
          </a:xfrm>
          <a:prstGeom prst="roundRect">
            <a:avLst/>
          </a:prstGeom>
          <a:noFill/>
          <a:ln w="1587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noFill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010E2A2-216B-CA47-A46D-3B85919BDBC9}"/>
              </a:ext>
            </a:extLst>
          </p:cNvPr>
          <p:cNvSpPr/>
          <p:nvPr/>
        </p:nvSpPr>
        <p:spPr>
          <a:xfrm>
            <a:off x="9358478" y="5243763"/>
            <a:ext cx="232401" cy="26115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A796472B-D3F0-5143-945C-08F7B75D07D4}"/>
              </a:ext>
            </a:extLst>
          </p:cNvPr>
          <p:cNvGrpSpPr/>
          <p:nvPr/>
        </p:nvGrpSpPr>
        <p:grpSpPr>
          <a:xfrm>
            <a:off x="11200421" y="5626244"/>
            <a:ext cx="936627" cy="379792"/>
            <a:chOff x="10168148" y="5243763"/>
            <a:chExt cx="936627" cy="379792"/>
          </a:xfrm>
        </p:grpSpPr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90FC1C7D-C068-DC4B-9351-DAB8034FDA9D}"/>
                </a:ext>
              </a:extLst>
            </p:cNvPr>
            <p:cNvGrpSpPr/>
            <p:nvPr/>
          </p:nvGrpSpPr>
          <p:grpSpPr>
            <a:xfrm>
              <a:off x="10168148" y="5341054"/>
              <a:ext cx="936627" cy="282501"/>
              <a:chOff x="9943305" y="5258571"/>
              <a:chExt cx="1429492" cy="282501"/>
            </a:xfrm>
          </p:grpSpPr>
          <p:sp>
            <p:nvSpPr>
              <p:cNvPr id="45" name="Rounded Rectangle 44">
                <a:extLst>
                  <a:ext uri="{FF2B5EF4-FFF2-40B4-BE49-F238E27FC236}">
                    <a16:creationId xmlns:a16="http://schemas.microsoft.com/office/drawing/2014/main" id="{4FAC0B88-7147-5C43-9E9B-54B6AFB7B52A}"/>
                  </a:ext>
                </a:extLst>
              </p:cNvPr>
              <p:cNvSpPr/>
              <p:nvPr/>
            </p:nvSpPr>
            <p:spPr>
              <a:xfrm>
                <a:off x="9943305" y="5258571"/>
                <a:ext cx="1256120" cy="203627"/>
              </a:xfrm>
              <a:prstGeom prst="roundRect">
                <a:avLst/>
              </a:prstGeom>
              <a:noFill/>
              <a:ln w="15875"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noFill/>
                </a:endParaRPr>
              </a:p>
            </p:txBody>
          </p:sp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666C0963-6DAB-6C4D-B2AE-70ADDFF35C69}"/>
                  </a:ext>
                </a:extLst>
              </p:cNvPr>
              <p:cNvSpPr/>
              <p:nvPr/>
            </p:nvSpPr>
            <p:spPr>
              <a:xfrm>
                <a:off x="11254740" y="5279921"/>
                <a:ext cx="118057" cy="26115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CA571C2-4D0B-BC4E-8674-9934DE4C23E9}"/>
                </a:ext>
              </a:extLst>
            </p:cNvPr>
            <p:cNvSpPr/>
            <p:nvPr/>
          </p:nvSpPr>
          <p:spPr>
            <a:xfrm>
              <a:off x="10916239" y="5243763"/>
              <a:ext cx="188536" cy="3797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0043674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5FBAF5-5E54-FD44-8372-D367146ADD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3074" y="233935"/>
            <a:ext cx="6942867" cy="477838"/>
          </a:xfrm>
        </p:spPr>
        <p:txBody>
          <a:bodyPr>
            <a:normAutofit fontScale="90000"/>
          </a:bodyPr>
          <a:lstStyle/>
          <a:p>
            <a:r>
              <a:rPr lang="en-US" sz="2400" dirty="0"/>
              <a:t>Supplementary Figure 2. Continuous glucose monitoring profile while on treatment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4CF491F-D5E8-7641-9434-52F837C03670}"/>
              </a:ext>
            </a:extLst>
          </p:cNvPr>
          <p:cNvGrpSpPr/>
          <p:nvPr/>
        </p:nvGrpSpPr>
        <p:grpSpPr>
          <a:xfrm>
            <a:off x="1453462" y="586813"/>
            <a:ext cx="8605013" cy="4896191"/>
            <a:chOff x="1076390" y="841337"/>
            <a:chExt cx="8605013" cy="4896191"/>
          </a:xfrm>
        </p:grpSpPr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459C2A96-066D-784D-8388-C35562D9F3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t="6365"/>
            <a:stretch/>
          </p:blipFill>
          <p:spPr>
            <a:xfrm>
              <a:off x="1356027" y="1194989"/>
              <a:ext cx="4101156" cy="2160000"/>
            </a:xfrm>
            <a:prstGeom prst="rect">
              <a:avLst/>
            </a:prstGeom>
            <a:ln w="9525">
              <a:solidFill>
                <a:schemeClr val="tx1"/>
              </a:solidFill>
            </a:ln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A20C8F5-BFE7-5546-9238-4086B8C5D70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5920"/>
            <a:stretch/>
          </p:blipFill>
          <p:spPr>
            <a:xfrm>
              <a:off x="5599712" y="1181358"/>
              <a:ext cx="4081691" cy="21600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7F866835-EC27-F240-A8ED-250457228A2D}"/>
                </a:ext>
              </a:extLst>
            </p:cNvPr>
            <p:cNvGrpSpPr/>
            <p:nvPr/>
          </p:nvGrpSpPr>
          <p:grpSpPr>
            <a:xfrm>
              <a:off x="1365759" y="3577528"/>
              <a:ext cx="4081691" cy="2160000"/>
              <a:chOff x="979995" y="3859175"/>
              <a:chExt cx="4081691" cy="2160000"/>
            </a:xfrm>
          </p:grpSpPr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3C4B86C8-E795-1844-8435-99A46557D09F}"/>
                  </a:ext>
                </a:extLst>
              </p:cNvPr>
              <p:cNvSpPr/>
              <p:nvPr/>
            </p:nvSpPr>
            <p:spPr>
              <a:xfrm>
                <a:off x="979995" y="3859175"/>
                <a:ext cx="4081691" cy="2160000"/>
              </a:xfrm>
              <a:prstGeom prst="rect">
                <a:avLst/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4B0FC082-DF22-914E-8BA6-7F6998DBFCC9}"/>
                  </a:ext>
                </a:extLst>
              </p:cNvPr>
              <p:cNvGrpSpPr>
                <a:grpSpLocks noChangeAspect="1"/>
              </p:cNvGrpSpPr>
              <p:nvPr/>
            </p:nvGrpSpPr>
            <p:grpSpPr>
              <a:xfrm>
                <a:off x="1010567" y="3872762"/>
                <a:ext cx="4050000" cy="2132825"/>
                <a:chOff x="466241" y="3272030"/>
                <a:chExt cx="5228635" cy="2753524"/>
              </a:xfrm>
            </p:grpSpPr>
            <p:pic>
              <p:nvPicPr>
                <p:cNvPr id="15" name="Picture 14">
                  <a:extLst>
                    <a:ext uri="{FF2B5EF4-FFF2-40B4-BE49-F238E27FC236}">
                      <a16:creationId xmlns:a16="http://schemas.microsoft.com/office/drawing/2014/main" id="{5EA29526-CBB8-CF4D-893C-2045FDF99DC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466241" y="3272030"/>
                  <a:ext cx="5214790" cy="569616"/>
                </a:xfrm>
                <a:prstGeom prst="rect">
                  <a:avLst/>
                </a:prstGeom>
              </p:spPr>
            </p:pic>
            <p:pic>
              <p:nvPicPr>
                <p:cNvPr id="16" name="Picture 15">
                  <a:extLst>
                    <a:ext uri="{FF2B5EF4-FFF2-40B4-BE49-F238E27FC236}">
                      <a16:creationId xmlns:a16="http://schemas.microsoft.com/office/drawing/2014/main" id="{BF256533-3882-E24A-BF00-65EFE65792A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5"/>
                <a:stretch>
                  <a:fillRect/>
                </a:stretch>
              </p:blipFill>
              <p:spPr>
                <a:xfrm>
                  <a:off x="466241" y="3865554"/>
                  <a:ext cx="5228635" cy="2160000"/>
                </a:xfrm>
                <a:prstGeom prst="rect">
                  <a:avLst/>
                </a:prstGeom>
              </p:spPr>
            </p:pic>
          </p:grp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B2FAE1C4-1391-3E48-A06D-A4457A9CFF64}"/>
                </a:ext>
              </a:extLst>
            </p:cNvPr>
            <p:cNvSpPr txBox="1"/>
            <p:nvPr/>
          </p:nvSpPr>
          <p:spPr>
            <a:xfrm>
              <a:off x="1103431" y="892260"/>
              <a:ext cx="3706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A 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9AE0348C-952A-304C-AA3B-8842D8185FD4}"/>
                </a:ext>
              </a:extLst>
            </p:cNvPr>
            <p:cNvSpPr txBox="1"/>
            <p:nvPr/>
          </p:nvSpPr>
          <p:spPr>
            <a:xfrm>
              <a:off x="5402481" y="841337"/>
              <a:ext cx="3097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B</a:t>
              </a: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609270E7-2683-254D-AF5B-2A5C015FC22C}"/>
                </a:ext>
              </a:extLst>
            </p:cNvPr>
            <p:cNvSpPr txBox="1"/>
            <p:nvPr/>
          </p:nvSpPr>
          <p:spPr>
            <a:xfrm>
              <a:off x="1076390" y="3351630"/>
              <a:ext cx="3080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38450A78-05B9-A34D-BEE0-A2DBC702C5C0}"/>
              </a:ext>
            </a:extLst>
          </p:cNvPr>
          <p:cNvSpPr txBox="1"/>
          <p:nvPr/>
        </p:nvSpPr>
        <p:spPr>
          <a:xfrm>
            <a:off x="471532" y="5737528"/>
            <a:ext cx="113875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Percentage of time </a:t>
            </a:r>
            <a:r>
              <a:rPr lang="en-US"/>
              <a:t>in hypoglycemia </a:t>
            </a:r>
            <a:r>
              <a:rPr lang="en-US" dirty="0"/>
              <a:t>in patient after various interventions. Continuous glucose monitoring via Medtronic iPro2 Recorder after surgery (A) and while in treatment with Octreotide (B) and </a:t>
            </a:r>
            <a:r>
              <a:rPr lang="en-US" dirty="0" err="1"/>
              <a:t>Pasireotide</a:t>
            </a:r>
            <a:r>
              <a:rPr lang="en-US" dirty="0"/>
              <a:t> (C).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5197349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284</TotalTime>
  <Words>221</Words>
  <Application>Microsoft Macintosh PowerPoint</Application>
  <PresentationFormat>Widescreen</PresentationFormat>
  <Paragraphs>47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Supplementary Figure 2. Continuous glucose monitoring profile while on treatment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Balasubramanian Krishna Murthy</dc:creator>
  <cp:lastModifiedBy>Helen Thomas</cp:lastModifiedBy>
  <cp:revision>4</cp:revision>
  <dcterms:created xsi:type="dcterms:W3CDTF">2022-01-31T11:43:35Z</dcterms:created>
  <dcterms:modified xsi:type="dcterms:W3CDTF">2022-02-11T02:36:11Z</dcterms:modified>
</cp:coreProperties>
</file>