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59" r:id="rId3"/>
    <p:sldId id="356" r:id="rId4"/>
    <p:sldId id="355" r:id="rId5"/>
    <p:sldId id="351" r:id="rId6"/>
    <p:sldId id="323" r:id="rId7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195" autoAdjust="0"/>
  </p:normalViewPr>
  <p:slideViewPr>
    <p:cSldViewPr snapToGrid="0">
      <p:cViewPr>
        <p:scale>
          <a:sx n="66" d="100"/>
          <a:sy n="66" d="100"/>
        </p:scale>
        <p:origin x="3354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CA399-502C-4978-AF4A-DA892FEDD001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5FEBB-39BC-4D13-85BA-63848C5C9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42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 Fig. </a:t>
            </a:r>
            <a:r>
              <a:rPr lang="en-US"/>
              <a:t>4: Protein</a:t>
            </a:r>
            <a:r>
              <a:rPr lang="en-US" baseline="0"/>
              <a:t>-protein</a:t>
            </a:r>
            <a:r>
              <a:rPr lang="en-US"/>
              <a:t> </a:t>
            </a:r>
            <a:r>
              <a:rPr lang="en-US" dirty="0"/>
              <a:t>network interaction using </a:t>
            </a:r>
            <a:r>
              <a:rPr lang="en-US" dirty="0" err="1"/>
              <a:t>cytoscape</a:t>
            </a:r>
            <a:r>
              <a:rPr lang="en-US" baseline="0" dirty="0"/>
              <a:t> v3.8.2</a:t>
            </a:r>
            <a:r>
              <a:rPr lang="en-US" dirty="0"/>
              <a:t> for the up-regulated genes as a STRING network in (A)</a:t>
            </a:r>
            <a:r>
              <a:rPr lang="en-US" baseline="0" dirty="0"/>
              <a:t> while MCODE (molecular complex detection) was used to identify dense clusters with enrichment scores in panel (B) for the top three clusters. Cluster 1 has enrichment score = 17.579, cluster 2 has enrichment score = 8.500 and cluster 3 has enrichment score = 8.286.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B32E6-07C2-4DB5-BED3-1D95957685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29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 Fig.5: Protein</a:t>
            </a:r>
            <a:r>
              <a:rPr lang="en-US" baseline="0" dirty="0"/>
              <a:t>-protein</a:t>
            </a:r>
            <a:r>
              <a:rPr lang="en-US" dirty="0"/>
              <a:t> network interaction using </a:t>
            </a:r>
            <a:r>
              <a:rPr lang="en-US" dirty="0" err="1"/>
              <a:t>cytoscape</a:t>
            </a:r>
            <a:r>
              <a:rPr lang="en-US" baseline="0" dirty="0"/>
              <a:t> v3.8.2</a:t>
            </a:r>
            <a:r>
              <a:rPr lang="en-US" dirty="0"/>
              <a:t> for the down-regulated genes as a STRING network in (A)</a:t>
            </a:r>
            <a:r>
              <a:rPr lang="en-US" baseline="0" dirty="0"/>
              <a:t> while MCODE (molecular complex detection) was used to identify dense clusters with enrichment scores in panel (B) for the top three clusters. Cluster 1 has enrichment score = 38.789, cluster 2 has enrichment score = 29.760 and cluster 3 has enrichment score = 16.833.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B32E6-07C2-4DB5-BED3-1D95957685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37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0CC15-D00D-436B-9DD3-D4BC8F63AF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68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P7C3 reverses hyperglycemia in a Nampt dependent manner.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Genotype of Nampt wildtype (Nampt WT) and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heterozygous mice.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Forelimb grip strength recorded from Nampt WT  and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Glucose tolerance test was conducted as previously described in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wildtype mice aged 20-24 weeks of age after overnight fasting treated with a single bolus injection (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i.p.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of P7C3 (10 mg/kg) or vehicle (10 ml/kg/day). Blood samples were collected at 0, 15, 30, 60 and 120 min after glucose challenge and serum glucose levels were measured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(C)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Wild type mice and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mice.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 and F)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Percentage of area under curve (AUC) for IPGTT obtained by using Trapezoidal rule and variation in % glucose concentration from baseline over the test duration for both wild type and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mice. Data are expressed as means±</a:t>
            </a: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SEM; *P&lt;0.05</a:t>
            </a:r>
            <a:r>
              <a:rPr lang="pt-B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P7C3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vs. vehicle treated in wild type and Nampt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9070A-5EFE-4784-9B76-FB86570D2B6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45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2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6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5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92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9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6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2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7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4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4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306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A8C0B-A15A-4AFE-9E45-079C12B14C95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62C55-E8EA-44A5-9BEC-00896258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0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145074"/>
            <a:ext cx="6858000" cy="8998926"/>
            <a:chOff x="0" y="257909"/>
            <a:chExt cx="12192000" cy="159980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2" r="14401" b="15049"/>
            <a:stretch/>
          </p:blipFill>
          <p:spPr>
            <a:xfrm>
              <a:off x="0" y="257909"/>
              <a:ext cx="12192000" cy="7385538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98892" y="7487440"/>
              <a:ext cx="12038293" cy="8768560"/>
              <a:chOff x="98892" y="7487440"/>
              <a:chExt cx="12038293" cy="876856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98892" y="7541356"/>
                <a:ext cx="5224396" cy="4464213"/>
                <a:chOff x="98893" y="7541356"/>
                <a:chExt cx="4533208" cy="4464213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400" r="13759"/>
                <a:stretch/>
              </p:blipFill>
              <p:spPr>
                <a:xfrm>
                  <a:off x="98893" y="8069740"/>
                  <a:ext cx="4533208" cy="3935829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597426" y="7541356"/>
                  <a:ext cx="3156919" cy="533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Cluster1 - muscle function</a:t>
                  </a: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697498" y="7487440"/>
                <a:ext cx="5439687" cy="4821791"/>
                <a:chOff x="7451969" y="7487440"/>
                <a:chExt cx="4667824" cy="4821791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1969" y="8069740"/>
                  <a:ext cx="4562645" cy="4239491"/>
                </a:xfrm>
                <a:prstGeom prst="rect">
                  <a:avLst/>
                </a:prstGeom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8374886" y="7487440"/>
                  <a:ext cx="3744907" cy="9028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Cluster3 – protein modification,</a:t>
                  </a:r>
                </a:p>
                <a:p>
                  <a:r>
                    <a:rPr lang="en-US" sz="1350" b="1" dirty="0"/>
                    <a:t>                    muscle structure </a:t>
                  </a: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693015" y="11640065"/>
                <a:ext cx="7700708" cy="4615935"/>
                <a:chOff x="693015" y="12005569"/>
                <a:chExt cx="7700708" cy="4250431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29" r="13095"/>
                <a:stretch/>
              </p:blipFill>
              <p:spPr>
                <a:xfrm>
                  <a:off x="4032738" y="12005569"/>
                  <a:ext cx="4360985" cy="4250431"/>
                </a:xfrm>
                <a:prstGeom prst="rect">
                  <a:avLst/>
                </a:prstGeom>
              </p:spPr>
            </p:pic>
            <p:sp>
              <p:nvSpPr>
                <p:cNvPr id="9" name="TextBox 8"/>
                <p:cNvSpPr txBox="1"/>
                <p:nvPr/>
              </p:nvSpPr>
              <p:spPr>
                <a:xfrm>
                  <a:off x="693015" y="13010340"/>
                  <a:ext cx="3962910" cy="4912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Cluster2 – metabolic process</a:t>
                  </a:r>
                </a:p>
              </p:txBody>
            </p:sp>
          </p:grpSp>
        </p:grp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C1FD696-43BA-4502-974E-E6D32BCD4BAC}"/>
              </a:ext>
            </a:extLst>
          </p:cNvPr>
          <p:cNvSpPr/>
          <p:nvPr/>
        </p:nvSpPr>
        <p:spPr>
          <a:xfrm>
            <a:off x="171962" y="36581"/>
            <a:ext cx="2096454" cy="30008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350" b="1" dirty="0">
                <a:latin typeface="Arial"/>
                <a:cs typeface="Arial"/>
              </a:rPr>
              <a:t>Supplemental Figure 1</a:t>
            </a: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913" y="445156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8726" y="4211685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64701" y="4255562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39206" y="6861240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09DC3C-36B5-4709-AE73-45B2CB896139}"/>
              </a:ext>
            </a:extLst>
          </p:cNvPr>
          <p:cNvSpPr txBox="1"/>
          <p:nvPr/>
        </p:nvSpPr>
        <p:spPr>
          <a:xfrm>
            <a:off x="4654262" y="180739"/>
            <a:ext cx="15284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Upregulated genes</a:t>
            </a:r>
          </a:p>
        </p:txBody>
      </p:sp>
    </p:spTree>
    <p:extLst>
      <p:ext uri="{BB962C8B-B14F-4D97-AF65-F5344CB8AC3E}">
        <p14:creationId xmlns:p14="http://schemas.microsoft.com/office/powerpoint/2010/main" val="95920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3190"/>
            <a:ext cx="6912447" cy="8946537"/>
            <a:chOff x="0" y="23450"/>
            <a:chExt cx="12288795" cy="15904954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23450"/>
              <a:ext cx="12288795" cy="15904954"/>
              <a:chOff x="0" y="23450"/>
              <a:chExt cx="12288795" cy="1590495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450"/>
              <a:stretch/>
            </p:blipFill>
            <p:spPr>
              <a:xfrm>
                <a:off x="0" y="23450"/>
                <a:ext cx="12192000" cy="7244858"/>
              </a:xfrm>
              <a:prstGeom prst="rect">
                <a:avLst/>
              </a:prstGeom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0" y="5890618"/>
                <a:ext cx="4525109" cy="4519474"/>
                <a:chOff x="0" y="5890618"/>
                <a:chExt cx="4525109" cy="4519474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4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6399955"/>
                  <a:ext cx="4525109" cy="4010137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805415" y="5890618"/>
                  <a:ext cx="2830746" cy="533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Cluster1 – Cell cycle</a:t>
                  </a: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963508" y="7267689"/>
                <a:ext cx="5325287" cy="6166956"/>
                <a:chOff x="6963508" y="7267689"/>
                <a:chExt cx="5325287" cy="6166956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5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192" r="10193"/>
                <a:stretch/>
              </p:blipFill>
              <p:spPr>
                <a:xfrm>
                  <a:off x="6963508" y="7648046"/>
                  <a:ext cx="5228492" cy="5786599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8006939" y="7267689"/>
                  <a:ext cx="4281856" cy="533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Cluster3 – cytokine/chemokine</a:t>
                  </a: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98966" y="10410091"/>
                <a:ext cx="6764542" cy="5518313"/>
                <a:chOff x="198966" y="10410091"/>
                <a:chExt cx="6764542" cy="5518313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385" r="10962"/>
                <a:stretch/>
              </p:blipFill>
              <p:spPr>
                <a:xfrm>
                  <a:off x="1758462" y="10410093"/>
                  <a:ext cx="5205046" cy="5518311"/>
                </a:xfrm>
                <a:prstGeom prst="rect">
                  <a:avLst/>
                </a:prstGeom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198966" y="10410091"/>
                  <a:ext cx="3471264" cy="9028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b="1" dirty="0"/>
                    <a:t>Cluster2 – inflammation,</a:t>
                  </a:r>
                </a:p>
                <a:p>
                  <a:r>
                    <a:rPr lang="en-US" sz="1350" b="1" dirty="0"/>
                    <a:t>                   apoptosis</a:t>
                  </a:r>
                </a:p>
              </p:txBody>
            </p:sp>
          </p:grpSp>
        </p:grpSp>
        <p:sp>
          <p:nvSpPr>
            <p:cNvPr id="14" name="TextBox 13"/>
            <p:cNvSpPr txBox="1"/>
            <p:nvPr/>
          </p:nvSpPr>
          <p:spPr>
            <a:xfrm>
              <a:off x="496724" y="5193978"/>
              <a:ext cx="328411" cy="71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025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316FC47-E361-4424-B704-D75DDD0A918D}"/>
              </a:ext>
            </a:extLst>
          </p:cNvPr>
          <p:cNvSpPr/>
          <p:nvPr/>
        </p:nvSpPr>
        <p:spPr>
          <a:xfrm>
            <a:off x="4761546" y="7337"/>
            <a:ext cx="2096454" cy="30008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350" b="1" dirty="0">
                <a:latin typeface="Arial"/>
                <a:cs typeface="Arial"/>
              </a:rPr>
              <a:t>Supplemental Figure 2</a:t>
            </a: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918" y="3296966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2931" y="189786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83238" y="4088075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1850" y="5779465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5297D9-5748-4A53-B44D-FB33AE725C00}"/>
              </a:ext>
            </a:extLst>
          </p:cNvPr>
          <p:cNvSpPr txBox="1"/>
          <p:nvPr/>
        </p:nvSpPr>
        <p:spPr>
          <a:xfrm>
            <a:off x="4958441" y="379752"/>
            <a:ext cx="17830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Down regulated genes</a:t>
            </a:r>
          </a:p>
        </p:txBody>
      </p:sp>
    </p:spTree>
    <p:extLst>
      <p:ext uri="{BB962C8B-B14F-4D97-AF65-F5344CB8AC3E}">
        <p14:creationId xmlns:p14="http://schemas.microsoft.com/office/powerpoint/2010/main" val="162570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257F4BE-39A0-47ED-B530-F33E245E3F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278"/>
          <a:stretch/>
        </p:blipFill>
        <p:spPr>
          <a:xfrm>
            <a:off x="0" y="482985"/>
            <a:ext cx="3405411" cy="2272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9F4F47-636F-430D-B5A2-3527084127C0}"/>
              </a:ext>
            </a:extLst>
          </p:cNvPr>
          <p:cNvSpPr txBox="1"/>
          <p:nvPr/>
        </p:nvSpPr>
        <p:spPr>
          <a:xfrm>
            <a:off x="0" y="182902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9B7C4-C3E7-459D-9894-092FCD525755}"/>
              </a:ext>
            </a:extLst>
          </p:cNvPr>
          <p:cNvSpPr txBox="1"/>
          <p:nvPr/>
        </p:nvSpPr>
        <p:spPr>
          <a:xfrm>
            <a:off x="3465096" y="159099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F99F13-7389-404E-81C6-BFF92B0256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612"/>
          <a:stretch/>
        </p:blipFill>
        <p:spPr>
          <a:xfrm>
            <a:off x="3543073" y="413805"/>
            <a:ext cx="3182588" cy="240158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1C7A6BA-9F1A-45FF-81F0-53FC1BA4008F}"/>
              </a:ext>
            </a:extLst>
          </p:cNvPr>
          <p:cNvSpPr/>
          <p:nvPr/>
        </p:nvSpPr>
        <p:spPr>
          <a:xfrm>
            <a:off x="4761546" y="7337"/>
            <a:ext cx="2096454" cy="30008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350" b="1" dirty="0">
                <a:latin typeface="Arial"/>
                <a:cs typeface="Arial"/>
              </a:rPr>
              <a:t>Supplemental Figure 3</a:t>
            </a: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F45824-328F-453D-8834-A0D73A217C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26468"/>
            <a:ext cx="2486025" cy="3162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7AC25A-4101-4EC4-919C-52E47819441F}"/>
              </a:ext>
            </a:extLst>
          </p:cNvPr>
          <p:cNvSpPr txBox="1"/>
          <p:nvPr/>
        </p:nvSpPr>
        <p:spPr>
          <a:xfrm>
            <a:off x="0" y="3076427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39059F-EBF1-4789-A71F-6DC27255A7DE}"/>
              </a:ext>
            </a:extLst>
          </p:cNvPr>
          <p:cNvSpPr txBox="1"/>
          <p:nvPr/>
        </p:nvSpPr>
        <p:spPr>
          <a:xfrm>
            <a:off x="3285822" y="3029723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573DF8-4B04-4612-B9DE-35C13F996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801" y="3110886"/>
            <a:ext cx="2257425" cy="32099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33459A-1943-4338-A08D-17A2D7A7650F}"/>
              </a:ext>
            </a:extLst>
          </p:cNvPr>
          <p:cNvSpPr txBox="1"/>
          <p:nvPr/>
        </p:nvSpPr>
        <p:spPr>
          <a:xfrm>
            <a:off x="494" y="6384180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30E89-BC1C-4905-9C47-12FD911292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197"/>
          <a:stretch/>
        </p:blipFill>
        <p:spPr>
          <a:xfrm>
            <a:off x="0" y="6684262"/>
            <a:ext cx="3942533" cy="230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6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6283BC-F03F-4C45-B0BA-0E274EC409D0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4489"/>
            <a:ext cx="3419236" cy="514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0265E5-45C1-4EC1-A091-7465C01696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17386" y="1844489"/>
            <a:ext cx="3134080" cy="52437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D930DF-2302-4FFD-A49B-C71E3FF17E96}"/>
              </a:ext>
            </a:extLst>
          </p:cNvPr>
          <p:cNvSpPr txBox="1"/>
          <p:nvPr/>
        </p:nvSpPr>
        <p:spPr>
          <a:xfrm>
            <a:off x="196432" y="779440"/>
            <a:ext cx="2040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9D928D-758D-40F2-8A93-90F1CAEE54A4}"/>
              </a:ext>
            </a:extLst>
          </p:cNvPr>
          <p:cNvSpPr txBox="1"/>
          <p:nvPr/>
        </p:nvSpPr>
        <p:spPr>
          <a:xfrm>
            <a:off x="81827" y="1423606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152617-A1C3-4CA4-B171-502B08189C7A}"/>
              </a:ext>
            </a:extLst>
          </p:cNvPr>
          <p:cNvSpPr txBox="1"/>
          <p:nvPr/>
        </p:nvSpPr>
        <p:spPr>
          <a:xfrm>
            <a:off x="3756313" y="1423605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05645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41F8E6-3313-4E7D-B309-6E7C16134948}"/>
              </a:ext>
            </a:extLst>
          </p:cNvPr>
          <p:cNvSpPr txBox="1"/>
          <p:nvPr/>
        </p:nvSpPr>
        <p:spPr>
          <a:xfrm>
            <a:off x="168151" y="640367"/>
            <a:ext cx="2040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D68A12-CC13-4F66-8F1D-672A5B5FCDED}"/>
              </a:ext>
            </a:extLst>
          </p:cNvPr>
          <p:cNvSpPr txBox="1"/>
          <p:nvPr/>
        </p:nvSpPr>
        <p:spPr>
          <a:xfrm>
            <a:off x="301471" y="1260110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D2D0D4-637C-4ECD-8369-1CF0A96D9C5B}"/>
              </a:ext>
            </a:extLst>
          </p:cNvPr>
          <p:cNvSpPr txBox="1"/>
          <p:nvPr/>
        </p:nvSpPr>
        <p:spPr>
          <a:xfrm>
            <a:off x="3643255" y="1255350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BA68C9-D152-4398-892D-A81802094515}"/>
              </a:ext>
            </a:extLst>
          </p:cNvPr>
          <p:cNvSpPr txBox="1"/>
          <p:nvPr/>
        </p:nvSpPr>
        <p:spPr>
          <a:xfrm>
            <a:off x="297947" y="2916515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43C9E1-72B4-4C3E-887C-96600F45D33C}"/>
              </a:ext>
            </a:extLst>
          </p:cNvPr>
          <p:cNvSpPr txBox="1"/>
          <p:nvPr/>
        </p:nvSpPr>
        <p:spPr>
          <a:xfrm>
            <a:off x="3643255" y="2939487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DF2FE6-B5EF-4FDF-B12B-18FAD0B7AB0A}"/>
              </a:ext>
            </a:extLst>
          </p:cNvPr>
          <p:cNvSpPr txBox="1"/>
          <p:nvPr/>
        </p:nvSpPr>
        <p:spPr>
          <a:xfrm>
            <a:off x="311390" y="4849524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3C2A77-2C2D-4283-B0ED-6D3E0D55922B}"/>
              </a:ext>
            </a:extLst>
          </p:cNvPr>
          <p:cNvSpPr txBox="1"/>
          <p:nvPr/>
        </p:nvSpPr>
        <p:spPr>
          <a:xfrm>
            <a:off x="3661394" y="4853010"/>
            <a:ext cx="2904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92F828-AAD5-4A8C-A2B7-96C47F7AD75E}"/>
              </a:ext>
            </a:extLst>
          </p:cNvPr>
          <p:cNvSpPr txBox="1"/>
          <p:nvPr/>
        </p:nvSpPr>
        <p:spPr>
          <a:xfrm>
            <a:off x="301922" y="6520358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AA95C9-4449-4584-82F0-881851F0476D}"/>
              </a:ext>
            </a:extLst>
          </p:cNvPr>
          <p:cNvSpPr txBox="1"/>
          <p:nvPr/>
        </p:nvSpPr>
        <p:spPr>
          <a:xfrm>
            <a:off x="3654945" y="6569067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2E286F-2451-4488-A8A6-0F2677DF4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78" y="1401840"/>
            <a:ext cx="3187898" cy="15376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6BE7D2-8C37-44E8-973F-9FD6A8B79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573" y="1402717"/>
            <a:ext cx="3187898" cy="15376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59BD0F-F237-471A-9EFD-7BFBB3202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84" y="3141705"/>
            <a:ext cx="3268266" cy="15376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901CF8-B325-4D49-BBE8-96AF225019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4957" y="3114286"/>
            <a:ext cx="3187898" cy="1553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23BCD2-1AD4-4FE8-8757-598B716415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83" y="5018637"/>
            <a:ext cx="3187898" cy="15537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AD30DF-74EC-4FC0-8AB6-649ED020EE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4944" y="5017495"/>
            <a:ext cx="3268266" cy="15537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34FE3C-5578-4599-8FE1-7B5C870F6F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050" y="6721741"/>
            <a:ext cx="3187898" cy="155376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068CEDE-7439-44F6-BDA4-E74D7DFF3A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4944" y="6717465"/>
            <a:ext cx="3268266" cy="153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70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637" y="326764"/>
            <a:ext cx="2096454" cy="30008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350" b="1" dirty="0">
                <a:latin typeface="Arial"/>
                <a:cs typeface="Arial"/>
              </a:rPr>
              <a:t>Supplemental Figure 6</a:t>
            </a: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A6866-8FC2-4B17-852E-B800E5220446}"/>
              </a:ext>
            </a:extLst>
          </p:cNvPr>
          <p:cNvSpPr txBox="1"/>
          <p:nvPr/>
        </p:nvSpPr>
        <p:spPr>
          <a:xfrm>
            <a:off x="293052" y="3584543"/>
            <a:ext cx="3023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026" name="Picture 2" descr="C:\Users\jtur\Desktop\Blood GTT Nampt HET mice p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" r="15387" b="4502"/>
          <a:stretch/>
        </p:blipFill>
        <p:spPr bwMode="auto">
          <a:xfrm>
            <a:off x="3775368" y="3942203"/>
            <a:ext cx="2822872" cy="215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tur\Desktop\Blood GTT Nampt WT P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4241" r="11480" b="3779"/>
          <a:stretch/>
        </p:blipFill>
        <p:spPr bwMode="auto">
          <a:xfrm>
            <a:off x="259760" y="4059824"/>
            <a:ext cx="2871710" cy="202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AA317A-8B51-46B2-8FDC-18EB71A512F2}"/>
              </a:ext>
            </a:extLst>
          </p:cNvPr>
          <p:cNvSpPr txBox="1"/>
          <p:nvPr/>
        </p:nvSpPr>
        <p:spPr>
          <a:xfrm>
            <a:off x="4906938" y="3730246"/>
            <a:ext cx="1046638" cy="3520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88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Nampt</a:t>
            </a:r>
            <a:r>
              <a:rPr lang="en-US" sz="1688" b="1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A317A-8B51-46B2-8FDC-18EB71A512F2}"/>
              </a:ext>
            </a:extLst>
          </p:cNvPr>
          <p:cNvSpPr txBox="1"/>
          <p:nvPr/>
        </p:nvSpPr>
        <p:spPr>
          <a:xfrm>
            <a:off x="1464829" y="3762796"/>
            <a:ext cx="1206866" cy="3520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88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Wildtype</a:t>
            </a:r>
            <a:endParaRPr lang="en-US" sz="1688" b="1" u="sng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C:\Users\jtur\Desktop\AUC GTT Nampt HET P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" t="7931" r="13260" b="4582"/>
          <a:stretch/>
        </p:blipFill>
        <p:spPr bwMode="auto">
          <a:xfrm>
            <a:off x="3775368" y="6573114"/>
            <a:ext cx="2726055" cy="176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tur\Desktop\AUC GTT Nampt WT p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" t="9504" r="13176" b="4828"/>
          <a:stretch/>
        </p:blipFill>
        <p:spPr bwMode="auto">
          <a:xfrm>
            <a:off x="223288" y="6501126"/>
            <a:ext cx="2944654" cy="186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3A6866-8FC2-4B17-852E-B800E5220446}"/>
              </a:ext>
            </a:extLst>
          </p:cNvPr>
          <p:cNvSpPr txBox="1"/>
          <p:nvPr/>
        </p:nvSpPr>
        <p:spPr>
          <a:xfrm>
            <a:off x="3547253" y="3600402"/>
            <a:ext cx="3023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3A6866-8FC2-4B17-852E-B800E5220446}"/>
              </a:ext>
            </a:extLst>
          </p:cNvPr>
          <p:cNvSpPr txBox="1"/>
          <p:nvPr/>
        </p:nvSpPr>
        <p:spPr>
          <a:xfrm>
            <a:off x="340677" y="6173915"/>
            <a:ext cx="2803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3A6866-8FC2-4B17-852E-B800E5220446}"/>
              </a:ext>
            </a:extLst>
          </p:cNvPr>
          <p:cNvSpPr txBox="1"/>
          <p:nvPr/>
        </p:nvSpPr>
        <p:spPr>
          <a:xfrm>
            <a:off x="3547253" y="6114454"/>
            <a:ext cx="3898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" t="4436" r="14047" b="2631"/>
          <a:stretch/>
        </p:blipFill>
        <p:spPr>
          <a:xfrm>
            <a:off x="3621621" y="1275777"/>
            <a:ext cx="3027264" cy="208567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39651B6-FBED-41BF-B541-9E9936BAC92F}"/>
              </a:ext>
            </a:extLst>
          </p:cNvPr>
          <p:cNvGrpSpPr/>
          <p:nvPr/>
        </p:nvGrpSpPr>
        <p:grpSpPr>
          <a:xfrm>
            <a:off x="2179" y="819410"/>
            <a:ext cx="2676648" cy="2668192"/>
            <a:chOff x="527939" y="-204215"/>
            <a:chExt cx="4758485" cy="4743453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2904250" y="522575"/>
              <a:ext cx="2033339" cy="57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19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Nampt</a:t>
              </a:r>
              <a:r>
                <a:rPr lang="en-US" sz="1519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519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66" t="24561" r="36500" b="24999"/>
            <a:stretch/>
          </p:blipFill>
          <p:spPr bwMode="auto">
            <a:xfrm>
              <a:off x="2592785" y="1771975"/>
              <a:ext cx="2693639" cy="276726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Left Arrow 18"/>
            <p:cNvSpPr/>
            <p:nvPr/>
          </p:nvSpPr>
          <p:spPr>
            <a:xfrm flipH="1">
              <a:off x="1859196" y="2848622"/>
              <a:ext cx="685800" cy="342900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19"/>
            </a:p>
          </p:txBody>
        </p:sp>
        <p:sp>
          <p:nvSpPr>
            <p:cNvPr id="20" name="Left Arrow 19"/>
            <p:cNvSpPr/>
            <p:nvPr/>
          </p:nvSpPr>
          <p:spPr>
            <a:xfrm flipH="1">
              <a:off x="1877244" y="3492314"/>
              <a:ext cx="685800" cy="342900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19"/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527939" y="2710436"/>
              <a:ext cx="1467852" cy="57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19" b="1" dirty="0">
                  <a:latin typeface="Arial" panose="020B0604020202020204" pitchFamily="34" charset="0"/>
                  <a:cs typeface="Arial" panose="020B0604020202020204" pitchFamily="34" charset="0"/>
                </a:rPr>
                <a:t>500 </a:t>
              </a:r>
              <a:r>
                <a:rPr lang="en-US" sz="1519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endParaRPr lang="en-US" sz="151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558023" y="3372177"/>
              <a:ext cx="1467852" cy="57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19" b="1" dirty="0">
                  <a:latin typeface="Arial" panose="020B0604020202020204" pitchFamily="34" charset="0"/>
                  <a:cs typeface="Arial" panose="020B0604020202020204" pitchFamily="34" charset="0"/>
                </a:rPr>
                <a:t>300 </a:t>
              </a:r>
              <a:r>
                <a:rPr lang="en-US" sz="1519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endParaRPr lang="en-US" sz="151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2333999" y="754185"/>
              <a:ext cx="1467853" cy="57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19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3965764" y="579726"/>
              <a:ext cx="1804740" cy="57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19" b="1" dirty="0">
                  <a:latin typeface="Arial" panose="020B0604020202020204" pitchFamily="34" charset="0"/>
                  <a:cs typeface="Arial" panose="020B0604020202020204" pitchFamily="34" charset="0"/>
                </a:rPr>
                <a:t>1kb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73420" y="1131598"/>
            <a:ext cx="2292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13497" y="1108733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34013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441</Words>
  <Application>Microsoft Office PowerPoint</Application>
  <PresentationFormat>Letter Paper (8.5x11 in)</PresentationFormat>
  <Paragraphs>59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Tipparaju, Srinivas</dc:creator>
  <cp:lastModifiedBy>RAVIKUMAR MANICKAM</cp:lastModifiedBy>
  <cp:revision>14</cp:revision>
  <dcterms:created xsi:type="dcterms:W3CDTF">2021-06-13T16:15:40Z</dcterms:created>
  <dcterms:modified xsi:type="dcterms:W3CDTF">2021-10-21T22:29:38Z</dcterms:modified>
</cp:coreProperties>
</file>