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84" r:id="rId1"/>
  </p:sldMasterIdLst>
  <p:notesMasterIdLst>
    <p:notesMasterId r:id="rId6"/>
  </p:notesMasterIdLst>
  <p:sldIdLst>
    <p:sldId id="315" r:id="rId2"/>
    <p:sldId id="316" r:id="rId3"/>
    <p:sldId id="317" r:id="rId4"/>
    <p:sldId id="318" r:id="rId5"/>
  </p:sldIdLst>
  <p:sldSz cx="8686800" cy="1069816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ndrey Bombin" initials="AB" lastIdx="1" clrIdx="0">
    <p:extLst>
      <p:ext uri="{19B8F6BF-5375-455C-9EA6-DF929625EA0E}">
        <p15:presenceInfo xmlns:p15="http://schemas.microsoft.com/office/powerpoint/2012/main" userId="7cba42d1d63f2a38"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0578" autoAdjust="0"/>
    <p:restoredTop sz="82573" autoAdjust="0"/>
  </p:normalViewPr>
  <p:slideViewPr>
    <p:cSldViewPr snapToGrid="0">
      <p:cViewPr varScale="1">
        <p:scale>
          <a:sx n="61" d="100"/>
          <a:sy n="61" d="100"/>
        </p:scale>
        <p:origin x="3432" y="7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commentAuthors" Target="commentAuthor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notesMaster" Target="notesMasters/notesMaster1.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71842FC-6A77-4893-AFA7-BD2515FC2F4D}" type="datetimeFigureOut">
              <a:rPr lang="en-US" smtClean="0"/>
              <a:t>12/13/2021</a:t>
            </a:fld>
            <a:endParaRPr lang="en-US"/>
          </a:p>
        </p:txBody>
      </p:sp>
      <p:sp>
        <p:nvSpPr>
          <p:cNvPr id="4" name="Slide Image Placeholder 3"/>
          <p:cNvSpPr>
            <a:spLocks noGrp="1" noRot="1" noChangeAspect="1"/>
          </p:cNvSpPr>
          <p:nvPr>
            <p:ph type="sldImg" idx="2"/>
          </p:nvPr>
        </p:nvSpPr>
        <p:spPr>
          <a:xfrm>
            <a:off x="2176463" y="1143000"/>
            <a:ext cx="2505075"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F2678DB-2C5D-4CD1-8346-8A4949FB24CA}" type="slidenum">
              <a:rPr lang="en-US" smtClean="0"/>
              <a:t>‹#›</a:t>
            </a:fld>
            <a:endParaRPr lang="en-US"/>
          </a:p>
        </p:txBody>
      </p:sp>
    </p:spTree>
    <p:extLst>
      <p:ext uri="{BB962C8B-B14F-4D97-AF65-F5344CB8AC3E}">
        <p14:creationId xmlns:p14="http://schemas.microsoft.com/office/powerpoint/2010/main" val="124540784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176463" y="1143000"/>
            <a:ext cx="2505075" cy="3086100"/>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a:t>Supplement figure 1: Obesity groups could be characterized based on abundance of salivary bacterial taxa, especially at lower taxonomic ranks</a:t>
            </a:r>
            <a:r>
              <a:rPr lang="en-US" dirty="0"/>
              <a:t>. </a:t>
            </a: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Linear discriminant analysis of A) bacterial species, B) bacterial families, C) bacterial families, D) bacterial orders, E) bacterial classes F) bacterial phyla. Taxa with abundance of less than 20 were filtered out. Obesity groups are represented by color, lean group by red, overweight group by green, and obese group by blue. Confidence ellipses are shaded. Normal data ellipses are unfilled and leveled to include 50% of the samples.</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5"/>
          </p:nvPr>
        </p:nvSpPr>
        <p:spPr/>
        <p:txBody>
          <a:bodyPr/>
          <a:lstStyle/>
          <a:p>
            <a:fld id="{5F2678DB-2C5D-4CD1-8346-8A4949FB24CA}" type="slidenum">
              <a:rPr lang="en-US" smtClean="0"/>
              <a:t>1</a:t>
            </a:fld>
            <a:endParaRPr lang="en-US"/>
          </a:p>
        </p:txBody>
      </p:sp>
    </p:spTree>
    <p:extLst>
      <p:ext uri="{BB962C8B-B14F-4D97-AF65-F5344CB8AC3E}">
        <p14:creationId xmlns:p14="http://schemas.microsoft.com/office/powerpoint/2010/main" val="322966573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176463" y="1143000"/>
            <a:ext cx="2505075" cy="3086100"/>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a:t>Supplement figure 2: Obesity groups could be characterized based on abundance of fecal bacterial taxa, especially at lower taxonomic ranks</a:t>
            </a:r>
            <a:r>
              <a:rPr lang="en-US" dirty="0"/>
              <a:t>. </a:t>
            </a:r>
            <a:r>
              <a:rPr lang="en-US" sz="1200" dirty="0">
                <a:effectLst/>
                <a:latin typeface="Times New Roman" panose="02020603050405020304" pitchFamily="18" charset="0"/>
                <a:ea typeface="Calibri" panose="020F0502020204030204" pitchFamily="34" charset="0"/>
                <a:cs typeface="Times New Roman" panose="02020603050405020304" pitchFamily="18" charset="0"/>
              </a:rPr>
              <a:t>Linear discriminant analysis of A) bacterial species, B) bacterial families, C) bacterial families, D) bacterial orders, E) bacterial classes F) bacterial phyla. Taxa with abundance of less than 20 were filtered out. Obesity groups are represented by color, lean group by red, overweight group by green, and obese group by blue. Confidence ellipses are shaded. Normal data ellipses are unfilled and leveled to include 50% of the samples.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dirty="0">
              <a:effectLst/>
              <a:latin typeface="Times New Roman" panose="02020603050405020304" pitchFamily="18" charset="0"/>
              <a:ea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dirty="0">
              <a:effectLst/>
              <a:latin typeface="Calibri" panose="020F0502020204030204" pitchFamily="34" charset="0"/>
              <a:ea typeface="Calibri" panose="020F0502020204030204" pitchFamily="34" charset="0"/>
              <a:cs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5F2678DB-2C5D-4CD1-8346-8A4949FB24CA}" type="slidenum">
              <a:rPr lang="en-US" smtClean="0"/>
              <a:t>2</a:t>
            </a:fld>
            <a:endParaRPr lang="en-US"/>
          </a:p>
        </p:txBody>
      </p:sp>
    </p:spTree>
    <p:extLst>
      <p:ext uri="{BB962C8B-B14F-4D97-AF65-F5344CB8AC3E}">
        <p14:creationId xmlns:p14="http://schemas.microsoft.com/office/powerpoint/2010/main" val="338263558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176463" y="1143000"/>
            <a:ext cx="2505075" cy="3086100"/>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a:t>Supplement figure 3: Lean and obese groups can be characterized by the abundance of dominant salivary bacterial taxa, across most taxonomic ranks</a:t>
            </a:r>
            <a:r>
              <a:rPr lang="en-US" dirty="0"/>
              <a:t>. The results indicate that the most abundant bacteria taxa are not the most influential for characterization of obesity groups. </a:t>
            </a: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Linear discriminant analysis of 15 most abundant oral bacteria A) Species, B) Families, C) Orders, D) Classes . </a:t>
            </a:r>
            <a:r>
              <a:rPr lang="en-US" sz="1800" dirty="0">
                <a:effectLst/>
                <a:latin typeface="Times New Roman" panose="02020603050405020304" pitchFamily="18" charset="0"/>
                <a:ea typeface="Calibri" panose="020F0502020204030204" pitchFamily="34" charset="0"/>
              </a:rPr>
              <a:t>Obesity groups are represented by color, lean group by red, overweight group by green, and obese group by blue. The intensity of vector rays’ color corresponds to the strength of the impact. Confidence ellipses are shaded. Normal data ellipses are unfilled and leveled to include 50% of the samples.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Times New Roman" panose="02020603050405020304" pitchFamily="18" charset="0"/>
              </a:rPr>
              <a:t>Names: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Times New Roman" panose="02020603050405020304" pitchFamily="18" charset="0"/>
              </a:rPr>
              <a:t>Species F.pe: </a:t>
            </a:r>
            <a:r>
              <a:rPr lang="en-US" dirty="0" err="1">
                <a:effectLst/>
              </a:rPr>
              <a:t>Fusobacterium_periodonticum</a:t>
            </a:r>
            <a:r>
              <a:rPr lang="en-US" dirty="0">
                <a:effectLst/>
              </a:rPr>
              <a:t>, R.mu: </a:t>
            </a:r>
            <a:r>
              <a:rPr lang="en-US" sz="800" i="1" dirty="0" err="1"/>
              <a:t>Rothia</a:t>
            </a:r>
            <a:r>
              <a:rPr lang="en-US" sz="800" i="1" dirty="0"/>
              <a:t> </a:t>
            </a:r>
            <a:r>
              <a:rPr lang="en-US" sz="800" i="1" dirty="0" err="1"/>
              <a:t>mucilaginosa</a:t>
            </a:r>
            <a:r>
              <a:rPr lang="en-US" sz="800" i="1" dirty="0"/>
              <a:t>, </a:t>
            </a:r>
            <a:r>
              <a:rPr lang="en-US" sz="800" i="0" dirty="0"/>
              <a:t>P.na: </a:t>
            </a:r>
            <a:r>
              <a:rPr lang="en-US" sz="800" i="0" dirty="0" err="1"/>
              <a:t>Prevotella</a:t>
            </a:r>
            <a:r>
              <a:rPr lang="en-US" sz="800" i="0" dirty="0"/>
              <a:t> </a:t>
            </a:r>
            <a:r>
              <a:rPr lang="en-US" sz="800" i="0" dirty="0" err="1"/>
              <a:t>nanceiensis</a:t>
            </a:r>
            <a:r>
              <a:rPr lang="en-US" sz="800" i="0" dirty="0"/>
              <a:t>, N.pe: Neisseria </a:t>
            </a:r>
            <a:r>
              <a:rPr lang="en-US" sz="800" i="0" dirty="0" err="1"/>
              <a:t>perflava</a:t>
            </a:r>
            <a:r>
              <a:rPr lang="en-US" sz="800" i="0" dirty="0"/>
              <a:t>, P.me: Prevotella_7_melaninogenica, P.je: Prevotella_7_jejuni, H.pa: </a:t>
            </a:r>
            <a:r>
              <a:rPr lang="en-US" sz="800" i="0" dirty="0" err="1"/>
              <a:t>Haemophilus_parainfluenzae</a:t>
            </a:r>
            <a:r>
              <a:rPr lang="en-US" sz="800" i="1" dirty="0"/>
              <a:t>, </a:t>
            </a:r>
            <a:r>
              <a:rPr lang="en-US" sz="800" i="0" dirty="0"/>
              <a:t>V.pa: </a:t>
            </a:r>
            <a:r>
              <a:rPr lang="en-US" sz="1050" b="0" i="0" dirty="0" err="1">
                <a:solidFill>
                  <a:srgbClr val="FFFFFF"/>
                </a:solidFill>
                <a:effectLst/>
                <a:latin typeface="DejaVu Sans"/>
              </a:rPr>
              <a:t>Veillonella_parvula</a:t>
            </a:r>
            <a:r>
              <a:rPr lang="en-US" sz="1050" b="0" i="0" dirty="0">
                <a:solidFill>
                  <a:srgbClr val="FFFFFF"/>
                </a:solidFill>
                <a:effectLst/>
                <a:latin typeface="DejaVu Sans"/>
              </a:rPr>
              <a:t>, </a:t>
            </a:r>
            <a:r>
              <a:rPr lang="en-US" sz="1050" b="0" i="0" dirty="0" err="1">
                <a:solidFill>
                  <a:srgbClr val="FFFFFF"/>
                </a:solidFill>
                <a:effectLst/>
                <a:latin typeface="DejaVu Sans"/>
              </a:rPr>
              <a:t>S.or</a:t>
            </a:r>
            <a:r>
              <a:rPr lang="en-US" sz="1050" b="0" i="0" dirty="0">
                <a:solidFill>
                  <a:srgbClr val="FFFFFF"/>
                </a:solidFill>
                <a:effectLst/>
                <a:latin typeface="DejaVu Sans"/>
              </a:rPr>
              <a:t>: </a:t>
            </a:r>
            <a:r>
              <a:rPr lang="en-US" sz="1050" b="0" i="0" dirty="0" err="1">
                <a:solidFill>
                  <a:srgbClr val="FFFFFF"/>
                </a:solidFill>
                <a:effectLst/>
                <a:latin typeface="DejaVu Sans"/>
              </a:rPr>
              <a:t>Streptococcus_oralis</a:t>
            </a:r>
            <a:r>
              <a:rPr lang="en-US" sz="1050" b="0" i="0" dirty="0">
                <a:solidFill>
                  <a:srgbClr val="FFFFFF"/>
                </a:solidFill>
                <a:effectLst/>
                <a:latin typeface="DejaVu Sans"/>
              </a:rPr>
              <a:t>, F.nu: </a:t>
            </a:r>
            <a:r>
              <a:rPr lang="en-US" sz="1050" b="0" i="0" dirty="0" err="1">
                <a:solidFill>
                  <a:srgbClr val="FFFFFF"/>
                </a:solidFill>
                <a:effectLst/>
                <a:latin typeface="DejaVu Sans"/>
              </a:rPr>
              <a:t>Fusobacterium_nucleatum</a:t>
            </a:r>
            <a:r>
              <a:rPr lang="en-US" sz="1050" b="0" i="0" dirty="0">
                <a:solidFill>
                  <a:srgbClr val="FFFFFF"/>
                </a:solidFill>
                <a:effectLst/>
                <a:latin typeface="DejaVu Sans"/>
              </a:rPr>
              <a:t>, </a:t>
            </a:r>
            <a:r>
              <a:rPr lang="en-US" sz="1050" b="0" i="0" dirty="0" err="1">
                <a:solidFill>
                  <a:srgbClr val="FFFFFF"/>
                </a:solidFill>
                <a:effectLst/>
                <a:latin typeface="DejaVu Sans"/>
              </a:rPr>
              <a:t>P.pal</a:t>
            </a:r>
            <a:r>
              <a:rPr lang="en-US" sz="1050" b="0" i="0" dirty="0">
                <a:solidFill>
                  <a:srgbClr val="FFFFFF"/>
                </a:solidFill>
                <a:effectLst/>
                <a:latin typeface="DejaVu Sans"/>
              </a:rPr>
              <a:t>: </a:t>
            </a:r>
            <a:r>
              <a:rPr lang="en-US" sz="1050" dirty="0" err="1">
                <a:effectLst/>
              </a:rPr>
              <a:t>Prevotella_pallens</a:t>
            </a:r>
            <a:r>
              <a:rPr lang="en-US" sz="1050" dirty="0">
                <a:effectLst/>
              </a:rPr>
              <a:t>, </a:t>
            </a:r>
            <a:r>
              <a:rPr lang="en-US" sz="1050" dirty="0" err="1">
                <a:effectLst/>
              </a:rPr>
              <a:t>P.pas</a:t>
            </a:r>
            <a:r>
              <a:rPr lang="en-US" sz="1050" dirty="0">
                <a:effectLst/>
              </a:rPr>
              <a:t>: </a:t>
            </a:r>
            <a:r>
              <a:rPr lang="en-US" sz="1050" dirty="0" err="1">
                <a:effectLst/>
              </a:rPr>
              <a:t>Porphyromonas_pasteri</a:t>
            </a:r>
            <a:r>
              <a:rPr lang="en-US" sz="1050" dirty="0">
                <a:effectLst/>
              </a:rPr>
              <a:t>, </a:t>
            </a:r>
            <a:r>
              <a:rPr lang="en-US" sz="1050" dirty="0" err="1">
                <a:effectLst/>
              </a:rPr>
              <a:t>V.di</a:t>
            </a:r>
            <a:r>
              <a:rPr lang="en-US" sz="1050" dirty="0">
                <a:effectLst/>
              </a:rPr>
              <a:t>: </a:t>
            </a:r>
            <a:r>
              <a:rPr lang="en-US" sz="1050" dirty="0" err="1">
                <a:effectLst/>
              </a:rPr>
              <a:t>Veillonella_dispar</a:t>
            </a:r>
            <a:r>
              <a:rPr lang="en-US" sz="1050" dirty="0">
                <a:effectLst/>
              </a:rPr>
              <a:t>, P.ve: Prevotella_7_veroralis, P.se: </a:t>
            </a:r>
            <a:r>
              <a:rPr lang="en-US" sz="1400" b="0" i="0" dirty="0" err="1">
                <a:solidFill>
                  <a:srgbClr val="FFFFFF"/>
                </a:solidFill>
                <a:effectLst/>
                <a:latin typeface="DejaVu Sans"/>
              </a:rPr>
              <a:t>Prevotella_salivae</a:t>
            </a:r>
            <a:r>
              <a:rPr lang="en-US" sz="1400" b="0" i="0" dirty="0">
                <a:solidFill>
                  <a:srgbClr val="FFFFFF"/>
                </a:solidFill>
                <a:effectLst/>
                <a:latin typeface="DejaVu Sans"/>
              </a:rPr>
              <a: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400" b="0" i="0" dirty="0">
                <a:solidFill>
                  <a:srgbClr val="FFFFFF"/>
                </a:solidFill>
                <a:effectLst/>
                <a:latin typeface="DejaVu Sans"/>
              </a:rPr>
              <a:t>Families: Cam: </a:t>
            </a:r>
            <a:r>
              <a:rPr lang="en-US" sz="1400" b="0" i="0" dirty="0" err="1">
                <a:solidFill>
                  <a:srgbClr val="FFFFFF"/>
                </a:solidFill>
                <a:effectLst/>
                <a:latin typeface="DejaVu Sans"/>
              </a:rPr>
              <a:t>Campylobacteraceae</a:t>
            </a:r>
            <a:r>
              <a:rPr lang="en-US" sz="1400" b="0" i="0" dirty="0">
                <a:solidFill>
                  <a:srgbClr val="FFFFFF"/>
                </a:solidFill>
                <a:effectLst/>
                <a:latin typeface="DejaVu Sans"/>
              </a:rPr>
              <a:t>, Ana: </a:t>
            </a:r>
            <a:r>
              <a:rPr lang="en-US" sz="1400" b="0" i="0" dirty="0" err="1">
                <a:solidFill>
                  <a:srgbClr val="FFFFFF"/>
                </a:solidFill>
                <a:effectLst/>
                <a:latin typeface="DejaVu Sans"/>
              </a:rPr>
              <a:t>Anaerovoracaceae</a:t>
            </a:r>
            <a:r>
              <a:rPr lang="en-US" sz="1400" b="0" i="0" dirty="0">
                <a:solidFill>
                  <a:srgbClr val="FFFFFF"/>
                </a:solidFill>
                <a:effectLst/>
                <a:latin typeface="DejaVu Sans"/>
              </a:rPr>
              <a:t>, </a:t>
            </a:r>
            <a:r>
              <a:rPr lang="en-US" sz="1050" dirty="0"/>
              <a:t>Vei: </a:t>
            </a:r>
            <a:r>
              <a:rPr lang="en-US" sz="1400" b="0" i="0" dirty="0" err="1">
                <a:solidFill>
                  <a:srgbClr val="FFFFFF"/>
                </a:solidFill>
                <a:effectLst/>
                <a:latin typeface="DejaVu Sans"/>
              </a:rPr>
              <a:t>Veillonellaceae</a:t>
            </a:r>
            <a:r>
              <a:rPr lang="en-US" sz="1400" b="0" i="0" dirty="0">
                <a:solidFill>
                  <a:srgbClr val="FFFFFF"/>
                </a:solidFill>
                <a:effectLst/>
                <a:latin typeface="DejaVu Sans"/>
              </a:rPr>
              <a:t>, Str: </a:t>
            </a:r>
            <a:r>
              <a:rPr lang="en-US" sz="1400" b="0" i="0" dirty="0" err="1">
                <a:solidFill>
                  <a:srgbClr val="FFFFFF"/>
                </a:solidFill>
                <a:effectLst/>
                <a:latin typeface="DejaVu Sans"/>
              </a:rPr>
              <a:t>Streptococcaceae</a:t>
            </a:r>
            <a:r>
              <a:rPr lang="en-US" sz="1400" b="0" i="0" dirty="0">
                <a:solidFill>
                  <a:srgbClr val="FFFFFF"/>
                </a:solidFill>
                <a:effectLst/>
                <a:latin typeface="DejaVu Sans"/>
              </a:rPr>
              <a:t>, </a:t>
            </a:r>
            <a:r>
              <a:rPr lang="en-US" sz="1050" dirty="0"/>
              <a:t>Lac: </a:t>
            </a:r>
            <a:r>
              <a:rPr lang="en-US" sz="1400" b="0" i="0" dirty="0" err="1">
                <a:solidFill>
                  <a:srgbClr val="FFFFFF"/>
                </a:solidFill>
                <a:effectLst/>
                <a:latin typeface="DejaVu Sans"/>
              </a:rPr>
              <a:t>Lachnospiraceae</a:t>
            </a:r>
            <a:r>
              <a:rPr lang="en-US" sz="1400" b="0" i="0" dirty="0">
                <a:solidFill>
                  <a:srgbClr val="FFFFFF"/>
                </a:solidFill>
                <a:effectLst/>
                <a:latin typeface="DejaVu Sans"/>
              </a:rPr>
              <a:t>, Fla: </a:t>
            </a:r>
            <a:r>
              <a:rPr lang="en-US" sz="1400" b="0" i="0" dirty="0" err="1">
                <a:solidFill>
                  <a:srgbClr val="FFFFFF"/>
                </a:solidFill>
                <a:effectLst/>
                <a:latin typeface="DejaVu Sans"/>
              </a:rPr>
              <a:t>Flavobacteriaceae</a:t>
            </a:r>
            <a:r>
              <a:rPr lang="en-US" sz="1400" b="0" i="0" dirty="0">
                <a:solidFill>
                  <a:srgbClr val="FFFFFF"/>
                </a:solidFill>
                <a:effectLst/>
                <a:latin typeface="DejaVu Sans"/>
              </a:rPr>
              <a:t>, Mic: </a:t>
            </a:r>
            <a:r>
              <a:rPr lang="en-US" sz="1400" b="0" i="0" dirty="0" err="1">
                <a:solidFill>
                  <a:srgbClr val="FFFFFF"/>
                </a:solidFill>
                <a:effectLst/>
                <a:latin typeface="DejaVu Sans"/>
              </a:rPr>
              <a:t>Micrococcaceae</a:t>
            </a:r>
            <a:r>
              <a:rPr lang="en-US" sz="1400" b="0" i="0" dirty="0">
                <a:solidFill>
                  <a:srgbClr val="FFFFFF"/>
                </a:solidFill>
                <a:effectLst/>
                <a:latin typeface="DejaVu Sans"/>
              </a:rPr>
              <a:t>, </a:t>
            </a:r>
            <a:r>
              <a:rPr lang="en-US" sz="1400" b="0" i="0" dirty="0" err="1">
                <a:solidFill>
                  <a:srgbClr val="FFFFFF"/>
                </a:solidFill>
                <a:effectLst/>
                <a:latin typeface="DejaVu Sans"/>
              </a:rPr>
              <a:t>Lep</a:t>
            </a:r>
            <a:r>
              <a:rPr lang="en-US" sz="1400" b="0" i="0" dirty="0">
                <a:solidFill>
                  <a:srgbClr val="FFFFFF"/>
                </a:solidFill>
                <a:effectLst/>
                <a:latin typeface="DejaVu Sans"/>
              </a:rPr>
              <a:t>: </a:t>
            </a:r>
            <a:r>
              <a:rPr lang="en-US" sz="1400" dirty="0" err="1">
                <a:effectLst/>
              </a:rPr>
              <a:t>Leptotrichiaceae</a:t>
            </a:r>
            <a:r>
              <a:rPr lang="en-US" sz="1400" dirty="0">
                <a:effectLst/>
              </a:rPr>
              <a:t>, </a:t>
            </a:r>
            <a:r>
              <a:rPr lang="en-US" sz="1400" dirty="0" err="1">
                <a:effectLst/>
              </a:rPr>
              <a:t>Nei</a:t>
            </a:r>
            <a:r>
              <a:rPr lang="en-US" sz="1400" dirty="0">
                <a:effectLst/>
              </a:rPr>
              <a:t>: </a:t>
            </a:r>
            <a:r>
              <a:rPr lang="en-US" sz="1400" b="0" i="0" dirty="0">
                <a:solidFill>
                  <a:srgbClr val="FFFFFF"/>
                </a:solidFill>
                <a:effectLst/>
                <a:latin typeface="DejaVu Sans"/>
              </a:rPr>
              <a:t>Neisseriaceae, Pas: </a:t>
            </a:r>
            <a:r>
              <a:rPr lang="en-US" sz="1400" b="0" i="0" dirty="0" err="1">
                <a:solidFill>
                  <a:srgbClr val="FFFFFF"/>
                </a:solidFill>
                <a:effectLst/>
                <a:latin typeface="DejaVu Sans"/>
              </a:rPr>
              <a:t>Pasteurellaceae</a:t>
            </a:r>
            <a:r>
              <a:rPr lang="en-US" sz="1400" b="0" i="0" dirty="0">
                <a:solidFill>
                  <a:srgbClr val="FFFFFF"/>
                </a:solidFill>
                <a:effectLst/>
                <a:latin typeface="DejaVu Sans"/>
              </a:rPr>
              <a:t>, Act: </a:t>
            </a:r>
            <a:r>
              <a:rPr lang="en-US" sz="1400" b="0" i="0" dirty="0" err="1">
                <a:solidFill>
                  <a:srgbClr val="FFFFFF"/>
                </a:solidFill>
                <a:effectLst/>
                <a:latin typeface="DejaVu Sans"/>
              </a:rPr>
              <a:t>Actinomycetaceae</a:t>
            </a:r>
            <a:r>
              <a:rPr lang="en-US" sz="1400" b="0" i="0" dirty="0">
                <a:solidFill>
                  <a:srgbClr val="FFFFFF"/>
                </a:solidFill>
                <a:effectLst/>
                <a:latin typeface="DejaVu Sans"/>
              </a:rPr>
              <a:t>, Pre: </a:t>
            </a:r>
            <a:r>
              <a:rPr lang="en-US" sz="1400" b="0" i="0" dirty="0" err="1">
                <a:solidFill>
                  <a:srgbClr val="FFFFFF"/>
                </a:solidFill>
                <a:effectLst/>
                <a:latin typeface="DejaVu Sans"/>
              </a:rPr>
              <a:t>Prevotellaceae</a:t>
            </a:r>
            <a:r>
              <a:rPr lang="en-US" sz="1400" b="0" i="0" dirty="0">
                <a:solidFill>
                  <a:srgbClr val="FFFFFF"/>
                </a:solidFill>
                <a:effectLst/>
                <a:latin typeface="DejaVu Sans"/>
              </a:rPr>
              <a:t>, </a:t>
            </a:r>
            <a:r>
              <a:rPr lang="en-US" sz="1400" b="0" i="0" dirty="0" err="1">
                <a:solidFill>
                  <a:srgbClr val="FFFFFF"/>
                </a:solidFill>
                <a:effectLst/>
                <a:latin typeface="DejaVu Sans"/>
              </a:rPr>
              <a:t>Sel</a:t>
            </a:r>
            <a:r>
              <a:rPr lang="en-US" sz="1400" b="0" i="0" dirty="0">
                <a:solidFill>
                  <a:srgbClr val="FFFFFF"/>
                </a:solidFill>
                <a:effectLst/>
                <a:latin typeface="DejaVu Sans"/>
              </a:rPr>
              <a:t>: </a:t>
            </a:r>
            <a:r>
              <a:rPr lang="en-US" sz="1400" b="0" i="0" dirty="0" err="1">
                <a:solidFill>
                  <a:srgbClr val="FFFFFF"/>
                </a:solidFill>
                <a:effectLst/>
                <a:latin typeface="DejaVu Sans"/>
              </a:rPr>
              <a:t>Selenomonadaceae</a:t>
            </a:r>
            <a:r>
              <a:rPr lang="en-US" sz="1400" b="0" i="0" dirty="0">
                <a:solidFill>
                  <a:srgbClr val="FFFFFF"/>
                </a:solidFill>
                <a:effectLst/>
                <a:latin typeface="DejaVu Sans"/>
              </a:rPr>
              <a:t>, Por: </a:t>
            </a:r>
            <a:r>
              <a:rPr lang="en-US" sz="2000" dirty="0" err="1">
                <a:effectLst/>
              </a:rPr>
              <a:t>Porphyromonadaceae</a:t>
            </a:r>
            <a:r>
              <a:rPr lang="en-US" sz="2000" dirty="0">
                <a:effectLst/>
              </a:rPr>
              <a:t>, </a:t>
            </a:r>
            <a:r>
              <a:rPr lang="en-US" sz="1400" b="0" i="0" dirty="0">
                <a:solidFill>
                  <a:srgbClr val="FFFFFF"/>
                </a:solidFill>
                <a:effectLst/>
                <a:latin typeface="DejaVu Sans"/>
              </a:rPr>
              <a:t> </a:t>
            </a:r>
            <a:r>
              <a:rPr lang="en-US" sz="1400" b="0" i="0" dirty="0" err="1">
                <a:solidFill>
                  <a:srgbClr val="FFFFFF"/>
                </a:solidFill>
                <a:effectLst/>
                <a:latin typeface="DejaVu Sans"/>
              </a:rPr>
              <a:t>Fus</a:t>
            </a:r>
            <a:r>
              <a:rPr lang="en-US" sz="1400" b="0" i="0" dirty="0">
                <a:solidFill>
                  <a:srgbClr val="FFFFFF"/>
                </a:solidFill>
                <a:effectLst/>
                <a:latin typeface="DejaVu Sans"/>
              </a:rPr>
              <a:t>: </a:t>
            </a:r>
            <a:r>
              <a:rPr lang="en-US" sz="1400" b="0" i="0" dirty="0" err="1">
                <a:solidFill>
                  <a:srgbClr val="FFFFFF"/>
                </a:solidFill>
                <a:effectLst/>
                <a:latin typeface="DejaVu Sans"/>
              </a:rPr>
              <a:t>Fusobacteriaceae</a:t>
            </a:r>
            <a:r>
              <a:rPr lang="en-US" sz="1400" b="0" i="0" dirty="0">
                <a:solidFill>
                  <a:srgbClr val="FFFFFF"/>
                </a:solidFill>
                <a:effectLst/>
                <a:latin typeface="DejaVu Sans"/>
              </a:rPr>
              <a: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400" b="0" i="0" dirty="0">
                <a:solidFill>
                  <a:srgbClr val="FFFFFF"/>
                </a:solidFill>
                <a:effectLst/>
                <a:latin typeface="DejaVu Sans"/>
              </a:rPr>
              <a:t>Orders: Cam: </a:t>
            </a:r>
            <a:r>
              <a:rPr lang="en-US" sz="1400" b="0" i="0" dirty="0" err="1">
                <a:solidFill>
                  <a:srgbClr val="FFFFFF"/>
                </a:solidFill>
                <a:effectLst/>
                <a:latin typeface="DejaVu Sans"/>
              </a:rPr>
              <a:t>Campylobacterales</a:t>
            </a:r>
            <a:r>
              <a:rPr lang="en-US" sz="1400" b="0" i="0" dirty="0">
                <a:solidFill>
                  <a:srgbClr val="FFFFFF"/>
                </a:solidFill>
                <a:effectLst/>
                <a:latin typeface="DejaVu Sans"/>
              </a:rPr>
              <a:t>, Pep: </a:t>
            </a:r>
            <a:r>
              <a:rPr lang="en-US" sz="1400" b="0" i="0" dirty="0" err="1">
                <a:solidFill>
                  <a:srgbClr val="FFFFFF"/>
                </a:solidFill>
                <a:effectLst/>
                <a:latin typeface="DejaVu Sans"/>
              </a:rPr>
              <a:t>Peptostreptococcales-Tissierellales</a:t>
            </a:r>
            <a:r>
              <a:rPr lang="en-US" sz="1400" b="0" i="0" dirty="0">
                <a:solidFill>
                  <a:srgbClr val="FFFFFF"/>
                </a:solidFill>
                <a:effectLst/>
                <a:latin typeface="DejaVu Sans"/>
              </a:rPr>
              <a:t>, Vei: </a:t>
            </a:r>
            <a:r>
              <a:rPr lang="en-US" sz="1400" b="0" i="0" dirty="0" err="1">
                <a:solidFill>
                  <a:srgbClr val="FFFFFF"/>
                </a:solidFill>
                <a:effectLst/>
                <a:latin typeface="DejaVu Sans"/>
              </a:rPr>
              <a:t>Veillonellales-Selenomonadales</a:t>
            </a:r>
            <a:r>
              <a:rPr lang="en-US" sz="1400" b="0" i="0" dirty="0">
                <a:solidFill>
                  <a:srgbClr val="FFFFFF"/>
                </a:solidFill>
                <a:effectLst/>
                <a:latin typeface="DejaVu Sans"/>
              </a:rPr>
              <a:t>, Cor: </a:t>
            </a:r>
            <a:r>
              <a:rPr lang="en-US" sz="1400" b="0" i="0" dirty="0" err="1">
                <a:solidFill>
                  <a:srgbClr val="FFFFFF"/>
                </a:solidFill>
                <a:effectLst/>
                <a:latin typeface="DejaVu Sans"/>
              </a:rPr>
              <a:t>Coriobacteriales</a:t>
            </a:r>
            <a:r>
              <a:rPr lang="en-US" sz="1400" b="0" i="0" dirty="0">
                <a:solidFill>
                  <a:srgbClr val="FFFFFF"/>
                </a:solidFill>
                <a:effectLst/>
                <a:latin typeface="DejaVu Sans"/>
              </a:rPr>
              <a:t>, Fla: </a:t>
            </a:r>
            <a:r>
              <a:rPr lang="en-US" sz="1400" b="0" i="0" dirty="0" err="1">
                <a:solidFill>
                  <a:srgbClr val="FFFFFF"/>
                </a:solidFill>
                <a:effectLst/>
                <a:latin typeface="DejaVu Sans"/>
              </a:rPr>
              <a:t>Flavobacteriales</a:t>
            </a:r>
            <a:r>
              <a:rPr lang="en-US" sz="1400" b="0" i="0" dirty="0">
                <a:solidFill>
                  <a:srgbClr val="FFFFFF"/>
                </a:solidFill>
                <a:effectLst/>
                <a:latin typeface="DejaVu Sans"/>
              </a:rPr>
              <a:t>, </a:t>
            </a:r>
            <a:r>
              <a:rPr lang="en-US" sz="1400" b="0" i="0" dirty="0" err="1">
                <a:solidFill>
                  <a:srgbClr val="FFFFFF"/>
                </a:solidFill>
                <a:effectLst/>
                <a:latin typeface="DejaVu Sans"/>
              </a:rPr>
              <a:t>Lact</a:t>
            </a:r>
            <a:r>
              <a:rPr lang="en-US" sz="1400" b="0" i="0" dirty="0">
                <a:solidFill>
                  <a:srgbClr val="FFFFFF"/>
                </a:solidFill>
                <a:effectLst/>
                <a:latin typeface="DejaVu Sans"/>
              </a:rPr>
              <a:t>: </a:t>
            </a:r>
            <a:r>
              <a:rPr lang="en-US" sz="1400" b="0" i="0" dirty="0" err="1">
                <a:solidFill>
                  <a:srgbClr val="FFFFFF"/>
                </a:solidFill>
                <a:effectLst/>
                <a:latin typeface="DejaVu Sans"/>
              </a:rPr>
              <a:t>Lactobacillales</a:t>
            </a:r>
            <a:r>
              <a:rPr lang="en-US" sz="1400" b="0" i="0" dirty="0">
                <a:solidFill>
                  <a:srgbClr val="FFFFFF"/>
                </a:solidFill>
                <a:effectLst/>
                <a:latin typeface="DejaVu Sans"/>
              </a:rPr>
              <a:t>, </a:t>
            </a:r>
            <a:r>
              <a:rPr lang="en-US" sz="1400" b="0" i="0" dirty="0" err="1">
                <a:solidFill>
                  <a:srgbClr val="FFFFFF"/>
                </a:solidFill>
                <a:effectLst/>
                <a:latin typeface="DejaVu Sans"/>
              </a:rPr>
              <a:t>Spi</a:t>
            </a:r>
            <a:r>
              <a:rPr lang="en-US" sz="1400" b="0" i="0" dirty="0">
                <a:solidFill>
                  <a:srgbClr val="FFFFFF"/>
                </a:solidFill>
                <a:effectLst/>
                <a:latin typeface="DejaVu Sans"/>
              </a:rPr>
              <a:t>: </a:t>
            </a:r>
            <a:r>
              <a:rPr lang="en-US" sz="1400" b="0" i="0" dirty="0" err="1">
                <a:solidFill>
                  <a:srgbClr val="FFFFFF"/>
                </a:solidFill>
                <a:effectLst/>
                <a:latin typeface="DejaVu Sans"/>
              </a:rPr>
              <a:t>Spirochaetales</a:t>
            </a:r>
            <a:r>
              <a:rPr lang="en-US" sz="1400" b="0" i="0" dirty="0">
                <a:solidFill>
                  <a:srgbClr val="FFFFFF"/>
                </a:solidFill>
                <a:effectLst/>
                <a:latin typeface="DejaVu Sans"/>
              </a:rPr>
              <a:t>, Ent: </a:t>
            </a:r>
            <a:r>
              <a:rPr lang="en-US" sz="1400" b="0" i="0" dirty="0" err="1">
                <a:solidFill>
                  <a:srgbClr val="FFFFFF"/>
                </a:solidFill>
                <a:effectLst/>
                <a:latin typeface="DejaVu Sans"/>
              </a:rPr>
              <a:t>Enterobacterales</a:t>
            </a:r>
            <a:r>
              <a:rPr lang="en-US" sz="1400" b="0" i="0" dirty="0">
                <a:solidFill>
                  <a:srgbClr val="FFFFFF"/>
                </a:solidFill>
                <a:effectLst/>
                <a:latin typeface="DejaVu Sans"/>
              </a:rPr>
              <a:t>, Act: </a:t>
            </a:r>
            <a:r>
              <a:rPr lang="en-US" sz="1400" b="0" i="0" dirty="0" err="1">
                <a:solidFill>
                  <a:srgbClr val="FFFFFF"/>
                </a:solidFill>
                <a:effectLst/>
                <a:latin typeface="DejaVu Sans"/>
              </a:rPr>
              <a:t>Actinomycetales</a:t>
            </a:r>
            <a:r>
              <a:rPr lang="en-US" sz="1400" b="0" i="0" dirty="0">
                <a:solidFill>
                  <a:srgbClr val="FFFFFF"/>
                </a:solidFill>
                <a:effectLst/>
                <a:latin typeface="DejaVu Sans"/>
              </a:rPr>
              <a:t>, Bur: </a:t>
            </a:r>
            <a:r>
              <a:rPr lang="en-US" sz="1400" b="0" i="0" dirty="0" err="1">
                <a:solidFill>
                  <a:srgbClr val="FFFFFF"/>
                </a:solidFill>
                <a:effectLst/>
                <a:latin typeface="DejaVu Sans"/>
              </a:rPr>
              <a:t>Burkholderiales</a:t>
            </a:r>
            <a:r>
              <a:rPr lang="en-US" sz="1400" b="0" i="0" dirty="0">
                <a:solidFill>
                  <a:srgbClr val="FFFFFF"/>
                </a:solidFill>
                <a:effectLst/>
                <a:latin typeface="DejaVu Sans"/>
              </a:rPr>
              <a:t>, Bac: </a:t>
            </a:r>
            <a:r>
              <a:rPr lang="en-US" sz="1400" dirty="0" err="1">
                <a:effectLst/>
              </a:rPr>
              <a:t>Bacteroidales</a:t>
            </a:r>
            <a:r>
              <a:rPr lang="en-US" sz="1400" dirty="0">
                <a:effectLst/>
              </a:rPr>
              <a:t>, Abs: </a:t>
            </a:r>
            <a:r>
              <a:rPr lang="en-US" sz="1400" b="0" i="0" dirty="0" err="1">
                <a:solidFill>
                  <a:srgbClr val="FFFFFF"/>
                </a:solidFill>
                <a:effectLst/>
                <a:latin typeface="DejaVu Sans"/>
              </a:rPr>
              <a:t>Absconditabacteriales</a:t>
            </a:r>
            <a:r>
              <a:rPr lang="en-US" sz="1400" b="0" i="0" dirty="0">
                <a:solidFill>
                  <a:srgbClr val="FFFFFF"/>
                </a:solidFill>
                <a:effectLst/>
                <a:latin typeface="DejaVu Sans"/>
              </a:rPr>
              <a:t> (SR1),  </a:t>
            </a:r>
            <a:r>
              <a:rPr lang="en-US" sz="1400" b="0" i="0" dirty="0" err="1">
                <a:solidFill>
                  <a:srgbClr val="FFFFFF"/>
                </a:solidFill>
                <a:effectLst/>
                <a:latin typeface="DejaVu Sans"/>
              </a:rPr>
              <a:t>Lach</a:t>
            </a:r>
            <a:r>
              <a:rPr lang="en-US" sz="1400" b="0" i="0" dirty="0">
                <a:solidFill>
                  <a:srgbClr val="FFFFFF"/>
                </a:solidFill>
                <a:effectLst/>
                <a:latin typeface="DejaVu Sans"/>
              </a:rPr>
              <a:t>: </a:t>
            </a:r>
            <a:r>
              <a:rPr lang="en-US" sz="1400" b="0" i="0" dirty="0" err="1">
                <a:solidFill>
                  <a:srgbClr val="FFFFFF"/>
                </a:solidFill>
                <a:effectLst/>
                <a:latin typeface="DejaVu Sans"/>
              </a:rPr>
              <a:t>Lachnospirales</a:t>
            </a:r>
            <a:r>
              <a:rPr lang="en-US" sz="1400" b="0" i="0" dirty="0">
                <a:solidFill>
                  <a:srgbClr val="FFFFFF"/>
                </a:solidFill>
                <a:effectLst/>
                <a:latin typeface="DejaVu Sans"/>
              </a:rPr>
              <a:t>, Mic: </a:t>
            </a:r>
            <a:r>
              <a:rPr lang="en-US" sz="1400" b="0" i="0" dirty="0" err="1">
                <a:solidFill>
                  <a:srgbClr val="FFFFFF"/>
                </a:solidFill>
                <a:effectLst/>
                <a:latin typeface="DejaVu Sans"/>
              </a:rPr>
              <a:t>Micrococcales</a:t>
            </a:r>
            <a:r>
              <a:rPr lang="en-US" sz="1400" b="0" i="0" dirty="0">
                <a:solidFill>
                  <a:srgbClr val="FFFFFF"/>
                </a:solidFill>
                <a:effectLst/>
                <a:latin typeface="DejaVu Sans"/>
              </a:rPr>
              <a:t>, </a:t>
            </a:r>
            <a:r>
              <a:rPr lang="en-US" sz="1400" b="0" i="0" dirty="0" err="1">
                <a:solidFill>
                  <a:srgbClr val="FFFFFF"/>
                </a:solidFill>
                <a:effectLst/>
                <a:latin typeface="DejaVu Sans"/>
              </a:rPr>
              <a:t>Fus</a:t>
            </a:r>
            <a:r>
              <a:rPr lang="en-US" sz="1400" b="0" i="0" dirty="0">
                <a:solidFill>
                  <a:srgbClr val="FFFFFF"/>
                </a:solidFill>
                <a:effectLst/>
                <a:latin typeface="DejaVu Sans"/>
              </a:rPr>
              <a:t>: </a:t>
            </a:r>
            <a:r>
              <a:rPr lang="en-US" sz="1400" b="0" i="0" dirty="0" err="1">
                <a:solidFill>
                  <a:srgbClr val="FFFFFF"/>
                </a:solidFill>
                <a:effectLst/>
                <a:latin typeface="DejaVu Sans"/>
              </a:rPr>
              <a:t>Fusobacteriales</a:t>
            </a:r>
            <a:endParaRPr lang="en-US" sz="1400" b="0" i="0" dirty="0">
              <a:solidFill>
                <a:srgbClr val="FFFFFF"/>
              </a:solidFill>
              <a:effectLst/>
              <a:latin typeface="DejaVu San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400" b="0" i="0" dirty="0">
                <a:solidFill>
                  <a:srgbClr val="FFFFFF"/>
                </a:solidFill>
                <a:effectLst/>
                <a:latin typeface="DejaVu Sans"/>
              </a:rPr>
              <a:t>Class: Neg: </a:t>
            </a:r>
            <a:r>
              <a:rPr lang="en-US" sz="2000" b="0" i="0" dirty="0" err="1">
                <a:solidFill>
                  <a:srgbClr val="FFFFFF"/>
                </a:solidFill>
                <a:effectLst/>
                <a:latin typeface="DejaVu Sans"/>
              </a:rPr>
              <a:t>Negativicutes</a:t>
            </a:r>
            <a:r>
              <a:rPr lang="en-US" sz="2000" b="0" i="0" dirty="0">
                <a:solidFill>
                  <a:srgbClr val="FFFFFF"/>
                </a:solidFill>
                <a:effectLst/>
                <a:latin typeface="DejaVu Sans"/>
              </a:rPr>
              <a:t>, Alp: </a:t>
            </a:r>
            <a:r>
              <a:rPr lang="en-US" sz="2000" b="0" i="0" dirty="0" err="1">
                <a:solidFill>
                  <a:srgbClr val="FFFFFF"/>
                </a:solidFill>
                <a:effectLst/>
                <a:latin typeface="DejaVu Sans"/>
              </a:rPr>
              <a:t>Alphaproteobacteria</a:t>
            </a:r>
            <a:r>
              <a:rPr lang="en-US" sz="2000" b="0" i="0" dirty="0">
                <a:solidFill>
                  <a:srgbClr val="FFFFFF"/>
                </a:solidFill>
                <a:effectLst/>
                <a:latin typeface="DejaVu Sans"/>
              </a:rPr>
              <a:t>, Cam: Campylobacteria, </a:t>
            </a:r>
            <a:r>
              <a:rPr lang="en-US" sz="2000" b="0" i="0" dirty="0" err="1">
                <a:solidFill>
                  <a:srgbClr val="FFFFFF"/>
                </a:solidFill>
                <a:effectLst/>
                <a:latin typeface="DejaVu Sans"/>
              </a:rPr>
              <a:t>Spi</a:t>
            </a:r>
            <a:r>
              <a:rPr lang="en-US" sz="2000" b="0" i="0" dirty="0">
                <a:solidFill>
                  <a:srgbClr val="FFFFFF"/>
                </a:solidFill>
                <a:effectLst/>
                <a:latin typeface="DejaVu Sans"/>
              </a:rPr>
              <a:t>: </a:t>
            </a:r>
            <a:r>
              <a:rPr lang="en-US" sz="2000" b="0" i="0" dirty="0" err="1">
                <a:solidFill>
                  <a:srgbClr val="FFFFFF"/>
                </a:solidFill>
                <a:effectLst/>
                <a:latin typeface="DejaVu Sans"/>
              </a:rPr>
              <a:t>Spirochaetia</a:t>
            </a:r>
            <a:r>
              <a:rPr lang="en-US" sz="2000" b="0" i="0" dirty="0">
                <a:solidFill>
                  <a:srgbClr val="FFFFFF"/>
                </a:solidFill>
                <a:effectLst/>
                <a:latin typeface="DejaVu Sans"/>
              </a:rPr>
              <a:t>, Sac: </a:t>
            </a:r>
            <a:r>
              <a:rPr lang="en-US" sz="2000" b="0" i="0" dirty="0" err="1">
                <a:solidFill>
                  <a:srgbClr val="FFFFFF"/>
                </a:solidFill>
                <a:effectLst/>
                <a:latin typeface="DejaVu Sans"/>
              </a:rPr>
              <a:t>Saccharimonadia</a:t>
            </a:r>
            <a:r>
              <a:rPr lang="en-US" sz="2000" b="0" i="0" dirty="0">
                <a:solidFill>
                  <a:srgbClr val="FFFFFF"/>
                </a:solidFill>
                <a:effectLst/>
                <a:latin typeface="DejaVu Sans"/>
              </a:rPr>
              <a:t>, Bac: Bacilli, </a:t>
            </a:r>
            <a:r>
              <a:rPr lang="en-US" sz="2000" b="0" i="0" dirty="0" err="1">
                <a:solidFill>
                  <a:srgbClr val="FFFFFF"/>
                </a:solidFill>
                <a:effectLst/>
                <a:latin typeface="DejaVu Sans"/>
              </a:rPr>
              <a:t>Clo</a:t>
            </a:r>
            <a:r>
              <a:rPr lang="en-US" sz="2000" b="0" i="0" dirty="0">
                <a:solidFill>
                  <a:srgbClr val="FFFFFF"/>
                </a:solidFill>
                <a:effectLst/>
                <a:latin typeface="DejaVu Sans"/>
              </a:rPr>
              <a:t>: Clostridia, Cor: </a:t>
            </a:r>
            <a:r>
              <a:rPr lang="en-US" sz="3200" b="0" i="0" dirty="0" err="1">
                <a:solidFill>
                  <a:srgbClr val="FFFFFF"/>
                </a:solidFill>
                <a:effectLst/>
                <a:latin typeface="DejaVu Sans"/>
              </a:rPr>
              <a:t>Coriobacteriia</a:t>
            </a:r>
            <a:r>
              <a:rPr lang="en-US" sz="2000" b="0" i="0" dirty="0">
                <a:solidFill>
                  <a:srgbClr val="FFFFFF"/>
                </a:solidFill>
                <a:effectLst/>
                <a:latin typeface="DejaVu Sans"/>
              </a:rPr>
              <a:t> Des: </a:t>
            </a:r>
            <a:r>
              <a:rPr lang="en-US" sz="2000" b="0" i="0" dirty="0" err="1">
                <a:solidFill>
                  <a:srgbClr val="FFFFFF"/>
                </a:solidFill>
                <a:effectLst/>
                <a:latin typeface="DejaVu Sans"/>
              </a:rPr>
              <a:t>Desulfobulbia</a:t>
            </a:r>
            <a:r>
              <a:rPr lang="en-US" sz="2000" b="0" i="0" dirty="0">
                <a:solidFill>
                  <a:srgbClr val="FFFFFF"/>
                </a:solidFill>
                <a:effectLst/>
                <a:latin typeface="DejaVu Sans"/>
              </a:rPr>
              <a:t>, Gam: </a:t>
            </a:r>
            <a:r>
              <a:rPr lang="en-US" sz="2000" b="0" i="0" dirty="0" err="1">
                <a:solidFill>
                  <a:srgbClr val="FFFFFF"/>
                </a:solidFill>
                <a:effectLst/>
                <a:latin typeface="DejaVu Sans"/>
              </a:rPr>
              <a:t>Gammaproteobacteria</a:t>
            </a:r>
            <a:r>
              <a:rPr lang="en-US" sz="2000" b="0" i="0" dirty="0">
                <a:solidFill>
                  <a:srgbClr val="FFFFFF"/>
                </a:solidFill>
                <a:effectLst/>
                <a:latin typeface="DejaVu Sans"/>
              </a:rPr>
              <a:t>, </a:t>
            </a:r>
            <a:r>
              <a:rPr lang="en-US" sz="2000" b="0" i="0" dirty="0" err="1">
                <a:solidFill>
                  <a:srgbClr val="FFFFFF"/>
                </a:solidFill>
                <a:effectLst/>
                <a:latin typeface="DejaVu Sans"/>
              </a:rPr>
              <a:t>Fus</a:t>
            </a:r>
            <a:r>
              <a:rPr lang="en-US" sz="2000" b="0" i="0" dirty="0">
                <a:solidFill>
                  <a:srgbClr val="FFFFFF"/>
                </a:solidFill>
                <a:effectLst/>
                <a:latin typeface="DejaVu Sans"/>
              </a:rPr>
              <a:t>: </a:t>
            </a:r>
            <a:r>
              <a:rPr lang="en-US" sz="2000" b="0" i="0" dirty="0" err="1">
                <a:solidFill>
                  <a:srgbClr val="FFFFFF"/>
                </a:solidFill>
                <a:effectLst/>
                <a:latin typeface="DejaVu Sans"/>
              </a:rPr>
              <a:t>Fusobacteriia</a:t>
            </a:r>
            <a:r>
              <a:rPr lang="en-US" sz="2000" b="0" i="0" dirty="0">
                <a:solidFill>
                  <a:srgbClr val="FFFFFF"/>
                </a:solidFill>
                <a:effectLst/>
                <a:latin typeface="DejaVu Sans"/>
              </a:rPr>
              <a:t>, Bac: </a:t>
            </a:r>
            <a:r>
              <a:rPr lang="en-US" sz="2000" b="0" i="0" dirty="0" err="1">
                <a:solidFill>
                  <a:srgbClr val="FFFFFF"/>
                </a:solidFill>
                <a:effectLst/>
                <a:latin typeface="DejaVu Sans"/>
              </a:rPr>
              <a:t>Bacteroidia</a:t>
            </a:r>
            <a:r>
              <a:rPr lang="en-US" sz="2000" b="0" i="0" dirty="0">
                <a:solidFill>
                  <a:srgbClr val="FFFFFF"/>
                </a:solidFill>
                <a:effectLst/>
                <a:latin typeface="DejaVu Sans"/>
              </a:rPr>
              <a:t>, Syn: </a:t>
            </a:r>
            <a:r>
              <a:rPr lang="en-US" sz="2000" b="0" i="0" dirty="0" err="1">
                <a:solidFill>
                  <a:srgbClr val="FFFFFF"/>
                </a:solidFill>
                <a:effectLst/>
                <a:latin typeface="DejaVu Sans"/>
              </a:rPr>
              <a:t>Synergistia</a:t>
            </a:r>
            <a:r>
              <a:rPr lang="en-US" sz="2000" b="0" i="0" dirty="0">
                <a:solidFill>
                  <a:srgbClr val="FFFFFF"/>
                </a:solidFill>
                <a:effectLst/>
                <a:latin typeface="DejaVu Sans"/>
              </a:rPr>
              <a:t>, </a:t>
            </a:r>
            <a:r>
              <a:rPr lang="en-US" sz="2000" b="0" i="0" dirty="0" err="1">
                <a:solidFill>
                  <a:srgbClr val="FFFFFF"/>
                </a:solidFill>
                <a:effectLst/>
                <a:latin typeface="DejaVu Sans"/>
              </a:rPr>
              <a:t>Gra</a:t>
            </a:r>
            <a:r>
              <a:rPr lang="en-US" sz="2000" b="0" i="0" dirty="0">
                <a:solidFill>
                  <a:srgbClr val="FFFFFF"/>
                </a:solidFill>
                <a:effectLst/>
                <a:latin typeface="DejaVu Sans"/>
              </a:rPr>
              <a:t>: </a:t>
            </a:r>
            <a:r>
              <a:rPr lang="en-US" sz="2000" b="0" i="0" dirty="0" err="1">
                <a:solidFill>
                  <a:srgbClr val="FFFFFF"/>
                </a:solidFill>
                <a:effectLst/>
                <a:latin typeface="DejaVu Sans"/>
              </a:rPr>
              <a:t>Gracilibacteria</a:t>
            </a:r>
            <a:r>
              <a:rPr lang="en-US" sz="2000" b="0" i="0" dirty="0">
                <a:solidFill>
                  <a:srgbClr val="FFFFFF"/>
                </a:solidFill>
                <a:effectLst/>
                <a:latin typeface="DejaVu Sans"/>
              </a:rPr>
              <a:t>, Act: </a:t>
            </a:r>
            <a:endParaRPr lang="en-US" sz="1400" b="0" i="0" dirty="0">
              <a:solidFill>
                <a:srgbClr val="FFFFFF"/>
              </a:solidFill>
              <a:effectLst/>
              <a:latin typeface="DejaVu San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050"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050" dirty="0">
              <a:effectLst/>
            </a:endParaRPr>
          </a:p>
          <a:p>
            <a:pPr marL="0" marR="0" lvl="0" indent="0" algn="l" defTabSz="914400" rtl="0" eaLnBrk="1" fontAlgn="auto" latinLnBrk="0" hangingPunct="1">
              <a:lnSpc>
                <a:spcPct val="100000"/>
              </a:lnSpc>
              <a:spcBef>
                <a:spcPts val="0"/>
              </a:spcBef>
              <a:spcAft>
                <a:spcPts val="0"/>
              </a:spcAft>
              <a:buClrTx/>
              <a:buSzTx/>
              <a:buFontTx/>
              <a:buNone/>
              <a:tabLst/>
              <a:defRPr/>
            </a:pPr>
            <a:br>
              <a:rPr lang="en-US" sz="1050" dirty="0"/>
            </a:br>
            <a:endParaRPr lang="en-US" sz="800" i="0"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i="0"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i="0"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5"/>
          </p:nvPr>
        </p:nvSpPr>
        <p:spPr/>
        <p:txBody>
          <a:bodyPr/>
          <a:lstStyle/>
          <a:p>
            <a:fld id="{5F2678DB-2C5D-4CD1-8346-8A4949FB24CA}" type="slidenum">
              <a:rPr lang="en-US" smtClean="0"/>
              <a:t>3</a:t>
            </a:fld>
            <a:endParaRPr lang="en-US"/>
          </a:p>
        </p:txBody>
      </p:sp>
    </p:spTree>
    <p:extLst>
      <p:ext uri="{BB962C8B-B14F-4D97-AF65-F5344CB8AC3E}">
        <p14:creationId xmlns:p14="http://schemas.microsoft.com/office/powerpoint/2010/main" val="87886867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176463" y="1143000"/>
            <a:ext cx="2505075" cy="3086100"/>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a:t>Supplement figure 4: Lean and obese groups can be characterized by the abundance of dominant fecal bacterial taxa across most taxonomic ranks</a:t>
            </a:r>
            <a:r>
              <a:rPr lang="en-US" dirty="0"/>
              <a:t>. The results indicate that most abundant bacteria taxa are not the most influential for characterization of obesity groups. </a:t>
            </a:r>
            <a:r>
              <a:rPr lang="en-US" sz="1200" dirty="0">
                <a:effectLst/>
                <a:latin typeface="Times New Roman" panose="02020603050405020304" pitchFamily="18" charset="0"/>
                <a:ea typeface="Calibri" panose="020F0502020204030204" pitchFamily="34" charset="0"/>
                <a:cs typeface="Times New Roman" panose="02020603050405020304" pitchFamily="18" charset="0"/>
              </a:rPr>
              <a:t>Linear discriminant analysis of 15 most abundant intestinal bacteria A) Species, B) Families, C) Orders, D) Classes . </a:t>
            </a:r>
            <a:r>
              <a:rPr lang="en-US" sz="1200" dirty="0">
                <a:effectLst/>
                <a:latin typeface="Times New Roman" panose="02020603050405020304" pitchFamily="18" charset="0"/>
                <a:ea typeface="Calibri" panose="020F0502020204030204" pitchFamily="34" charset="0"/>
              </a:rPr>
              <a:t>Obesity groups are represented by color, lean group by red, overweight group by green, and obese group by blue. The intensity of vector rays’ color corresponds to the strength of the impact. Confidence ellipses are shaded. Normal data ellipses are unfilled and leveled to include 50% of the samples.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effectLst/>
                <a:latin typeface="Times New Roman" panose="02020603050405020304" pitchFamily="18" charset="0"/>
                <a:ea typeface="Calibri" panose="020F0502020204030204" pitchFamily="34" charset="0"/>
                <a:cs typeface="Times New Roman" panose="02020603050405020304" pitchFamily="18" charset="0"/>
              </a:rPr>
              <a:t>Names: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effectLst/>
                <a:latin typeface="Times New Roman" panose="02020603050405020304" pitchFamily="18" charset="0"/>
                <a:ea typeface="Calibri" panose="020F0502020204030204" pitchFamily="34" charset="0"/>
                <a:cs typeface="Times New Roman" panose="02020603050405020304" pitchFamily="18" charset="0"/>
              </a:rPr>
              <a:t>Species: </a:t>
            </a:r>
            <a:r>
              <a:rPr lang="en-US" sz="1200" dirty="0" err="1">
                <a:effectLst/>
                <a:latin typeface="Times New Roman" panose="02020603050405020304" pitchFamily="18" charset="0"/>
                <a:ea typeface="Calibri" panose="020F0502020204030204" pitchFamily="34" charset="0"/>
                <a:cs typeface="Times New Roman" panose="02020603050405020304" pitchFamily="18" charset="0"/>
              </a:rPr>
              <a:t>B.uni</a:t>
            </a:r>
            <a:r>
              <a:rPr lang="en-US" sz="1200" dirty="0">
                <a:effectLst/>
                <a:latin typeface="Times New Roman" panose="02020603050405020304" pitchFamily="18" charset="0"/>
                <a:ea typeface="Calibri" panose="020F0502020204030204" pitchFamily="34" charset="0"/>
                <a:cs typeface="Times New Roman" panose="02020603050405020304" pitchFamily="18" charset="0"/>
              </a:rPr>
              <a:t>: </a:t>
            </a:r>
            <a:r>
              <a:rPr lang="en-US" b="0" i="0" dirty="0" err="1">
                <a:solidFill>
                  <a:srgbClr val="FFFFFF"/>
                </a:solidFill>
                <a:effectLst/>
                <a:latin typeface="DejaVu Sans"/>
              </a:rPr>
              <a:t>Bacteroides_uniformis</a:t>
            </a:r>
            <a:r>
              <a:rPr lang="en-US" b="0" i="0" dirty="0">
                <a:solidFill>
                  <a:srgbClr val="FFFFFF"/>
                </a:solidFill>
                <a:effectLst/>
                <a:latin typeface="DejaVu Sans"/>
              </a:rPr>
              <a:t>, </a:t>
            </a:r>
            <a:r>
              <a:rPr lang="en-US" b="0" i="0" dirty="0" err="1">
                <a:solidFill>
                  <a:srgbClr val="FFFFFF"/>
                </a:solidFill>
                <a:effectLst/>
                <a:latin typeface="DejaVu Sans"/>
              </a:rPr>
              <a:t>E.ha</a:t>
            </a:r>
            <a:r>
              <a:rPr lang="en-US" b="0" i="0" dirty="0">
                <a:solidFill>
                  <a:srgbClr val="FFFFFF"/>
                </a:solidFill>
                <a:effectLst/>
                <a:latin typeface="DejaVu Sans"/>
              </a:rPr>
              <a:t>: [Eubacterium] </a:t>
            </a:r>
            <a:r>
              <a:rPr lang="en-US" b="0" i="0" dirty="0" err="1">
                <a:solidFill>
                  <a:srgbClr val="FFFFFF"/>
                </a:solidFill>
                <a:effectLst/>
                <a:latin typeface="DejaVu Sans"/>
              </a:rPr>
              <a:t>hallii</a:t>
            </a:r>
            <a:r>
              <a:rPr lang="en-US" b="0" i="0" dirty="0">
                <a:solidFill>
                  <a:srgbClr val="FFFFFF"/>
                </a:solidFill>
                <a:effectLst/>
                <a:latin typeface="DejaVu Sans"/>
              </a:rPr>
              <a:t> </a:t>
            </a:r>
            <a:r>
              <a:rPr lang="en-US" b="0" i="0" dirty="0" err="1">
                <a:solidFill>
                  <a:srgbClr val="FFFFFF"/>
                </a:solidFill>
                <a:effectLst/>
                <a:latin typeface="DejaVu Sans"/>
              </a:rPr>
              <a:t>group_hallii</a:t>
            </a:r>
            <a:r>
              <a:rPr lang="en-US" b="0" i="0" dirty="0">
                <a:solidFill>
                  <a:srgbClr val="FFFFFF"/>
                </a:solidFill>
                <a:effectLst/>
                <a:latin typeface="DejaVu Sans"/>
              </a:rPr>
              <a:t>, P.me: </a:t>
            </a:r>
            <a:r>
              <a:rPr lang="en-US" b="0" i="0" dirty="0" err="1">
                <a:solidFill>
                  <a:srgbClr val="FFFFFF"/>
                </a:solidFill>
                <a:effectLst/>
                <a:latin typeface="DejaVu Sans"/>
              </a:rPr>
              <a:t>Parabacteroides_merdae</a:t>
            </a:r>
            <a:r>
              <a:rPr lang="en-US" b="0" i="0" dirty="0">
                <a:solidFill>
                  <a:srgbClr val="FFFFFF"/>
                </a:solidFill>
                <a:effectLst/>
                <a:latin typeface="DejaVu Sans"/>
              </a:rPr>
              <a:t>, B.vu: </a:t>
            </a:r>
            <a:r>
              <a:rPr lang="en-US" b="0" i="0" dirty="0" err="1">
                <a:solidFill>
                  <a:srgbClr val="FFFFFF"/>
                </a:solidFill>
                <a:effectLst/>
                <a:latin typeface="DejaVu Sans"/>
              </a:rPr>
              <a:t>Bacteroides_vulgatus</a:t>
            </a:r>
            <a:r>
              <a:rPr lang="en-US" b="0" i="0" dirty="0">
                <a:solidFill>
                  <a:srgbClr val="FFFFFF"/>
                </a:solidFill>
                <a:effectLst/>
                <a:latin typeface="DejaVu Sans"/>
              </a:rPr>
              <a:t>, </a:t>
            </a:r>
            <a:r>
              <a:rPr lang="en-US" b="0" i="0" dirty="0" err="1">
                <a:solidFill>
                  <a:srgbClr val="FFFFFF"/>
                </a:solidFill>
                <a:effectLst/>
                <a:latin typeface="DejaVu Sans"/>
              </a:rPr>
              <a:t>P.di</a:t>
            </a:r>
            <a:r>
              <a:rPr lang="en-US" b="0" i="0" dirty="0">
                <a:solidFill>
                  <a:srgbClr val="FFFFFF"/>
                </a:solidFill>
                <a:effectLst/>
                <a:latin typeface="DejaVu Sans"/>
              </a:rPr>
              <a:t>: </a:t>
            </a:r>
            <a:r>
              <a:rPr lang="en-US" b="0" i="0" dirty="0" err="1">
                <a:solidFill>
                  <a:srgbClr val="FFFFFF"/>
                </a:solidFill>
                <a:effectLst/>
                <a:latin typeface="DejaVu Sans"/>
              </a:rPr>
              <a:t>Parabacteroides_distasonis</a:t>
            </a:r>
            <a:r>
              <a:rPr lang="en-US" b="0" i="0" dirty="0">
                <a:solidFill>
                  <a:srgbClr val="FFFFFF"/>
                </a:solidFill>
                <a:effectLst/>
                <a:latin typeface="DejaVu Sans"/>
              </a:rPr>
              <a:t>, </a:t>
            </a:r>
            <a:r>
              <a:rPr lang="en-US" b="0" i="0" dirty="0" err="1">
                <a:solidFill>
                  <a:srgbClr val="FFFFFF"/>
                </a:solidFill>
                <a:effectLst/>
                <a:latin typeface="DejaVu Sans"/>
              </a:rPr>
              <a:t>P.fa</a:t>
            </a:r>
            <a:r>
              <a:rPr lang="en-US" b="0" i="0" dirty="0">
                <a:solidFill>
                  <a:srgbClr val="FFFFFF"/>
                </a:solidFill>
                <a:effectLst/>
                <a:latin typeface="DejaVu Sans"/>
              </a:rPr>
              <a:t>: </a:t>
            </a:r>
            <a:r>
              <a:rPr lang="en-US" dirty="0" err="1">
                <a:effectLst/>
              </a:rPr>
              <a:t>Phascolarctobacterium_faecium</a:t>
            </a:r>
            <a:r>
              <a:rPr lang="en-US" dirty="0">
                <a:effectLst/>
              </a:rPr>
              <a:t>, F.pr: </a:t>
            </a:r>
            <a:r>
              <a:rPr lang="en-US" b="0" i="0" dirty="0" err="1">
                <a:solidFill>
                  <a:srgbClr val="FFFFFF"/>
                </a:solidFill>
                <a:effectLst/>
                <a:latin typeface="DejaVu Sans"/>
              </a:rPr>
              <a:t>Faecalibacterium_prausnitzii</a:t>
            </a:r>
            <a:r>
              <a:rPr lang="en-US" b="0" i="0" dirty="0">
                <a:solidFill>
                  <a:srgbClr val="FFFFFF"/>
                </a:solidFill>
                <a:effectLst/>
                <a:latin typeface="DejaVu Sans"/>
              </a:rPr>
              <a:t>, L. </a:t>
            </a:r>
            <a:r>
              <a:rPr lang="en-US" b="0" i="0" dirty="0" err="1">
                <a:solidFill>
                  <a:srgbClr val="FFFFFF"/>
                </a:solidFill>
                <a:effectLst/>
                <a:latin typeface="DejaVu Sans"/>
              </a:rPr>
              <a:t>nk</a:t>
            </a:r>
            <a:r>
              <a:rPr lang="en-US" b="0" i="0" dirty="0">
                <a:solidFill>
                  <a:srgbClr val="FFFFFF"/>
                </a:solidFill>
                <a:effectLst/>
                <a:latin typeface="DejaVu Sans"/>
              </a:rPr>
              <a:t>: </a:t>
            </a:r>
            <a:r>
              <a:rPr lang="en-US" b="0" i="0" dirty="0" err="1">
                <a:solidFill>
                  <a:srgbClr val="FFFFFF"/>
                </a:solidFill>
                <a:effectLst/>
                <a:latin typeface="DejaVu Sans"/>
              </a:rPr>
              <a:t>Lachnospiraceae</a:t>
            </a:r>
            <a:r>
              <a:rPr lang="en-US" b="0" i="0" dirty="0">
                <a:solidFill>
                  <a:srgbClr val="FFFFFF"/>
                </a:solidFill>
                <a:effectLst/>
                <a:latin typeface="DejaVu Sans"/>
              </a:rPr>
              <a:t> NK4A136 </a:t>
            </a:r>
            <a:r>
              <a:rPr lang="en-US" b="0" i="0" dirty="0" err="1">
                <a:solidFill>
                  <a:srgbClr val="FFFFFF"/>
                </a:solidFill>
                <a:effectLst/>
                <a:latin typeface="DejaVu Sans"/>
              </a:rPr>
              <a:t>group_bacterium</a:t>
            </a:r>
            <a:r>
              <a:rPr lang="en-US" b="0" i="0" dirty="0">
                <a:solidFill>
                  <a:srgbClr val="FFFFFF"/>
                </a:solidFill>
                <a:effectLst/>
                <a:latin typeface="DejaVu Sans"/>
              </a:rPr>
              <a:t>, </a:t>
            </a:r>
            <a:r>
              <a:rPr lang="en-US" b="0" i="0" dirty="0" err="1">
                <a:solidFill>
                  <a:srgbClr val="FFFFFF"/>
                </a:solidFill>
                <a:effectLst/>
                <a:latin typeface="DejaVu Sans"/>
              </a:rPr>
              <a:t>B.wa</a:t>
            </a:r>
            <a:r>
              <a:rPr lang="en-US" b="0" i="0" dirty="0">
                <a:solidFill>
                  <a:srgbClr val="FFFFFF"/>
                </a:solidFill>
                <a:effectLst/>
                <a:latin typeface="DejaVu Sans"/>
              </a:rPr>
              <a:t>: </a:t>
            </a:r>
            <a:r>
              <a:rPr lang="en-US" b="0" i="0" dirty="0" err="1">
                <a:solidFill>
                  <a:srgbClr val="FFFFFF"/>
                </a:solidFill>
                <a:effectLst/>
                <a:latin typeface="DejaVu Sans"/>
              </a:rPr>
              <a:t>Bilophila_wadsworthia</a:t>
            </a:r>
            <a:r>
              <a:rPr lang="en-US" b="0" i="0" dirty="0">
                <a:solidFill>
                  <a:srgbClr val="FFFFFF"/>
                </a:solidFill>
                <a:effectLst/>
                <a:latin typeface="DejaVu Sans"/>
              </a:rPr>
              <a:t>, </a:t>
            </a:r>
            <a:r>
              <a:rPr lang="en-US" b="0" i="0" dirty="0" err="1">
                <a:solidFill>
                  <a:srgbClr val="FFFFFF"/>
                </a:solidFill>
                <a:effectLst/>
                <a:latin typeface="DejaVu Sans"/>
              </a:rPr>
              <a:t>B.the</a:t>
            </a:r>
            <a:r>
              <a:rPr lang="en-US" b="0" i="0" dirty="0">
                <a:solidFill>
                  <a:srgbClr val="FFFFFF"/>
                </a:solidFill>
                <a:effectLst/>
                <a:latin typeface="DejaVu Sans"/>
              </a:rPr>
              <a:t>: </a:t>
            </a:r>
            <a:r>
              <a:rPr lang="en-US" b="0" i="0" dirty="0" err="1">
                <a:solidFill>
                  <a:srgbClr val="FFFFFF"/>
                </a:solidFill>
                <a:effectLst/>
                <a:latin typeface="DejaVu Sans"/>
              </a:rPr>
              <a:t>Bacteroides_thetaiotaomicron</a:t>
            </a:r>
            <a:r>
              <a:rPr lang="en-US" b="0" i="0" dirty="0">
                <a:solidFill>
                  <a:srgbClr val="FFFFFF"/>
                </a:solidFill>
                <a:effectLst/>
                <a:latin typeface="DejaVu Sans"/>
              </a:rPr>
              <a:t>, </a:t>
            </a:r>
            <a:r>
              <a:rPr lang="en-US" b="0" i="0" dirty="0" err="1">
                <a:solidFill>
                  <a:srgbClr val="FFFFFF"/>
                </a:solidFill>
                <a:effectLst/>
                <a:latin typeface="DejaVu Sans"/>
              </a:rPr>
              <a:t>A.ha</a:t>
            </a:r>
            <a:r>
              <a:rPr lang="en-US" b="0" i="0" dirty="0">
                <a:solidFill>
                  <a:srgbClr val="FFFFFF"/>
                </a:solidFill>
                <a:effectLst/>
                <a:latin typeface="DejaVu Sans"/>
              </a:rPr>
              <a:t>: </a:t>
            </a:r>
            <a:r>
              <a:rPr lang="en-US" b="0" i="0" dirty="0" err="1">
                <a:solidFill>
                  <a:srgbClr val="FFFFFF"/>
                </a:solidFill>
                <a:effectLst/>
                <a:latin typeface="DejaVu Sans"/>
              </a:rPr>
              <a:t>Anaerostipes_hadrus</a:t>
            </a:r>
            <a:r>
              <a:rPr lang="en-US" b="0" i="0" dirty="0">
                <a:solidFill>
                  <a:srgbClr val="FFFFFF"/>
                </a:solidFill>
                <a:effectLst/>
                <a:latin typeface="DejaVu Sans"/>
              </a:rPr>
              <a:t>, L.pe: </a:t>
            </a:r>
            <a:r>
              <a:rPr lang="en-US" b="0" i="0" dirty="0" err="1">
                <a:solidFill>
                  <a:srgbClr val="FFFFFF"/>
                </a:solidFill>
                <a:effectLst/>
                <a:latin typeface="DejaVu Sans"/>
              </a:rPr>
              <a:t>Lachnospira_pectinoschiza</a:t>
            </a:r>
            <a:r>
              <a:rPr lang="en-US" b="0" i="0" dirty="0">
                <a:solidFill>
                  <a:srgbClr val="FFFFFF"/>
                </a:solidFill>
                <a:effectLst/>
                <a:latin typeface="DejaVu Sans"/>
              </a:rPr>
              <a:t>, </a:t>
            </a:r>
            <a:r>
              <a:rPr lang="en-US" b="0" i="0" dirty="0" err="1">
                <a:solidFill>
                  <a:srgbClr val="FFFFFF"/>
                </a:solidFill>
                <a:effectLst/>
                <a:latin typeface="DejaVu Sans"/>
              </a:rPr>
              <a:t>B.ov</a:t>
            </a:r>
            <a:r>
              <a:rPr lang="en-US" b="0" i="0" dirty="0">
                <a:solidFill>
                  <a:srgbClr val="FFFFFF"/>
                </a:solidFill>
                <a:effectLst/>
                <a:latin typeface="DejaVu Sans"/>
              </a:rPr>
              <a:t>: </a:t>
            </a:r>
            <a:r>
              <a:rPr lang="en-US" b="0" i="0" dirty="0" err="1">
                <a:solidFill>
                  <a:srgbClr val="FFFFFF"/>
                </a:solidFill>
                <a:effectLst/>
                <a:latin typeface="DejaVu Sans"/>
              </a:rPr>
              <a:t>Bacteroides_ovatus</a:t>
            </a:r>
            <a:r>
              <a:rPr lang="en-US" b="0" i="0" dirty="0">
                <a:solidFill>
                  <a:srgbClr val="FFFFFF"/>
                </a:solidFill>
                <a:effectLst/>
                <a:latin typeface="DejaVu Sans"/>
              </a:rPr>
              <a:t>, </a:t>
            </a:r>
            <a:r>
              <a:rPr lang="en-US" b="0" i="0" dirty="0" err="1">
                <a:solidFill>
                  <a:srgbClr val="FFFFFF"/>
                </a:solidFill>
                <a:effectLst/>
                <a:latin typeface="DejaVu Sans"/>
              </a:rPr>
              <a:t>B.ste</a:t>
            </a:r>
            <a:r>
              <a:rPr lang="en-US" b="0" i="0" dirty="0">
                <a:solidFill>
                  <a:srgbClr val="FFFFFF"/>
                </a:solidFill>
                <a:effectLst/>
                <a:latin typeface="DejaVu Sans"/>
              </a:rPr>
              <a:t>: </a:t>
            </a:r>
            <a:r>
              <a:rPr lang="en-US" b="0" i="0" dirty="0" err="1">
                <a:solidFill>
                  <a:srgbClr val="FFFFFF"/>
                </a:solidFill>
                <a:effectLst/>
                <a:latin typeface="DejaVu Sans"/>
              </a:rPr>
              <a:t>Bacteroides_stercoris</a:t>
            </a:r>
            <a:r>
              <a:rPr lang="en-US" b="0" i="0" dirty="0">
                <a:solidFill>
                  <a:srgbClr val="FFFFFF"/>
                </a:solidFill>
                <a:effectLst/>
                <a:latin typeface="DejaVu Sans"/>
              </a:rPr>
              <a:t>, </a:t>
            </a:r>
            <a:r>
              <a:rPr lang="en-US" b="0" i="0" dirty="0" err="1">
                <a:solidFill>
                  <a:srgbClr val="FFFFFF"/>
                </a:solidFill>
                <a:effectLst/>
                <a:latin typeface="DejaVu Sans"/>
              </a:rPr>
              <a:t>B.ob</a:t>
            </a:r>
            <a:r>
              <a:rPr lang="en-US" b="0" i="0" dirty="0">
                <a:solidFill>
                  <a:srgbClr val="FFFFFF"/>
                </a:solidFill>
                <a:effectLst/>
                <a:latin typeface="DejaVu Sans"/>
              </a:rPr>
              <a:t>: </a:t>
            </a:r>
            <a:r>
              <a:rPr lang="en-US" b="0" i="0" dirty="0" err="1">
                <a:solidFill>
                  <a:srgbClr val="FFFFFF"/>
                </a:solidFill>
                <a:effectLst/>
                <a:latin typeface="DejaVu Sans"/>
              </a:rPr>
              <a:t>Blautia_obeum</a:t>
            </a:r>
            <a:endParaRPr lang="en-US" b="0" i="0" dirty="0">
              <a:solidFill>
                <a:srgbClr val="FFFFFF"/>
              </a:solidFill>
              <a:effectLst/>
              <a:latin typeface="DejaVu San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dirty="0">
                <a:solidFill>
                  <a:srgbClr val="FFFFFF"/>
                </a:solidFill>
                <a:effectLst/>
                <a:latin typeface="DejaVu Sans"/>
                <a:ea typeface="Calibri" panose="020F0502020204030204" pitchFamily="34" charset="0"/>
                <a:cs typeface="Times New Roman" panose="02020603050405020304" pitchFamily="18" charset="0"/>
              </a:rPr>
              <a:t>Families: </a:t>
            </a:r>
            <a:r>
              <a:rPr lang="en-US" sz="1200" b="0" i="0" dirty="0" err="1">
                <a:solidFill>
                  <a:srgbClr val="FFFFFF"/>
                </a:solidFill>
                <a:effectLst/>
                <a:latin typeface="DejaVu Sans"/>
                <a:ea typeface="Calibri" panose="020F0502020204030204" pitchFamily="34" charset="0"/>
                <a:cs typeface="Times New Roman" panose="02020603050405020304" pitchFamily="18" charset="0"/>
              </a:rPr>
              <a:t>Aci</a:t>
            </a:r>
            <a:r>
              <a:rPr lang="en-US" sz="1200" b="0" i="0" dirty="0">
                <a:solidFill>
                  <a:srgbClr val="FFFFFF"/>
                </a:solidFill>
                <a:effectLst/>
                <a:latin typeface="DejaVu Sans"/>
                <a:ea typeface="Calibri" panose="020F0502020204030204" pitchFamily="34" charset="0"/>
                <a:cs typeface="Times New Roman" panose="02020603050405020304" pitchFamily="18" charset="0"/>
              </a:rPr>
              <a:t>: </a:t>
            </a:r>
            <a:r>
              <a:rPr lang="en-US" b="0" i="0" dirty="0" err="1">
                <a:solidFill>
                  <a:srgbClr val="FFFFFF"/>
                </a:solidFill>
                <a:effectLst/>
                <a:latin typeface="DejaVu Sans"/>
              </a:rPr>
              <a:t>Acidaminococcaceae</a:t>
            </a:r>
            <a:r>
              <a:rPr lang="en-US" b="0" i="0" dirty="0">
                <a:solidFill>
                  <a:srgbClr val="FFFFFF"/>
                </a:solidFill>
                <a:effectLst/>
                <a:latin typeface="DejaVu Sans"/>
              </a:rPr>
              <a:t>, Pre: </a:t>
            </a:r>
            <a:r>
              <a:rPr lang="en-US" b="0" i="0" dirty="0" err="1">
                <a:solidFill>
                  <a:srgbClr val="FFFFFF"/>
                </a:solidFill>
                <a:effectLst/>
                <a:latin typeface="DejaVu Sans"/>
              </a:rPr>
              <a:t>Prevotellaceae</a:t>
            </a:r>
            <a:r>
              <a:rPr lang="en-US" b="0" i="0" dirty="0">
                <a:solidFill>
                  <a:srgbClr val="FFFFFF"/>
                </a:solidFill>
                <a:effectLst/>
                <a:latin typeface="DejaVu Sans"/>
              </a:rPr>
              <a:t>, Vei: </a:t>
            </a:r>
            <a:r>
              <a:rPr lang="en-US" b="0" i="0" dirty="0" err="1">
                <a:solidFill>
                  <a:srgbClr val="FFFFFF"/>
                </a:solidFill>
                <a:effectLst/>
                <a:latin typeface="DejaVu Sans"/>
              </a:rPr>
              <a:t>Veillonellaceae</a:t>
            </a:r>
            <a:r>
              <a:rPr lang="en-US" b="0" i="0" dirty="0">
                <a:solidFill>
                  <a:srgbClr val="FFFFFF"/>
                </a:solidFill>
                <a:effectLst/>
                <a:latin typeface="DejaVu Sans"/>
              </a:rPr>
              <a:t>, Tan: </a:t>
            </a:r>
            <a:r>
              <a:rPr lang="en-US" b="0" i="0" dirty="0" err="1">
                <a:solidFill>
                  <a:srgbClr val="FFFFFF"/>
                </a:solidFill>
                <a:effectLst/>
                <a:latin typeface="DejaVu Sans"/>
              </a:rPr>
              <a:t>Tannerellaceae</a:t>
            </a:r>
            <a:r>
              <a:rPr lang="en-US" b="0" i="0" dirty="0">
                <a:solidFill>
                  <a:srgbClr val="FFFFFF"/>
                </a:solidFill>
                <a:effectLst/>
                <a:latin typeface="DejaVu Sans"/>
              </a:rPr>
              <a:t>, </a:t>
            </a:r>
            <a:r>
              <a:rPr lang="en-US" b="0" i="0" dirty="0" err="1">
                <a:solidFill>
                  <a:srgbClr val="FFFFFF"/>
                </a:solidFill>
                <a:effectLst/>
                <a:latin typeface="DejaVu Sans"/>
              </a:rPr>
              <a:t>Osc</a:t>
            </a:r>
            <a:r>
              <a:rPr lang="en-US" b="0" i="0" dirty="0">
                <a:solidFill>
                  <a:srgbClr val="FFFFFF"/>
                </a:solidFill>
                <a:effectLst/>
                <a:latin typeface="DejaVu Sans"/>
              </a:rPr>
              <a:t>: </a:t>
            </a:r>
            <a:r>
              <a:rPr lang="en-US" b="0" i="0" dirty="0" err="1">
                <a:solidFill>
                  <a:srgbClr val="FFFFFF"/>
                </a:solidFill>
                <a:effectLst/>
                <a:latin typeface="DejaVu Sans"/>
              </a:rPr>
              <a:t>Oscillospiraceae</a:t>
            </a:r>
            <a:r>
              <a:rPr lang="en-US" b="0" i="0" dirty="0">
                <a:solidFill>
                  <a:srgbClr val="FFFFFF"/>
                </a:solidFill>
                <a:effectLst/>
                <a:latin typeface="DejaVu Sans"/>
              </a:rPr>
              <a:t>, Rum: </a:t>
            </a:r>
            <a:r>
              <a:rPr lang="en-US" b="0" i="0" dirty="0" err="1">
                <a:solidFill>
                  <a:srgbClr val="FFFFFF"/>
                </a:solidFill>
                <a:effectLst/>
                <a:latin typeface="DejaVu Sans"/>
              </a:rPr>
              <a:t>Ruminococcaceae</a:t>
            </a:r>
            <a:r>
              <a:rPr lang="en-US" b="0" i="0" dirty="0">
                <a:solidFill>
                  <a:srgbClr val="FFFFFF"/>
                </a:solidFill>
                <a:effectLst/>
                <a:latin typeface="DejaVu Sans"/>
              </a:rPr>
              <a:t>, </a:t>
            </a:r>
            <a:r>
              <a:rPr lang="en-US" b="0" i="0" dirty="0" err="1">
                <a:solidFill>
                  <a:srgbClr val="FFFFFF"/>
                </a:solidFill>
                <a:effectLst/>
                <a:latin typeface="DejaVu Sans"/>
              </a:rPr>
              <a:t>Bif</a:t>
            </a:r>
            <a:r>
              <a:rPr lang="en-US" b="0" i="0" dirty="0">
                <a:solidFill>
                  <a:srgbClr val="FFFFFF"/>
                </a:solidFill>
                <a:effectLst/>
                <a:latin typeface="DejaVu Sans"/>
              </a:rPr>
              <a:t>: </a:t>
            </a:r>
            <a:r>
              <a:rPr lang="en-US" b="0" i="0" dirty="0" err="1">
                <a:solidFill>
                  <a:srgbClr val="FFFFFF"/>
                </a:solidFill>
                <a:effectLst/>
                <a:latin typeface="DejaVu Sans"/>
              </a:rPr>
              <a:t>Bifidobacteriaceae</a:t>
            </a:r>
            <a:r>
              <a:rPr lang="en-US" b="0" i="0" dirty="0">
                <a:solidFill>
                  <a:srgbClr val="FFFFFF"/>
                </a:solidFill>
                <a:effectLst/>
                <a:latin typeface="DejaVu Sans"/>
              </a:rPr>
              <a:t>, Des: </a:t>
            </a:r>
            <a:r>
              <a:rPr lang="en-US" b="0" i="0" dirty="0" err="1">
                <a:solidFill>
                  <a:srgbClr val="FFFFFF"/>
                </a:solidFill>
                <a:effectLst/>
                <a:latin typeface="DejaVu Sans"/>
              </a:rPr>
              <a:t>Desulfovibrionaceae</a:t>
            </a:r>
            <a:r>
              <a:rPr lang="en-US" b="0" i="0" dirty="0">
                <a:solidFill>
                  <a:srgbClr val="FFFFFF"/>
                </a:solidFill>
                <a:effectLst/>
                <a:latin typeface="DejaVu Sans"/>
              </a:rPr>
              <a:t>, Bac: </a:t>
            </a:r>
            <a:r>
              <a:rPr lang="en-US" b="0" i="0" dirty="0" err="1">
                <a:solidFill>
                  <a:srgbClr val="FFFFFF"/>
                </a:solidFill>
                <a:effectLst/>
                <a:latin typeface="DejaVu Sans"/>
              </a:rPr>
              <a:t>Bacteroidaceae</a:t>
            </a:r>
            <a:r>
              <a:rPr lang="en-US" b="0" i="0" dirty="0">
                <a:solidFill>
                  <a:srgbClr val="FFFFFF"/>
                </a:solidFill>
                <a:effectLst/>
                <a:latin typeface="DejaVu Sans"/>
              </a:rPr>
              <a:t>, Chi: </a:t>
            </a:r>
            <a:r>
              <a:rPr lang="en-US" b="0" i="0" dirty="0" err="1">
                <a:solidFill>
                  <a:srgbClr val="FFFFFF"/>
                </a:solidFill>
                <a:effectLst/>
                <a:latin typeface="DejaVu Sans"/>
              </a:rPr>
              <a:t>Christensenellaceae</a:t>
            </a:r>
            <a:r>
              <a:rPr lang="en-US" b="0" i="0" dirty="0">
                <a:solidFill>
                  <a:srgbClr val="FFFFFF"/>
                </a:solidFill>
                <a:effectLst/>
                <a:latin typeface="DejaVu Sans"/>
              </a:rPr>
              <a:t>, Sut: </a:t>
            </a:r>
            <a:r>
              <a:rPr lang="en-US" b="0" i="0" dirty="0" err="1">
                <a:solidFill>
                  <a:srgbClr val="FFFFFF"/>
                </a:solidFill>
                <a:effectLst/>
                <a:latin typeface="DejaVu Sans"/>
              </a:rPr>
              <a:t>Sutterellaceae</a:t>
            </a:r>
            <a:r>
              <a:rPr lang="en-US" b="0" i="0" dirty="0">
                <a:solidFill>
                  <a:srgbClr val="FFFFFF"/>
                </a:solidFill>
                <a:effectLst/>
                <a:latin typeface="DejaVu Sans"/>
              </a:rPr>
              <a:t>, Eco: [Eubacterium] </a:t>
            </a:r>
            <a:r>
              <a:rPr lang="en-US" b="0" i="0" dirty="0" err="1">
                <a:solidFill>
                  <a:srgbClr val="FFFFFF"/>
                </a:solidFill>
                <a:effectLst/>
                <a:latin typeface="DejaVu Sans"/>
              </a:rPr>
              <a:t>coprostanoligenes</a:t>
            </a:r>
            <a:r>
              <a:rPr lang="en-US" b="0" i="0" dirty="0">
                <a:solidFill>
                  <a:srgbClr val="FFFFFF"/>
                </a:solidFill>
                <a:effectLst/>
                <a:latin typeface="DejaVu Sans"/>
              </a:rPr>
              <a:t> group, Mar: </a:t>
            </a:r>
            <a:r>
              <a:rPr lang="en-US" b="0" i="0" dirty="0" err="1">
                <a:solidFill>
                  <a:srgbClr val="FFFFFF"/>
                </a:solidFill>
                <a:effectLst/>
                <a:latin typeface="DejaVu Sans"/>
              </a:rPr>
              <a:t>Marinifilaceae</a:t>
            </a:r>
            <a:endParaRPr lang="en-US" b="0" i="0" dirty="0">
              <a:solidFill>
                <a:srgbClr val="FFFFFF"/>
              </a:solidFill>
              <a:effectLst/>
              <a:latin typeface="DejaVu San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effectLst/>
                <a:latin typeface="Calibri" panose="020F0502020204030204" pitchFamily="34" charset="0"/>
                <a:ea typeface="Calibri" panose="020F0502020204030204" pitchFamily="34" charset="0"/>
                <a:cs typeface="Times New Roman" panose="02020603050405020304" pitchFamily="18" charset="0"/>
              </a:rPr>
              <a:t>Orders: Vei: </a:t>
            </a:r>
            <a:r>
              <a:rPr lang="en-US" b="0" i="0" dirty="0" err="1">
                <a:solidFill>
                  <a:srgbClr val="FFFFFF"/>
                </a:solidFill>
                <a:effectLst/>
                <a:latin typeface="DejaVu Sans"/>
              </a:rPr>
              <a:t>Veillonellales-Selenomonadales</a:t>
            </a:r>
            <a:r>
              <a:rPr lang="en-US" b="0" i="0" dirty="0">
                <a:solidFill>
                  <a:srgbClr val="FFFFFF"/>
                </a:solidFill>
                <a:effectLst/>
                <a:latin typeface="DejaVu Sans"/>
              </a:rPr>
              <a:t>, </a:t>
            </a:r>
            <a:r>
              <a:rPr lang="en-US" b="0" i="0" dirty="0" err="1">
                <a:solidFill>
                  <a:srgbClr val="FFFFFF"/>
                </a:solidFill>
                <a:effectLst/>
                <a:latin typeface="DejaVu Sans"/>
              </a:rPr>
              <a:t>Aci</a:t>
            </a:r>
            <a:r>
              <a:rPr lang="en-US" b="0" i="0" dirty="0">
                <a:solidFill>
                  <a:srgbClr val="FFFFFF"/>
                </a:solidFill>
                <a:effectLst/>
                <a:latin typeface="DejaVu Sans"/>
              </a:rPr>
              <a:t>: </a:t>
            </a:r>
            <a:r>
              <a:rPr lang="en-US" b="0" i="0" dirty="0" err="1">
                <a:solidFill>
                  <a:srgbClr val="FFFFFF"/>
                </a:solidFill>
                <a:effectLst/>
                <a:latin typeface="DejaVu Sans"/>
              </a:rPr>
              <a:t>Acidaminococcales</a:t>
            </a:r>
            <a:r>
              <a:rPr lang="en-US" b="0" i="0" dirty="0">
                <a:solidFill>
                  <a:srgbClr val="FFFFFF"/>
                </a:solidFill>
                <a:effectLst/>
                <a:latin typeface="DejaVu Sans"/>
              </a:rPr>
              <a:t>, Pep: </a:t>
            </a:r>
            <a:r>
              <a:rPr lang="en-US" b="0" i="0" dirty="0" err="1">
                <a:solidFill>
                  <a:srgbClr val="FFFFFF"/>
                </a:solidFill>
                <a:effectLst/>
                <a:latin typeface="DejaVu Sans"/>
              </a:rPr>
              <a:t>Peptostreptococcales-Tissierellales</a:t>
            </a:r>
            <a:r>
              <a:rPr lang="en-US" b="0" i="0" dirty="0">
                <a:solidFill>
                  <a:srgbClr val="FFFFFF"/>
                </a:solidFill>
                <a:effectLst/>
                <a:latin typeface="DejaVu Sans"/>
              </a:rPr>
              <a:t>, </a:t>
            </a:r>
            <a:r>
              <a:rPr lang="en-US" b="0" i="0" dirty="0" err="1">
                <a:solidFill>
                  <a:srgbClr val="FFFFFF"/>
                </a:solidFill>
                <a:effectLst/>
                <a:latin typeface="DejaVu Sans"/>
              </a:rPr>
              <a:t>Osc</a:t>
            </a:r>
            <a:r>
              <a:rPr lang="en-US" b="0" i="0" dirty="0">
                <a:solidFill>
                  <a:srgbClr val="FFFFFF"/>
                </a:solidFill>
                <a:effectLst/>
                <a:latin typeface="DejaVu Sans"/>
              </a:rPr>
              <a:t>: </a:t>
            </a:r>
            <a:r>
              <a:rPr lang="en-US" b="0" i="0" dirty="0" err="1">
                <a:solidFill>
                  <a:srgbClr val="FFFFFF"/>
                </a:solidFill>
                <a:effectLst/>
                <a:latin typeface="DejaVu Sans"/>
              </a:rPr>
              <a:t>Oscillospirales</a:t>
            </a:r>
            <a:r>
              <a:rPr lang="en-US" b="0" i="0" dirty="0">
                <a:solidFill>
                  <a:srgbClr val="FFFFFF"/>
                </a:solidFill>
                <a:effectLst/>
                <a:latin typeface="DejaVu Sans"/>
              </a:rPr>
              <a:t>, Des: </a:t>
            </a:r>
            <a:r>
              <a:rPr lang="en-US" b="0" i="0" dirty="0" err="1">
                <a:solidFill>
                  <a:srgbClr val="FFFFFF"/>
                </a:solidFill>
                <a:effectLst/>
                <a:latin typeface="DejaVu Sans"/>
              </a:rPr>
              <a:t>Desulfovibrionales</a:t>
            </a:r>
            <a:r>
              <a:rPr lang="en-US" b="0" i="0" dirty="0">
                <a:solidFill>
                  <a:srgbClr val="FFFFFF"/>
                </a:solidFill>
                <a:effectLst/>
                <a:latin typeface="DejaVu Sans"/>
              </a:rPr>
              <a:t>, Bac: </a:t>
            </a:r>
            <a:r>
              <a:rPr lang="en-US" b="0" i="0" dirty="0" err="1">
                <a:solidFill>
                  <a:srgbClr val="FFFFFF"/>
                </a:solidFill>
                <a:effectLst/>
                <a:latin typeface="DejaVu Sans"/>
              </a:rPr>
              <a:t>Bacteroidales</a:t>
            </a:r>
            <a:r>
              <a:rPr lang="en-US" b="0" i="0" dirty="0">
                <a:solidFill>
                  <a:srgbClr val="FFFFFF"/>
                </a:solidFill>
                <a:effectLst/>
                <a:latin typeface="DejaVu Sans"/>
              </a:rPr>
              <a:t>, </a:t>
            </a:r>
            <a:r>
              <a:rPr lang="en-US" b="0" i="0" dirty="0" err="1">
                <a:solidFill>
                  <a:srgbClr val="FFFFFF"/>
                </a:solidFill>
                <a:effectLst/>
                <a:latin typeface="DejaVu Sans"/>
              </a:rPr>
              <a:t>Bif</a:t>
            </a:r>
            <a:r>
              <a:rPr lang="en-US" b="0" i="0" dirty="0">
                <a:solidFill>
                  <a:srgbClr val="FFFFFF"/>
                </a:solidFill>
                <a:effectLst/>
                <a:latin typeface="DejaVu Sans"/>
              </a:rPr>
              <a:t>: </a:t>
            </a:r>
            <a:r>
              <a:rPr lang="en-US" b="0" i="0" dirty="0" err="1">
                <a:solidFill>
                  <a:srgbClr val="FFFFFF"/>
                </a:solidFill>
                <a:effectLst/>
                <a:latin typeface="DejaVu Sans"/>
              </a:rPr>
              <a:t>Bifidobacteriales</a:t>
            </a:r>
            <a:r>
              <a:rPr lang="en-US" b="0" i="0" dirty="0">
                <a:solidFill>
                  <a:srgbClr val="FFFFFF"/>
                </a:solidFill>
                <a:effectLst/>
                <a:latin typeface="DejaVu Sans"/>
              </a:rPr>
              <a:t>, Ent: </a:t>
            </a:r>
            <a:r>
              <a:rPr lang="en-US" b="0" i="0" dirty="0" err="1">
                <a:solidFill>
                  <a:srgbClr val="FFFFFF"/>
                </a:solidFill>
                <a:effectLst/>
                <a:latin typeface="DejaVu Sans"/>
              </a:rPr>
              <a:t>Enterobacterales</a:t>
            </a:r>
            <a:r>
              <a:rPr lang="en-US" b="0" i="0" dirty="0">
                <a:solidFill>
                  <a:srgbClr val="FFFFFF"/>
                </a:solidFill>
                <a:effectLst/>
                <a:latin typeface="DejaVu Sans"/>
              </a:rPr>
              <a:t>, </a:t>
            </a:r>
            <a:r>
              <a:rPr lang="en-US" b="0" i="0" dirty="0" err="1">
                <a:solidFill>
                  <a:srgbClr val="FFFFFF"/>
                </a:solidFill>
                <a:effectLst/>
                <a:latin typeface="DejaVu Sans"/>
              </a:rPr>
              <a:t>Clo</a:t>
            </a:r>
            <a:r>
              <a:rPr lang="en-US" b="0" i="0" dirty="0">
                <a:solidFill>
                  <a:srgbClr val="FFFFFF"/>
                </a:solidFill>
                <a:effectLst/>
                <a:latin typeface="DejaVu Sans"/>
              </a:rPr>
              <a:t>: Clostridia UCG-014, Cor: </a:t>
            </a:r>
            <a:r>
              <a:rPr lang="en-US" b="0" i="0" dirty="0" err="1">
                <a:solidFill>
                  <a:srgbClr val="FFFFFF"/>
                </a:solidFill>
                <a:effectLst/>
                <a:latin typeface="DejaVu Sans"/>
              </a:rPr>
              <a:t>Coriobacteriales</a:t>
            </a:r>
            <a:r>
              <a:rPr lang="en-US" b="0" i="0" dirty="0">
                <a:solidFill>
                  <a:srgbClr val="FFFFFF"/>
                </a:solidFill>
                <a:effectLst/>
                <a:latin typeface="DejaVu Sans"/>
              </a:rPr>
              <a:t>, Ver: </a:t>
            </a:r>
            <a:r>
              <a:rPr lang="en-US" b="0" i="0" dirty="0" err="1">
                <a:solidFill>
                  <a:srgbClr val="FFFFFF"/>
                </a:solidFill>
                <a:effectLst/>
                <a:latin typeface="DejaVu Sans"/>
              </a:rPr>
              <a:t>Verrucomicrobiales</a:t>
            </a:r>
            <a:r>
              <a:rPr lang="en-US" b="0" i="0" dirty="0">
                <a:solidFill>
                  <a:srgbClr val="FFFFFF"/>
                </a:solidFill>
                <a:effectLst/>
                <a:latin typeface="DejaVu Sans"/>
              </a:rPr>
              <a:t>, </a:t>
            </a:r>
            <a:r>
              <a:rPr lang="en-US" b="0" i="0" dirty="0" err="1">
                <a:solidFill>
                  <a:srgbClr val="FFFFFF"/>
                </a:solidFill>
                <a:effectLst/>
                <a:latin typeface="DejaVu Sans"/>
              </a:rPr>
              <a:t>Ery</a:t>
            </a:r>
            <a:r>
              <a:rPr lang="en-US" b="0" i="0" dirty="0">
                <a:solidFill>
                  <a:srgbClr val="FFFFFF"/>
                </a:solidFill>
                <a:effectLst/>
                <a:latin typeface="DejaVu Sans"/>
              </a:rPr>
              <a:t>: </a:t>
            </a:r>
            <a:r>
              <a:rPr lang="en-US" b="0" i="0" dirty="0" err="1">
                <a:solidFill>
                  <a:srgbClr val="FFFFFF"/>
                </a:solidFill>
                <a:effectLst/>
                <a:latin typeface="DejaVu Sans"/>
              </a:rPr>
              <a:t>Erysipelotrichales</a:t>
            </a:r>
            <a:r>
              <a:rPr lang="en-US" b="0" i="0" dirty="0">
                <a:solidFill>
                  <a:srgbClr val="FFFFFF"/>
                </a:solidFill>
                <a:effectLst/>
                <a:latin typeface="DejaVu Sans"/>
              </a:rPr>
              <a:t>, Chi: </a:t>
            </a:r>
            <a:r>
              <a:rPr lang="en-US" b="0" i="0" dirty="0" err="1">
                <a:solidFill>
                  <a:srgbClr val="FFFFFF"/>
                </a:solidFill>
                <a:effectLst/>
                <a:latin typeface="DejaVu Sans"/>
              </a:rPr>
              <a:t>Christensenellales</a:t>
            </a:r>
            <a:r>
              <a:rPr lang="en-US" b="0" i="0" dirty="0">
                <a:solidFill>
                  <a:srgbClr val="FFFFFF"/>
                </a:solidFill>
                <a:effectLst/>
                <a:latin typeface="DejaVu Sans"/>
              </a:rPr>
              <a:t>, Bur: </a:t>
            </a:r>
            <a:r>
              <a:rPr lang="en-US" b="0" i="0" dirty="0" err="1">
                <a:solidFill>
                  <a:srgbClr val="FFFFFF"/>
                </a:solidFill>
                <a:effectLst/>
                <a:latin typeface="DejaVu Sans"/>
              </a:rPr>
              <a:t>Burkholderiales</a:t>
            </a:r>
            <a:r>
              <a:rPr lang="en-US" b="0" i="0" dirty="0">
                <a:solidFill>
                  <a:srgbClr val="FFFFFF"/>
                </a:solidFill>
                <a:effectLst/>
                <a:latin typeface="DejaVu Sans"/>
              </a:rPr>
              <a: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dirty="0">
                <a:solidFill>
                  <a:srgbClr val="FFFFFF"/>
                </a:solidFill>
                <a:effectLst/>
                <a:latin typeface="DejaVu Sans"/>
                <a:ea typeface="Calibri" panose="020F0502020204030204" pitchFamily="34" charset="0"/>
                <a:cs typeface="Times New Roman" panose="02020603050405020304" pitchFamily="18" charset="0"/>
              </a:rPr>
              <a:t>Classes: Neg: </a:t>
            </a:r>
            <a:r>
              <a:rPr lang="en-US" b="0" i="0" dirty="0" err="1">
                <a:solidFill>
                  <a:srgbClr val="FFFFFF"/>
                </a:solidFill>
                <a:effectLst/>
                <a:latin typeface="DejaVu Sans"/>
              </a:rPr>
              <a:t>Negativicutes</a:t>
            </a:r>
            <a:r>
              <a:rPr lang="en-US" b="0" i="0" dirty="0">
                <a:solidFill>
                  <a:srgbClr val="FFFFFF"/>
                </a:solidFill>
                <a:effectLst/>
                <a:latin typeface="DejaVu Sans"/>
              </a:rPr>
              <a:t>, Met: </a:t>
            </a:r>
            <a:r>
              <a:rPr lang="en-US" b="0" i="0" dirty="0" err="1">
                <a:solidFill>
                  <a:srgbClr val="FFFFFF"/>
                </a:solidFill>
                <a:effectLst/>
                <a:latin typeface="DejaVu Sans"/>
              </a:rPr>
              <a:t>Methanobacteria</a:t>
            </a:r>
            <a:r>
              <a:rPr lang="en-US" b="0" i="0" dirty="0">
                <a:solidFill>
                  <a:srgbClr val="FFFFFF"/>
                </a:solidFill>
                <a:effectLst/>
                <a:latin typeface="DejaVu Sans"/>
              </a:rPr>
              <a:t>, Len: </a:t>
            </a:r>
            <a:r>
              <a:rPr lang="en-US" b="0" i="0" dirty="0" err="1">
                <a:solidFill>
                  <a:srgbClr val="FFFFFF"/>
                </a:solidFill>
                <a:effectLst/>
                <a:latin typeface="DejaVu Sans"/>
              </a:rPr>
              <a:t>Lentisphaeria</a:t>
            </a:r>
            <a:r>
              <a:rPr lang="en-US" b="0" i="0" dirty="0">
                <a:solidFill>
                  <a:srgbClr val="FFFFFF"/>
                </a:solidFill>
                <a:effectLst/>
                <a:latin typeface="DejaVu Sans"/>
              </a:rPr>
              <a:t>, </a:t>
            </a:r>
            <a:r>
              <a:rPr lang="en-US" b="0" i="0" dirty="0" err="1">
                <a:solidFill>
                  <a:srgbClr val="FFFFFF"/>
                </a:solidFill>
                <a:effectLst/>
                <a:latin typeface="DejaVu Sans"/>
              </a:rPr>
              <a:t>Fus</a:t>
            </a:r>
            <a:r>
              <a:rPr lang="en-US" b="0" i="0" dirty="0">
                <a:solidFill>
                  <a:srgbClr val="FFFFFF"/>
                </a:solidFill>
                <a:effectLst/>
                <a:latin typeface="DejaVu Sans"/>
              </a:rPr>
              <a:t>: </a:t>
            </a:r>
            <a:r>
              <a:rPr lang="en-US" b="0" i="0" dirty="0" err="1">
                <a:solidFill>
                  <a:srgbClr val="FFFFFF"/>
                </a:solidFill>
                <a:effectLst/>
                <a:latin typeface="DejaVu Sans"/>
              </a:rPr>
              <a:t>Fusobacteriia</a:t>
            </a:r>
            <a:r>
              <a:rPr lang="en-US" b="0" i="0" dirty="0">
                <a:solidFill>
                  <a:srgbClr val="FFFFFF"/>
                </a:solidFill>
                <a:effectLst/>
                <a:latin typeface="DejaVu Sans"/>
              </a:rPr>
              <a:t>, </a:t>
            </a:r>
            <a:r>
              <a:rPr lang="en-US" b="0" i="0" dirty="0" err="1">
                <a:solidFill>
                  <a:srgbClr val="FFFFFF"/>
                </a:solidFill>
                <a:effectLst/>
                <a:latin typeface="DejaVu Sans"/>
              </a:rPr>
              <a:t>Clo</a:t>
            </a:r>
            <a:r>
              <a:rPr lang="en-US" b="0" i="0" dirty="0">
                <a:solidFill>
                  <a:srgbClr val="FFFFFF"/>
                </a:solidFill>
                <a:effectLst/>
                <a:latin typeface="DejaVu Sans"/>
              </a:rPr>
              <a:t>: </a:t>
            </a:r>
            <a:r>
              <a:rPr lang="en-US" dirty="0">
                <a:effectLst/>
              </a:rPr>
              <a:t>Clostridia, Cor: </a:t>
            </a:r>
            <a:r>
              <a:rPr lang="en-US" b="0" i="0" dirty="0" err="1">
                <a:solidFill>
                  <a:srgbClr val="FFFFFF"/>
                </a:solidFill>
                <a:effectLst/>
                <a:latin typeface="DejaVu Sans"/>
              </a:rPr>
              <a:t>Coriobacteriia</a:t>
            </a:r>
            <a:r>
              <a:rPr lang="en-US" b="0" i="0" dirty="0">
                <a:solidFill>
                  <a:srgbClr val="FFFFFF"/>
                </a:solidFill>
                <a:effectLst/>
                <a:latin typeface="DejaVu Sans"/>
              </a:rPr>
              <a:t>, Des: </a:t>
            </a:r>
            <a:r>
              <a:rPr lang="en-US" b="0" i="0" dirty="0" err="1">
                <a:solidFill>
                  <a:srgbClr val="FFFFFF"/>
                </a:solidFill>
                <a:effectLst/>
                <a:latin typeface="DejaVu Sans"/>
              </a:rPr>
              <a:t>Desulfovibrionia</a:t>
            </a:r>
            <a:r>
              <a:rPr lang="en-US" b="0" i="0" dirty="0">
                <a:solidFill>
                  <a:srgbClr val="FFFFFF"/>
                </a:solidFill>
                <a:effectLst/>
                <a:latin typeface="DejaVu Sans"/>
              </a:rPr>
              <a:t>, Gam: </a:t>
            </a:r>
            <a:r>
              <a:rPr lang="en-US" b="0" i="0" dirty="0" err="1">
                <a:solidFill>
                  <a:srgbClr val="FFFFFF"/>
                </a:solidFill>
                <a:effectLst/>
                <a:latin typeface="DejaVu Sans"/>
              </a:rPr>
              <a:t>Gammaproteobacteria</a:t>
            </a:r>
            <a:r>
              <a:rPr lang="en-US" b="0" i="0" dirty="0">
                <a:solidFill>
                  <a:srgbClr val="FFFFFF"/>
                </a:solidFill>
                <a:effectLst/>
                <a:latin typeface="DejaVu Sans"/>
              </a:rPr>
              <a:t>, Ver: </a:t>
            </a:r>
            <a:r>
              <a:rPr lang="en-US" b="0" i="0" dirty="0" err="1">
                <a:solidFill>
                  <a:srgbClr val="FFFFFF"/>
                </a:solidFill>
                <a:effectLst/>
                <a:latin typeface="DejaVu Sans"/>
              </a:rPr>
              <a:t>Verrucomicrobiae</a:t>
            </a:r>
            <a:r>
              <a:rPr lang="en-US" b="0" i="0" dirty="0">
                <a:solidFill>
                  <a:srgbClr val="FFFFFF"/>
                </a:solidFill>
                <a:effectLst/>
                <a:latin typeface="DejaVu Sans"/>
              </a:rPr>
              <a:t>, Bac: Bacilli, Alp: </a:t>
            </a:r>
            <a:r>
              <a:rPr lang="en-US" b="0" i="0" dirty="0" err="1">
                <a:solidFill>
                  <a:srgbClr val="FFFFFF"/>
                </a:solidFill>
                <a:effectLst/>
                <a:latin typeface="DejaVu Sans"/>
              </a:rPr>
              <a:t>Alphaproteobacteria</a:t>
            </a:r>
            <a:r>
              <a:rPr lang="en-US" b="0" i="0" dirty="0">
                <a:solidFill>
                  <a:srgbClr val="FFFFFF"/>
                </a:solidFill>
                <a:effectLst/>
                <a:latin typeface="DejaVu Sans"/>
              </a:rPr>
              <a:t>, </a:t>
            </a:r>
            <a:r>
              <a:rPr lang="en-US" b="0" i="0" dirty="0" err="1">
                <a:solidFill>
                  <a:srgbClr val="FFFFFF"/>
                </a:solidFill>
                <a:effectLst/>
                <a:latin typeface="DejaVu Sans"/>
              </a:rPr>
              <a:t>Vam</a:t>
            </a:r>
            <a:r>
              <a:rPr lang="en-US" b="0" i="0" dirty="0">
                <a:solidFill>
                  <a:srgbClr val="FFFFFF"/>
                </a:solidFill>
                <a:effectLst/>
                <a:latin typeface="DejaVu Sans"/>
              </a:rPr>
              <a:t>: </a:t>
            </a:r>
            <a:r>
              <a:rPr lang="en-US" b="0" i="0" dirty="0" err="1">
                <a:solidFill>
                  <a:srgbClr val="FFFFFF"/>
                </a:solidFill>
                <a:effectLst/>
                <a:latin typeface="DejaVu Sans"/>
              </a:rPr>
              <a:t>Vampirivibrionia</a:t>
            </a:r>
            <a:r>
              <a:rPr lang="en-US" b="0" i="0" dirty="0">
                <a:solidFill>
                  <a:srgbClr val="FFFFFF"/>
                </a:solidFill>
                <a:effectLst/>
                <a:latin typeface="DejaVu Sans"/>
              </a:rPr>
              <a:t>, Act: Actinobacteria, Inc: </a:t>
            </a:r>
            <a:r>
              <a:rPr lang="en-US" b="0" i="0" dirty="0" err="1">
                <a:solidFill>
                  <a:srgbClr val="FFFFFF"/>
                </a:solidFill>
                <a:effectLst/>
                <a:latin typeface="DejaVu Sans"/>
              </a:rPr>
              <a:t>Incertae</a:t>
            </a:r>
            <a:r>
              <a:rPr lang="en-US" b="0" i="0" dirty="0">
                <a:solidFill>
                  <a:srgbClr val="FFFFFF"/>
                </a:solidFill>
                <a:effectLst/>
                <a:latin typeface="DejaVu Sans"/>
              </a:rPr>
              <a:t> </a:t>
            </a:r>
            <a:r>
              <a:rPr lang="en-US" b="0" i="0" dirty="0" err="1">
                <a:solidFill>
                  <a:srgbClr val="FFFFFF"/>
                </a:solidFill>
                <a:effectLst/>
                <a:latin typeface="DejaVu Sans"/>
              </a:rPr>
              <a:t>Sedis</a:t>
            </a:r>
            <a:r>
              <a:rPr lang="en-US" b="0" i="0" dirty="0">
                <a:solidFill>
                  <a:srgbClr val="FFFFFF"/>
                </a:solidFill>
                <a:effectLst/>
                <a:latin typeface="DejaVu Sans"/>
              </a:rPr>
              <a:t>, </a:t>
            </a:r>
            <a:r>
              <a:rPr lang="en-US" b="0" i="0" dirty="0" err="1">
                <a:solidFill>
                  <a:srgbClr val="FFFFFF"/>
                </a:solidFill>
                <a:effectLst/>
                <a:latin typeface="DejaVu Sans"/>
              </a:rPr>
              <a:t>Bact</a:t>
            </a:r>
            <a:r>
              <a:rPr lang="en-US" b="0" i="0" dirty="0">
                <a:solidFill>
                  <a:srgbClr val="FFFFFF"/>
                </a:solidFill>
                <a:effectLst/>
                <a:latin typeface="DejaVu Sans"/>
              </a:rPr>
              <a:t>: </a:t>
            </a:r>
            <a:r>
              <a:rPr lang="en-US" b="0" i="0" dirty="0" err="1">
                <a:solidFill>
                  <a:srgbClr val="FFFFFF"/>
                </a:solidFill>
                <a:effectLst/>
                <a:latin typeface="DejaVu Sans"/>
              </a:rPr>
              <a:t>Bacteroidia</a:t>
            </a:r>
            <a:endParaRPr lang="en-US" sz="12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fld id="{5F2678DB-2C5D-4CD1-8346-8A4949FB24CA}" type="slidenum">
              <a:rPr lang="en-US" smtClean="0"/>
              <a:t>4</a:t>
            </a:fld>
            <a:endParaRPr lang="en-US"/>
          </a:p>
        </p:txBody>
      </p:sp>
    </p:spTree>
    <p:extLst>
      <p:ext uri="{BB962C8B-B14F-4D97-AF65-F5344CB8AC3E}">
        <p14:creationId xmlns:p14="http://schemas.microsoft.com/office/powerpoint/2010/main" val="162487658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51510" y="1750834"/>
            <a:ext cx="7383780" cy="3724546"/>
          </a:xfrm>
        </p:spPr>
        <p:txBody>
          <a:bodyPr anchor="b"/>
          <a:lstStyle>
            <a:lvl1pPr algn="ctr">
              <a:defRPr sz="5700"/>
            </a:lvl1pPr>
          </a:lstStyle>
          <a:p>
            <a:r>
              <a:rPr lang="en-US"/>
              <a:t>Click to edit Master title style</a:t>
            </a:r>
            <a:endParaRPr lang="en-US" dirty="0"/>
          </a:p>
        </p:txBody>
      </p:sp>
      <p:sp>
        <p:nvSpPr>
          <p:cNvPr id="3" name="Subtitle 2"/>
          <p:cNvSpPr>
            <a:spLocks noGrp="1"/>
          </p:cNvSpPr>
          <p:nvPr>
            <p:ph type="subTitle" idx="1"/>
          </p:nvPr>
        </p:nvSpPr>
        <p:spPr>
          <a:xfrm>
            <a:off x="1085850" y="5619013"/>
            <a:ext cx="6515100" cy="2582912"/>
          </a:xfrm>
        </p:spPr>
        <p:txBody>
          <a:bodyPr/>
          <a:lstStyle>
            <a:lvl1pPr marL="0" indent="0" algn="ctr">
              <a:buNone/>
              <a:defRPr sz="2280"/>
            </a:lvl1pPr>
            <a:lvl2pPr marL="434340" indent="0" algn="ctr">
              <a:buNone/>
              <a:defRPr sz="1900"/>
            </a:lvl2pPr>
            <a:lvl3pPr marL="868680" indent="0" algn="ctr">
              <a:buNone/>
              <a:defRPr sz="1710"/>
            </a:lvl3pPr>
            <a:lvl4pPr marL="1303020" indent="0" algn="ctr">
              <a:buNone/>
              <a:defRPr sz="1520"/>
            </a:lvl4pPr>
            <a:lvl5pPr marL="1737360" indent="0" algn="ctr">
              <a:buNone/>
              <a:defRPr sz="1520"/>
            </a:lvl5pPr>
            <a:lvl6pPr marL="2171700" indent="0" algn="ctr">
              <a:buNone/>
              <a:defRPr sz="1520"/>
            </a:lvl6pPr>
            <a:lvl7pPr marL="2606040" indent="0" algn="ctr">
              <a:buNone/>
              <a:defRPr sz="1520"/>
            </a:lvl7pPr>
            <a:lvl8pPr marL="3040380" indent="0" algn="ctr">
              <a:buNone/>
              <a:defRPr sz="1520"/>
            </a:lvl8pPr>
            <a:lvl9pPr marL="3474720" indent="0" algn="ctr">
              <a:buNone/>
              <a:defRPr sz="152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81C07BE3-FBE3-432A-8C63-71A5547AF3CE}" type="datetimeFigureOut">
              <a:rPr lang="en-US" smtClean="0"/>
              <a:t>12/13/2021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2C0CAD7-8E32-4B4D-BDFB-66C357A629D7}" type="slidenum">
              <a:rPr lang="en-US" smtClean="0"/>
              <a:t>‹#›</a:t>
            </a:fld>
            <a:endParaRPr lang="en-US"/>
          </a:p>
        </p:txBody>
      </p:sp>
    </p:spTree>
    <p:extLst>
      <p:ext uri="{BB962C8B-B14F-4D97-AF65-F5344CB8AC3E}">
        <p14:creationId xmlns:p14="http://schemas.microsoft.com/office/powerpoint/2010/main" val="178274281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1C07BE3-FBE3-432A-8C63-71A5547AF3CE}" type="datetimeFigureOut">
              <a:rPr lang="en-US" smtClean="0"/>
              <a:t>12/13/2021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2C0CAD7-8E32-4B4D-BDFB-66C357A629D7}" type="slidenum">
              <a:rPr lang="en-US" smtClean="0"/>
              <a:t>‹#›</a:t>
            </a:fld>
            <a:endParaRPr lang="en-US"/>
          </a:p>
        </p:txBody>
      </p:sp>
    </p:spTree>
    <p:extLst>
      <p:ext uri="{BB962C8B-B14F-4D97-AF65-F5344CB8AC3E}">
        <p14:creationId xmlns:p14="http://schemas.microsoft.com/office/powerpoint/2010/main" val="164580407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216492" y="569578"/>
            <a:ext cx="1873091" cy="9066199"/>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597218" y="569578"/>
            <a:ext cx="5510689" cy="9066199"/>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1C07BE3-FBE3-432A-8C63-71A5547AF3CE}" type="datetimeFigureOut">
              <a:rPr lang="en-US" smtClean="0"/>
              <a:t>12/13/2021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2C0CAD7-8E32-4B4D-BDFB-66C357A629D7}" type="slidenum">
              <a:rPr lang="en-US" smtClean="0"/>
              <a:t>‹#›</a:t>
            </a:fld>
            <a:endParaRPr lang="en-US"/>
          </a:p>
        </p:txBody>
      </p:sp>
    </p:spTree>
    <p:extLst>
      <p:ext uri="{BB962C8B-B14F-4D97-AF65-F5344CB8AC3E}">
        <p14:creationId xmlns:p14="http://schemas.microsoft.com/office/powerpoint/2010/main" val="132225860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1C07BE3-FBE3-432A-8C63-71A5547AF3CE}" type="datetimeFigureOut">
              <a:rPr lang="en-US" smtClean="0"/>
              <a:t>12/13/2021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2C0CAD7-8E32-4B4D-BDFB-66C357A629D7}" type="slidenum">
              <a:rPr lang="en-US" smtClean="0"/>
              <a:t>‹#›</a:t>
            </a:fld>
            <a:endParaRPr lang="en-US"/>
          </a:p>
        </p:txBody>
      </p:sp>
    </p:spTree>
    <p:extLst>
      <p:ext uri="{BB962C8B-B14F-4D97-AF65-F5344CB8AC3E}">
        <p14:creationId xmlns:p14="http://schemas.microsoft.com/office/powerpoint/2010/main" val="19008430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92694" y="2667115"/>
            <a:ext cx="7492365" cy="4450138"/>
          </a:xfrm>
        </p:spPr>
        <p:txBody>
          <a:bodyPr anchor="b"/>
          <a:lstStyle>
            <a:lvl1pPr>
              <a:defRPr sz="5700"/>
            </a:lvl1pPr>
          </a:lstStyle>
          <a:p>
            <a:r>
              <a:rPr lang="en-US"/>
              <a:t>Click to edit Master title style</a:t>
            </a:r>
            <a:endParaRPr lang="en-US" dirty="0"/>
          </a:p>
        </p:txBody>
      </p:sp>
      <p:sp>
        <p:nvSpPr>
          <p:cNvPr id="3" name="Text Placeholder 2"/>
          <p:cNvSpPr>
            <a:spLocks noGrp="1"/>
          </p:cNvSpPr>
          <p:nvPr>
            <p:ph type="body" idx="1"/>
          </p:nvPr>
        </p:nvSpPr>
        <p:spPr>
          <a:xfrm>
            <a:off x="592694" y="7159353"/>
            <a:ext cx="7492365" cy="2340222"/>
          </a:xfrm>
        </p:spPr>
        <p:txBody>
          <a:bodyPr/>
          <a:lstStyle>
            <a:lvl1pPr marL="0" indent="0">
              <a:buNone/>
              <a:defRPr sz="2280">
                <a:solidFill>
                  <a:schemeClr val="tx1"/>
                </a:solidFill>
              </a:defRPr>
            </a:lvl1pPr>
            <a:lvl2pPr marL="434340" indent="0">
              <a:buNone/>
              <a:defRPr sz="1900">
                <a:solidFill>
                  <a:schemeClr val="tx1">
                    <a:tint val="75000"/>
                  </a:schemeClr>
                </a:solidFill>
              </a:defRPr>
            </a:lvl2pPr>
            <a:lvl3pPr marL="868680" indent="0">
              <a:buNone/>
              <a:defRPr sz="1710">
                <a:solidFill>
                  <a:schemeClr val="tx1">
                    <a:tint val="75000"/>
                  </a:schemeClr>
                </a:solidFill>
              </a:defRPr>
            </a:lvl3pPr>
            <a:lvl4pPr marL="1303020" indent="0">
              <a:buNone/>
              <a:defRPr sz="1520">
                <a:solidFill>
                  <a:schemeClr val="tx1">
                    <a:tint val="75000"/>
                  </a:schemeClr>
                </a:solidFill>
              </a:defRPr>
            </a:lvl4pPr>
            <a:lvl5pPr marL="1737360" indent="0">
              <a:buNone/>
              <a:defRPr sz="1520">
                <a:solidFill>
                  <a:schemeClr val="tx1">
                    <a:tint val="75000"/>
                  </a:schemeClr>
                </a:solidFill>
              </a:defRPr>
            </a:lvl5pPr>
            <a:lvl6pPr marL="2171700" indent="0">
              <a:buNone/>
              <a:defRPr sz="1520">
                <a:solidFill>
                  <a:schemeClr val="tx1">
                    <a:tint val="75000"/>
                  </a:schemeClr>
                </a:solidFill>
              </a:defRPr>
            </a:lvl6pPr>
            <a:lvl7pPr marL="2606040" indent="0">
              <a:buNone/>
              <a:defRPr sz="1520">
                <a:solidFill>
                  <a:schemeClr val="tx1">
                    <a:tint val="75000"/>
                  </a:schemeClr>
                </a:solidFill>
              </a:defRPr>
            </a:lvl7pPr>
            <a:lvl8pPr marL="3040380" indent="0">
              <a:buNone/>
              <a:defRPr sz="1520">
                <a:solidFill>
                  <a:schemeClr val="tx1">
                    <a:tint val="75000"/>
                  </a:schemeClr>
                </a:solidFill>
              </a:defRPr>
            </a:lvl8pPr>
            <a:lvl9pPr marL="3474720" indent="0">
              <a:buNone/>
              <a:defRPr sz="152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1C07BE3-FBE3-432A-8C63-71A5547AF3CE}" type="datetimeFigureOut">
              <a:rPr lang="en-US" smtClean="0"/>
              <a:t>12/13/2021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2C0CAD7-8E32-4B4D-BDFB-66C357A629D7}" type="slidenum">
              <a:rPr lang="en-US" smtClean="0"/>
              <a:t>‹#›</a:t>
            </a:fld>
            <a:endParaRPr lang="en-US"/>
          </a:p>
        </p:txBody>
      </p:sp>
    </p:spTree>
    <p:extLst>
      <p:ext uri="{BB962C8B-B14F-4D97-AF65-F5344CB8AC3E}">
        <p14:creationId xmlns:p14="http://schemas.microsoft.com/office/powerpoint/2010/main" val="70656969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597218" y="2847891"/>
            <a:ext cx="3691890" cy="678788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397693" y="2847891"/>
            <a:ext cx="3691890" cy="678788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81C07BE3-FBE3-432A-8C63-71A5547AF3CE}" type="datetimeFigureOut">
              <a:rPr lang="en-US" smtClean="0"/>
              <a:t>12/13/2021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2C0CAD7-8E32-4B4D-BDFB-66C357A629D7}" type="slidenum">
              <a:rPr lang="en-US" smtClean="0"/>
              <a:t>‹#›</a:t>
            </a:fld>
            <a:endParaRPr lang="en-US"/>
          </a:p>
        </p:txBody>
      </p:sp>
    </p:spTree>
    <p:extLst>
      <p:ext uri="{BB962C8B-B14F-4D97-AF65-F5344CB8AC3E}">
        <p14:creationId xmlns:p14="http://schemas.microsoft.com/office/powerpoint/2010/main" val="214675971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98349" y="569580"/>
            <a:ext cx="7492365" cy="2067817"/>
          </a:xfrm>
        </p:spPr>
        <p:txBody>
          <a:bodyPr/>
          <a:lstStyle/>
          <a:p>
            <a:r>
              <a:rPr lang="en-US"/>
              <a:t>Click to edit Master title style</a:t>
            </a:r>
            <a:endParaRPr lang="en-US" dirty="0"/>
          </a:p>
        </p:txBody>
      </p:sp>
      <p:sp>
        <p:nvSpPr>
          <p:cNvPr id="3" name="Text Placeholder 2"/>
          <p:cNvSpPr>
            <a:spLocks noGrp="1"/>
          </p:cNvSpPr>
          <p:nvPr>
            <p:ph type="body" idx="1"/>
          </p:nvPr>
        </p:nvSpPr>
        <p:spPr>
          <a:xfrm>
            <a:off x="598350" y="2622536"/>
            <a:ext cx="3674923" cy="1285265"/>
          </a:xfrm>
        </p:spPr>
        <p:txBody>
          <a:bodyPr anchor="b"/>
          <a:lstStyle>
            <a:lvl1pPr marL="0" indent="0">
              <a:buNone/>
              <a:defRPr sz="2280" b="1"/>
            </a:lvl1pPr>
            <a:lvl2pPr marL="434340" indent="0">
              <a:buNone/>
              <a:defRPr sz="1900" b="1"/>
            </a:lvl2pPr>
            <a:lvl3pPr marL="868680" indent="0">
              <a:buNone/>
              <a:defRPr sz="1710" b="1"/>
            </a:lvl3pPr>
            <a:lvl4pPr marL="1303020" indent="0">
              <a:buNone/>
              <a:defRPr sz="1520" b="1"/>
            </a:lvl4pPr>
            <a:lvl5pPr marL="1737360" indent="0">
              <a:buNone/>
              <a:defRPr sz="1520" b="1"/>
            </a:lvl5pPr>
            <a:lvl6pPr marL="2171700" indent="0">
              <a:buNone/>
              <a:defRPr sz="1520" b="1"/>
            </a:lvl6pPr>
            <a:lvl7pPr marL="2606040" indent="0">
              <a:buNone/>
              <a:defRPr sz="1520" b="1"/>
            </a:lvl7pPr>
            <a:lvl8pPr marL="3040380" indent="0">
              <a:buNone/>
              <a:defRPr sz="1520" b="1"/>
            </a:lvl8pPr>
            <a:lvl9pPr marL="3474720" indent="0">
              <a:buNone/>
              <a:defRPr sz="1520" b="1"/>
            </a:lvl9pPr>
          </a:lstStyle>
          <a:p>
            <a:pPr lvl="0"/>
            <a:r>
              <a:rPr lang="en-US"/>
              <a:t>Click to edit Master text styles</a:t>
            </a:r>
          </a:p>
        </p:txBody>
      </p:sp>
      <p:sp>
        <p:nvSpPr>
          <p:cNvPr id="4" name="Content Placeholder 3"/>
          <p:cNvSpPr>
            <a:spLocks noGrp="1"/>
          </p:cNvSpPr>
          <p:nvPr>
            <p:ph sz="half" idx="2"/>
          </p:nvPr>
        </p:nvSpPr>
        <p:spPr>
          <a:xfrm>
            <a:off x="598350" y="3907801"/>
            <a:ext cx="3674923" cy="574778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397693" y="2622536"/>
            <a:ext cx="3693021" cy="1285265"/>
          </a:xfrm>
        </p:spPr>
        <p:txBody>
          <a:bodyPr anchor="b"/>
          <a:lstStyle>
            <a:lvl1pPr marL="0" indent="0">
              <a:buNone/>
              <a:defRPr sz="2280" b="1"/>
            </a:lvl1pPr>
            <a:lvl2pPr marL="434340" indent="0">
              <a:buNone/>
              <a:defRPr sz="1900" b="1"/>
            </a:lvl2pPr>
            <a:lvl3pPr marL="868680" indent="0">
              <a:buNone/>
              <a:defRPr sz="1710" b="1"/>
            </a:lvl3pPr>
            <a:lvl4pPr marL="1303020" indent="0">
              <a:buNone/>
              <a:defRPr sz="1520" b="1"/>
            </a:lvl4pPr>
            <a:lvl5pPr marL="1737360" indent="0">
              <a:buNone/>
              <a:defRPr sz="1520" b="1"/>
            </a:lvl5pPr>
            <a:lvl6pPr marL="2171700" indent="0">
              <a:buNone/>
              <a:defRPr sz="1520" b="1"/>
            </a:lvl6pPr>
            <a:lvl7pPr marL="2606040" indent="0">
              <a:buNone/>
              <a:defRPr sz="1520" b="1"/>
            </a:lvl7pPr>
            <a:lvl8pPr marL="3040380" indent="0">
              <a:buNone/>
              <a:defRPr sz="1520" b="1"/>
            </a:lvl8pPr>
            <a:lvl9pPr marL="3474720" indent="0">
              <a:buNone/>
              <a:defRPr sz="1520" b="1"/>
            </a:lvl9pPr>
          </a:lstStyle>
          <a:p>
            <a:pPr lvl="0"/>
            <a:r>
              <a:rPr lang="en-US"/>
              <a:t>Click to edit Master text styles</a:t>
            </a:r>
          </a:p>
        </p:txBody>
      </p:sp>
      <p:sp>
        <p:nvSpPr>
          <p:cNvPr id="6" name="Content Placeholder 5"/>
          <p:cNvSpPr>
            <a:spLocks noGrp="1"/>
          </p:cNvSpPr>
          <p:nvPr>
            <p:ph sz="quarter" idx="4"/>
          </p:nvPr>
        </p:nvSpPr>
        <p:spPr>
          <a:xfrm>
            <a:off x="4397693" y="3907801"/>
            <a:ext cx="3693021" cy="574778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81C07BE3-FBE3-432A-8C63-71A5547AF3CE}" type="datetimeFigureOut">
              <a:rPr lang="en-US" smtClean="0"/>
              <a:t>12/13/2021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2C0CAD7-8E32-4B4D-BDFB-66C357A629D7}" type="slidenum">
              <a:rPr lang="en-US" smtClean="0"/>
              <a:t>‹#›</a:t>
            </a:fld>
            <a:endParaRPr lang="en-US"/>
          </a:p>
        </p:txBody>
      </p:sp>
    </p:spTree>
    <p:extLst>
      <p:ext uri="{BB962C8B-B14F-4D97-AF65-F5344CB8AC3E}">
        <p14:creationId xmlns:p14="http://schemas.microsoft.com/office/powerpoint/2010/main" val="199691170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81C07BE3-FBE3-432A-8C63-71A5547AF3CE}" type="datetimeFigureOut">
              <a:rPr lang="en-US" smtClean="0"/>
              <a:t>12/13/2021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2C0CAD7-8E32-4B4D-BDFB-66C357A629D7}" type="slidenum">
              <a:rPr lang="en-US" smtClean="0"/>
              <a:t>‹#›</a:t>
            </a:fld>
            <a:endParaRPr lang="en-US"/>
          </a:p>
        </p:txBody>
      </p:sp>
    </p:spTree>
    <p:extLst>
      <p:ext uri="{BB962C8B-B14F-4D97-AF65-F5344CB8AC3E}">
        <p14:creationId xmlns:p14="http://schemas.microsoft.com/office/powerpoint/2010/main" val="315066963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1C07BE3-FBE3-432A-8C63-71A5547AF3CE}" type="datetimeFigureOut">
              <a:rPr lang="en-US" smtClean="0"/>
              <a:t>12/13/2021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2C0CAD7-8E32-4B4D-BDFB-66C357A629D7}" type="slidenum">
              <a:rPr lang="en-US" smtClean="0"/>
              <a:t>‹#›</a:t>
            </a:fld>
            <a:endParaRPr lang="en-US"/>
          </a:p>
        </p:txBody>
      </p:sp>
    </p:spTree>
    <p:extLst>
      <p:ext uri="{BB962C8B-B14F-4D97-AF65-F5344CB8AC3E}">
        <p14:creationId xmlns:p14="http://schemas.microsoft.com/office/powerpoint/2010/main" val="247352839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98349" y="713211"/>
            <a:ext cx="2801719" cy="2496238"/>
          </a:xfrm>
        </p:spPr>
        <p:txBody>
          <a:bodyPr anchor="b"/>
          <a:lstStyle>
            <a:lvl1pPr>
              <a:defRPr sz="3040"/>
            </a:lvl1pPr>
          </a:lstStyle>
          <a:p>
            <a:r>
              <a:rPr lang="en-US"/>
              <a:t>Click to edit Master title style</a:t>
            </a:r>
            <a:endParaRPr lang="en-US" dirty="0"/>
          </a:p>
        </p:txBody>
      </p:sp>
      <p:sp>
        <p:nvSpPr>
          <p:cNvPr id="3" name="Content Placeholder 2"/>
          <p:cNvSpPr>
            <a:spLocks noGrp="1"/>
          </p:cNvSpPr>
          <p:nvPr>
            <p:ph idx="1"/>
          </p:nvPr>
        </p:nvSpPr>
        <p:spPr>
          <a:xfrm>
            <a:off x="3693021" y="1540340"/>
            <a:ext cx="4397693" cy="7602630"/>
          </a:xfrm>
        </p:spPr>
        <p:txBody>
          <a:bodyPr/>
          <a:lstStyle>
            <a:lvl1pPr>
              <a:defRPr sz="3040"/>
            </a:lvl1pPr>
            <a:lvl2pPr>
              <a:defRPr sz="2660"/>
            </a:lvl2pPr>
            <a:lvl3pPr>
              <a:defRPr sz="2280"/>
            </a:lvl3pPr>
            <a:lvl4pPr>
              <a:defRPr sz="1900"/>
            </a:lvl4pPr>
            <a:lvl5pPr>
              <a:defRPr sz="1900"/>
            </a:lvl5pPr>
            <a:lvl6pPr>
              <a:defRPr sz="1900"/>
            </a:lvl6pPr>
            <a:lvl7pPr>
              <a:defRPr sz="1900"/>
            </a:lvl7pPr>
            <a:lvl8pPr>
              <a:defRPr sz="1900"/>
            </a:lvl8pPr>
            <a:lvl9pPr>
              <a:defRPr sz="19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598349" y="3209449"/>
            <a:ext cx="2801719" cy="5945901"/>
          </a:xfrm>
        </p:spPr>
        <p:txBody>
          <a:bodyPr/>
          <a:lstStyle>
            <a:lvl1pPr marL="0" indent="0">
              <a:buNone/>
              <a:defRPr sz="1520"/>
            </a:lvl1pPr>
            <a:lvl2pPr marL="434340" indent="0">
              <a:buNone/>
              <a:defRPr sz="1330"/>
            </a:lvl2pPr>
            <a:lvl3pPr marL="868680" indent="0">
              <a:buNone/>
              <a:defRPr sz="1140"/>
            </a:lvl3pPr>
            <a:lvl4pPr marL="1303020" indent="0">
              <a:buNone/>
              <a:defRPr sz="950"/>
            </a:lvl4pPr>
            <a:lvl5pPr marL="1737360" indent="0">
              <a:buNone/>
              <a:defRPr sz="950"/>
            </a:lvl5pPr>
            <a:lvl6pPr marL="2171700" indent="0">
              <a:buNone/>
              <a:defRPr sz="950"/>
            </a:lvl6pPr>
            <a:lvl7pPr marL="2606040" indent="0">
              <a:buNone/>
              <a:defRPr sz="950"/>
            </a:lvl7pPr>
            <a:lvl8pPr marL="3040380" indent="0">
              <a:buNone/>
              <a:defRPr sz="950"/>
            </a:lvl8pPr>
            <a:lvl9pPr marL="3474720" indent="0">
              <a:buNone/>
              <a:defRPr sz="950"/>
            </a:lvl9pPr>
          </a:lstStyle>
          <a:p>
            <a:pPr lvl="0"/>
            <a:r>
              <a:rPr lang="en-US"/>
              <a:t>Click to edit Master text styles</a:t>
            </a:r>
          </a:p>
        </p:txBody>
      </p:sp>
      <p:sp>
        <p:nvSpPr>
          <p:cNvPr id="5" name="Date Placeholder 4"/>
          <p:cNvSpPr>
            <a:spLocks noGrp="1"/>
          </p:cNvSpPr>
          <p:nvPr>
            <p:ph type="dt" sz="half" idx="10"/>
          </p:nvPr>
        </p:nvSpPr>
        <p:spPr/>
        <p:txBody>
          <a:bodyPr/>
          <a:lstStyle/>
          <a:p>
            <a:fld id="{81C07BE3-FBE3-432A-8C63-71A5547AF3CE}" type="datetimeFigureOut">
              <a:rPr lang="en-US" smtClean="0"/>
              <a:t>12/13/2021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2C0CAD7-8E32-4B4D-BDFB-66C357A629D7}" type="slidenum">
              <a:rPr lang="en-US" smtClean="0"/>
              <a:t>‹#›</a:t>
            </a:fld>
            <a:endParaRPr lang="en-US"/>
          </a:p>
        </p:txBody>
      </p:sp>
    </p:spTree>
    <p:extLst>
      <p:ext uri="{BB962C8B-B14F-4D97-AF65-F5344CB8AC3E}">
        <p14:creationId xmlns:p14="http://schemas.microsoft.com/office/powerpoint/2010/main" val="27662632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98349" y="713211"/>
            <a:ext cx="2801719" cy="2496238"/>
          </a:xfrm>
        </p:spPr>
        <p:txBody>
          <a:bodyPr anchor="b"/>
          <a:lstStyle>
            <a:lvl1pPr>
              <a:defRPr sz="3040"/>
            </a:lvl1pPr>
          </a:lstStyle>
          <a:p>
            <a:r>
              <a:rPr lang="en-US"/>
              <a:t>Click to edit Master title style</a:t>
            </a:r>
            <a:endParaRPr lang="en-US" dirty="0"/>
          </a:p>
        </p:txBody>
      </p:sp>
      <p:sp>
        <p:nvSpPr>
          <p:cNvPr id="3" name="Picture Placeholder 2"/>
          <p:cNvSpPr>
            <a:spLocks noGrp="1" noChangeAspect="1"/>
          </p:cNvSpPr>
          <p:nvPr>
            <p:ph type="pic" idx="1"/>
          </p:nvPr>
        </p:nvSpPr>
        <p:spPr>
          <a:xfrm>
            <a:off x="3693021" y="1540340"/>
            <a:ext cx="4397693" cy="7602630"/>
          </a:xfrm>
        </p:spPr>
        <p:txBody>
          <a:bodyPr anchor="t"/>
          <a:lstStyle>
            <a:lvl1pPr marL="0" indent="0">
              <a:buNone/>
              <a:defRPr sz="3040"/>
            </a:lvl1pPr>
            <a:lvl2pPr marL="434340" indent="0">
              <a:buNone/>
              <a:defRPr sz="2660"/>
            </a:lvl2pPr>
            <a:lvl3pPr marL="868680" indent="0">
              <a:buNone/>
              <a:defRPr sz="2280"/>
            </a:lvl3pPr>
            <a:lvl4pPr marL="1303020" indent="0">
              <a:buNone/>
              <a:defRPr sz="1900"/>
            </a:lvl4pPr>
            <a:lvl5pPr marL="1737360" indent="0">
              <a:buNone/>
              <a:defRPr sz="1900"/>
            </a:lvl5pPr>
            <a:lvl6pPr marL="2171700" indent="0">
              <a:buNone/>
              <a:defRPr sz="1900"/>
            </a:lvl6pPr>
            <a:lvl7pPr marL="2606040" indent="0">
              <a:buNone/>
              <a:defRPr sz="1900"/>
            </a:lvl7pPr>
            <a:lvl8pPr marL="3040380" indent="0">
              <a:buNone/>
              <a:defRPr sz="1900"/>
            </a:lvl8pPr>
            <a:lvl9pPr marL="3474720" indent="0">
              <a:buNone/>
              <a:defRPr sz="1900"/>
            </a:lvl9pPr>
          </a:lstStyle>
          <a:p>
            <a:r>
              <a:rPr lang="en-US"/>
              <a:t>Click icon to add picture</a:t>
            </a:r>
            <a:endParaRPr lang="en-US" dirty="0"/>
          </a:p>
        </p:txBody>
      </p:sp>
      <p:sp>
        <p:nvSpPr>
          <p:cNvPr id="4" name="Text Placeholder 3"/>
          <p:cNvSpPr>
            <a:spLocks noGrp="1"/>
          </p:cNvSpPr>
          <p:nvPr>
            <p:ph type="body" sz="half" idx="2"/>
          </p:nvPr>
        </p:nvSpPr>
        <p:spPr>
          <a:xfrm>
            <a:off x="598349" y="3209449"/>
            <a:ext cx="2801719" cy="5945901"/>
          </a:xfrm>
        </p:spPr>
        <p:txBody>
          <a:bodyPr/>
          <a:lstStyle>
            <a:lvl1pPr marL="0" indent="0">
              <a:buNone/>
              <a:defRPr sz="1520"/>
            </a:lvl1pPr>
            <a:lvl2pPr marL="434340" indent="0">
              <a:buNone/>
              <a:defRPr sz="1330"/>
            </a:lvl2pPr>
            <a:lvl3pPr marL="868680" indent="0">
              <a:buNone/>
              <a:defRPr sz="1140"/>
            </a:lvl3pPr>
            <a:lvl4pPr marL="1303020" indent="0">
              <a:buNone/>
              <a:defRPr sz="950"/>
            </a:lvl4pPr>
            <a:lvl5pPr marL="1737360" indent="0">
              <a:buNone/>
              <a:defRPr sz="950"/>
            </a:lvl5pPr>
            <a:lvl6pPr marL="2171700" indent="0">
              <a:buNone/>
              <a:defRPr sz="950"/>
            </a:lvl6pPr>
            <a:lvl7pPr marL="2606040" indent="0">
              <a:buNone/>
              <a:defRPr sz="950"/>
            </a:lvl7pPr>
            <a:lvl8pPr marL="3040380" indent="0">
              <a:buNone/>
              <a:defRPr sz="950"/>
            </a:lvl8pPr>
            <a:lvl9pPr marL="3474720" indent="0">
              <a:buNone/>
              <a:defRPr sz="950"/>
            </a:lvl9pPr>
          </a:lstStyle>
          <a:p>
            <a:pPr lvl="0"/>
            <a:r>
              <a:rPr lang="en-US"/>
              <a:t>Click to edit Master text styles</a:t>
            </a:r>
          </a:p>
        </p:txBody>
      </p:sp>
      <p:sp>
        <p:nvSpPr>
          <p:cNvPr id="5" name="Date Placeholder 4"/>
          <p:cNvSpPr>
            <a:spLocks noGrp="1"/>
          </p:cNvSpPr>
          <p:nvPr>
            <p:ph type="dt" sz="half" idx="10"/>
          </p:nvPr>
        </p:nvSpPr>
        <p:spPr/>
        <p:txBody>
          <a:bodyPr/>
          <a:lstStyle/>
          <a:p>
            <a:fld id="{81C07BE3-FBE3-432A-8C63-71A5547AF3CE}" type="datetimeFigureOut">
              <a:rPr lang="en-US" smtClean="0"/>
              <a:t>12/13/2021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2C0CAD7-8E32-4B4D-BDFB-66C357A629D7}" type="slidenum">
              <a:rPr lang="en-US" smtClean="0"/>
              <a:t>‹#›</a:t>
            </a:fld>
            <a:endParaRPr lang="en-US"/>
          </a:p>
        </p:txBody>
      </p:sp>
    </p:spTree>
    <p:extLst>
      <p:ext uri="{BB962C8B-B14F-4D97-AF65-F5344CB8AC3E}">
        <p14:creationId xmlns:p14="http://schemas.microsoft.com/office/powerpoint/2010/main" val="100538674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97218" y="569580"/>
            <a:ext cx="7492365" cy="2067817"/>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597218" y="2847891"/>
            <a:ext cx="7492365" cy="6787886"/>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597218" y="9915615"/>
            <a:ext cx="1954530" cy="569578"/>
          </a:xfrm>
          <a:prstGeom prst="rect">
            <a:avLst/>
          </a:prstGeom>
        </p:spPr>
        <p:txBody>
          <a:bodyPr vert="horz" lIns="91440" tIns="45720" rIns="91440" bIns="45720" rtlCol="0" anchor="ctr"/>
          <a:lstStyle>
            <a:lvl1pPr algn="l">
              <a:defRPr sz="1140">
                <a:solidFill>
                  <a:schemeClr val="tx1">
                    <a:tint val="75000"/>
                  </a:schemeClr>
                </a:solidFill>
              </a:defRPr>
            </a:lvl1pPr>
          </a:lstStyle>
          <a:p>
            <a:fld id="{81C07BE3-FBE3-432A-8C63-71A5547AF3CE}" type="datetimeFigureOut">
              <a:rPr lang="en-US" smtClean="0"/>
              <a:t>12/13/2021</a:t>
            </a:fld>
            <a:endParaRPr lang="en-US"/>
          </a:p>
        </p:txBody>
      </p:sp>
      <p:sp>
        <p:nvSpPr>
          <p:cNvPr id="5" name="Footer Placeholder 4"/>
          <p:cNvSpPr>
            <a:spLocks noGrp="1"/>
          </p:cNvSpPr>
          <p:nvPr>
            <p:ph type="ftr" sz="quarter" idx="3"/>
          </p:nvPr>
        </p:nvSpPr>
        <p:spPr>
          <a:xfrm>
            <a:off x="2877503" y="9915615"/>
            <a:ext cx="2931795" cy="569578"/>
          </a:xfrm>
          <a:prstGeom prst="rect">
            <a:avLst/>
          </a:prstGeom>
        </p:spPr>
        <p:txBody>
          <a:bodyPr vert="horz" lIns="91440" tIns="45720" rIns="91440" bIns="45720" rtlCol="0" anchor="ctr"/>
          <a:lstStyle>
            <a:lvl1pPr algn="ctr">
              <a:defRPr sz="114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135053" y="9915615"/>
            <a:ext cx="1954530" cy="569578"/>
          </a:xfrm>
          <a:prstGeom prst="rect">
            <a:avLst/>
          </a:prstGeom>
        </p:spPr>
        <p:txBody>
          <a:bodyPr vert="horz" lIns="91440" tIns="45720" rIns="91440" bIns="45720" rtlCol="0" anchor="ctr"/>
          <a:lstStyle>
            <a:lvl1pPr algn="r">
              <a:defRPr sz="1140">
                <a:solidFill>
                  <a:schemeClr val="tx1">
                    <a:tint val="75000"/>
                  </a:schemeClr>
                </a:solidFill>
              </a:defRPr>
            </a:lvl1pPr>
          </a:lstStyle>
          <a:p>
            <a:fld id="{62C0CAD7-8E32-4B4D-BDFB-66C357A629D7}" type="slidenum">
              <a:rPr lang="en-US" smtClean="0"/>
              <a:t>‹#›</a:t>
            </a:fld>
            <a:endParaRPr lang="en-US"/>
          </a:p>
        </p:txBody>
      </p:sp>
    </p:spTree>
    <p:extLst>
      <p:ext uri="{BB962C8B-B14F-4D97-AF65-F5344CB8AC3E}">
        <p14:creationId xmlns:p14="http://schemas.microsoft.com/office/powerpoint/2010/main" val="1295316747"/>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defTabSz="868680" rtl="0" eaLnBrk="1" latinLnBrk="0" hangingPunct="1">
        <a:lnSpc>
          <a:spcPct val="90000"/>
        </a:lnSpc>
        <a:spcBef>
          <a:spcPct val="0"/>
        </a:spcBef>
        <a:buNone/>
        <a:defRPr sz="4180" kern="1200">
          <a:solidFill>
            <a:schemeClr val="tx1"/>
          </a:solidFill>
          <a:latin typeface="+mj-lt"/>
          <a:ea typeface="+mj-ea"/>
          <a:cs typeface="+mj-cs"/>
        </a:defRPr>
      </a:lvl1pPr>
    </p:titleStyle>
    <p:bodyStyle>
      <a:lvl1pPr marL="217170" indent="-217170" algn="l" defTabSz="868680" rtl="0" eaLnBrk="1" latinLnBrk="0" hangingPunct="1">
        <a:lnSpc>
          <a:spcPct val="90000"/>
        </a:lnSpc>
        <a:spcBef>
          <a:spcPts val="950"/>
        </a:spcBef>
        <a:buFont typeface="Arial" panose="020B0604020202020204" pitchFamily="34" charset="0"/>
        <a:buChar char="•"/>
        <a:defRPr sz="2660" kern="1200">
          <a:solidFill>
            <a:schemeClr val="tx1"/>
          </a:solidFill>
          <a:latin typeface="+mn-lt"/>
          <a:ea typeface="+mn-ea"/>
          <a:cs typeface="+mn-cs"/>
        </a:defRPr>
      </a:lvl1pPr>
      <a:lvl2pPr marL="651510" indent="-217170" algn="l" defTabSz="868680" rtl="0" eaLnBrk="1" latinLnBrk="0" hangingPunct="1">
        <a:lnSpc>
          <a:spcPct val="90000"/>
        </a:lnSpc>
        <a:spcBef>
          <a:spcPts val="475"/>
        </a:spcBef>
        <a:buFont typeface="Arial" panose="020B0604020202020204" pitchFamily="34" charset="0"/>
        <a:buChar char="•"/>
        <a:defRPr sz="2280" kern="1200">
          <a:solidFill>
            <a:schemeClr val="tx1"/>
          </a:solidFill>
          <a:latin typeface="+mn-lt"/>
          <a:ea typeface="+mn-ea"/>
          <a:cs typeface="+mn-cs"/>
        </a:defRPr>
      </a:lvl2pPr>
      <a:lvl3pPr marL="1085850" indent="-217170" algn="l" defTabSz="868680" rtl="0" eaLnBrk="1" latinLnBrk="0" hangingPunct="1">
        <a:lnSpc>
          <a:spcPct val="90000"/>
        </a:lnSpc>
        <a:spcBef>
          <a:spcPts val="475"/>
        </a:spcBef>
        <a:buFont typeface="Arial" panose="020B0604020202020204" pitchFamily="34" charset="0"/>
        <a:buChar char="•"/>
        <a:defRPr sz="1900" kern="1200">
          <a:solidFill>
            <a:schemeClr val="tx1"/>
          </a:solidFill>
          <a:latin typeface="+mn-lt"/>
          <a:ea typeface="+mn-ea"/>
          <a:cs typeface="+mn-cs"/>
        </a:defRPr>
      </a:lvl3pPr>
      <a:lvl4pPr marL="1520190" indent="-217170" algn="l" defTabSz="868680" rtl="0" eaLnBrk="1" latinLnBrk="0" hangingPunct="1">
        <a:lnSpc>
          <a:spcPct val="90000"/>
        </a:lnSpc>
        <a:spcBef>
          <a:spcPts val="475"/>
        </a:spcBef>
        <a:buFont typeface="Arial" panose="020B0604020202020204" pitchFamily="34" charset="0"/>
        <a:buChar char="•"/>
        <a:defRPr sz="1710" kern="1200">
          <a:solidFill>
            <a:schemeClr val="tx1"/>
          </a:solidFill>
          <a:latin typeface="+mn-lt"/>
          <a:ea typeface="+mn-ea"/>
          <a:cs typeface="+mn-cs"/>
        </a:defRPr>
      </a:lvl4pPr>
      <a:lvl5pPr marL="1954530" indent="-217170" algn="l" defTabSz="868680" rtl="0" eaLnBrk="1" latinLnBrk="0" hangingPunct="1">
        <a:lnSpc>
          <a:spcPct val="90000"/>
        </a:lnSpc>
        <a:spcBef>
          <a:spcPts val="475"/>
        </a:spcBef>
        <a:buFont typeface="Arial" panose="020B0604020202020204" pitchFamily="34" charset="0"/>
        <a:buChar char="•"/>
        <a:defRPr sz="1710" kern="1200">
          <a:solidFill>
            <a:schemeClr val="tx1"/>
          </a:solidFill>
          <a:latin typeface="+mn-lt"/>
          <a:ea typeface="+mn-ea"/>
          <a:cs typeface="+mn-cs"/>
        </a:defRPr>
      </a:lvl5pPr>
      <a:lvl6pPr marL="2388870" indent="-217170" algn="l" defTabSz="868680" rtl="0" eaLnBrk="1" latinLnBrk="0" hangingPunct="1">
        <a:lnSpc>
          <a:spcPct val="90000"/>
        </a:lnSpc>
        <a:spcBef>
          <a:spcPts val="475"/>
        </a:spcBef>
        <a:buFont typeface="Arial" panose="020B0604020202020204" pitchFamily="34" charset="0"/>
        <a:buChar char="•"/>
        <a:defRPr sz="1710" kern="1200">
          <a:solidFill>
            <a:schemeClr val="tx1"/>
          </a:solidFill>
          <a:latin typeface="+mn-lt"/>
          <a:ea typeface="+mn-ea"/>
          <a:cs typeface="+mn-cs"/>
        </a:defRPr>
      </a:lvl6pPr>
      <a:lvl7pPr marL="2823210" indent="-217170" algn="l" defTabSz="868680" rtl="0" eaLnBrk="1" latinLnBrk="0" hangingPunct="1">
        <a:lnSpc>
          <a:spcPct val="90000"/>
        </a:lnSpc>
        <a:spcBef>
          <a:spcPts val="475"/>
        </a:spcBef>
        <a:buFont typeface="Arial" panose="020B0604020202020204" pitchFamily="34" charset="0"/>
        <a:buChar char="•"/>
        <a:defRPr sz="1710" kern="1200">
          <a:solidFill>
            <a:schemeClr val="tx1"/>
          </a:solidFill>
          <a:latin typeface="+mn-lt"/>
          <a:ea typeface="+mn-ea"/>
          <a:cs typeface="+mn-cs"/>
        </a:defRPr>
      </a:lvl7pPr>
      <a:lvl8pPr marL="3257550" indent="-217170" algn="l" defTabSz="868680" rtl="0" eaLnBrk="1" latinLnBrk="0" hangingPunct="1">
        <a:lnSpc>
          <a:spcPct val="90000"/>
        </a:lnSpc>
        <a:spcBef>
          <a:spcPts val="475"/>
        </a:spcBef>
        <a:buFont typeface="Arial" panose="020B0604020202020204" pitchFamily="34" charset="0"/>
        <a:buChar char="•"/>
        <a:defRPr sz="1710" kern="1200">
          <a:solidFill>
            <a:schemeClr val="tx1"/>
          </a:solidFill>
          <a:latin typeface="+mn-lt"/>
          <a:ea typeface="+mn-ea"/>
          <a:cs typeface="+mn-cs"/>
        </a:defRPr>
      </a:lvl8pPr>
      <a:lvl9pPr marL="3691890" indent="-217170" algn="l" defTabSz="868680" rtl="0" eaLnBrk="1" latinLnBrk="0" hangingPunct="1">
        <a:lnSpc>
          <a:spcPct val="90000"/>
        </a:lnSpc>
        <a:spcBef>
          <a:spcPts val="475"/>
        </a:spcBef>
        <a:buFont typeface="Arial" panose="020B0604020202020204" pitchFamily="34" charset="0"/>
        <a:buChar char="•"/>
        <a:defRPr sz="1710" kern="1200">
          <a:solidFill>
            <a:schemeClr val="tx1"/>
          </a:solidFill>
          <a:latin typeface="+mn-lt"/>
          <a:ea typeface="+mn-ea"/>
          <a:cs typeface="+mn-cs"/>
        </a:defRPr>
      </a:lvl9pPr>
    </p:bodyStyle>
    <p:otherStyle>
      <a:defPPr>
        <a:defRPr lang="en-US"/>
      </a:defPPr>
      <a:lvl1pPr marL="0" algn="l" defTabSz="868680" rtl="0" eaLnBrk="1" latinLnBrk="0" hangingPunct="1">
        <a:defRPr sz="1710" kern="1200">
          <a:solidFill>
            <a:schemeClr val="tx1"/>
          </a:solidFill>
          <a:latin typeface="+mn-lt"/>
          <a:ea typeface="+mn-ea"/>
          <a:cs typeface="+mn-cs"/>
        </a:defRPr>
      </a:lvl1pPr>
      <a:lvl2pPr marL="434340" algn="l" defTabSz="868680" rtl="0" eaLnBrk="1" latinLnBrk="0" hangingPunct="1">
        <a:defRPr sz="1710" kern="1200">
          <a:solidFill>
            <a:schemeClr val="tx1"/>
          </a:solidFill>
          <a:latin typeface="+mn-lt"/>
          <a:ea typeface="+mn-ea"/>
          <a:cs typeface="+mn-cs"/>
        </a:defRPr>
      </a:lvl2pPr>
      <a:lvl3pPr marL="868680" algn="l" defTabSz="868680" rtl="0" eaLnBrk="1" latinLnBrk="0" hangingPunct="1">
        <a:defRPr sz="1710" kern="1200">
          <a:solidFill>
            <a:schemeClr val="tx1"/>
          </a:solidFill>
          <a:latin typeface="+mn-lt"/>
          <a:ea typeface="+mn-ea"/>
          <a:cs typeface="+mn-cs"/>
        </a:defRPr>
      </a:lvl3pPr>
      <a:lvl4pPr marL="1303020" algn="l" defTabSz="868680" rtl="0" eaLnBrk="1" latinLnBrk="0" hangingPunct="1">
        <a:defRPr sz="1710" kern="1200">
          <a:solidFill>
            <a:schemeClr val="tx1"/>
          </a:solidFill>
          <a:latin typeface="+mn-lt"/>
          <a:ea typeface="+mn-ea"/>
          <a:cs typeface="+mn-cs"/>
        </a:defRPr>
      </a:lvl4pPr>
      <a:lvl5pPr marL="1737360" algn="l" defTabSz="868680" rtl="0" eaLnBrk="1" latinLnBrk="0" hangingPunct="1">
        <a:defRPr sz="1710" kern="1200">
          <a:solidFill>
            <a:schemeClr val="tx1"/>
          </a:solidFill>
          <a:latin typeface="+mn-lt"/>
          <a:ea typeface="+mn-ea"/>
          <a:cs typeface="+mn-cs"/>
        </a:defRPr>
      </a:lvl5pPr>
      <a:lvl6pPr marL="2171700" algn="l" defTabSz="868680" rtl="0" eaLnBrk="1" latinLnBrk="0" hangingPunct="1">
        <a:defRPr sz="1710" kern="1200">
          <a:solidFill>
            <a:schemeClr val="tx1"/>
          </a:solidFill>
          <a:latin typeface="+mn-lt"/>
          <a:ea typeface="+mn-ea"/>
          <a:cs typeface="+mn-cs"/>
        </a:defRPr>
      </a:lvl6pPr>
      <a:lvl7pPr marL="2606040" algn="l" defTabSz="868680" rtl="0" eaLnBrk="1" latinLnBrk="0" hangingPunct="1">
        <a:defRPr sz="1710" kern="1200">
          <a:solidFill>
            <a:schemeClr val="tx1"/>
          </a:solidFill>
          <a:latin typeface="+mn-lt"/>
          <a:ea typeface="+mn-ea"/>
          <a:cs typeface="+mn-cs"/>
        </a:defRPr>
      </a:lvl7pPr>
      <a:lvl8pPr marL="3040380" algn="l" defTabSz="868680" rtl="0" eaLnBrk="1" latinLnBrk="0" hangingPunct="1">
        <a:defRPr sz="1710" kern="1200">
          <a:solidFill>
            <a:schemeClr val="tx1"/>
          </a:solidFill>
          <a:latin typeface="+mn-lt"/>
          <a:ea typeface="+mn-ea"/>
          <a:cs typeface="+mn-cs"/>
        </a:defRPr>
      </a:lvl8pPr>
      <a:lvl9pPr marL="3474720" algn="l" defTabSz="868680" rtl="0" eaLnBrk="1" latinLnBrk="0" hangingPunct="1">
        <a:defRPr sz="171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jpeg"/><Relationship Id="rId3" Type="http://schemas.openxmlformats.org/officeDocument/2006/relationships/image" Target="../media/image1.jpeg"/><Relationship Id="rId7" Type="http://schemas.openxmlformats.org/officeDocument/2006/relationships/image" Target="../media/image5.jpeg"/><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image" Target="../media/image4.jpeg"/><Relationship Id="rId5" Type="http://schemas.openxmlformats.org/officeDocument/2006/relationships/image" Target="../media/image3.jpeg"/><Relationship Id="rId4" Type="http://schemas.openxmlformats.org/officeDocument/2006/relationships/image" Target="../media/image2.jpeg"/></Relationships>
</file>

<file path=ppt/slides/_rels/slide2.xml.rels><?xml version="1.0" encoding="UTF-8" standalone="yes"?>
<Relationships xmlns="http://schemas.openxmlformats.org/package/2006/relationships"><Relationship Id="rId8" Type="http://schemas.openxmlformats.org/officeDocument/2006/relationships/image" Target="../media/image12.jpeg"/><Relationship Id="rId3" Type="http://schemas.openxmlformats.org/officeDocument/2006/relationships/image" Target="../media/image7.jpeg"/><Relationship Id="rId7" Type="http://schemas.openxmlformats.org/officeDocument/2006/relationships/image" Target="../media/image11.jpeg"/><Relationship Id="rId2" Type="http://schemas.openxmlformats.org/officeDocument/2006/relationships/notesSlide" Target="../notesSlides/notesSlide2.xml"/><Relationship Id="rId1" Type="http://schemas.openxmlformats.org/officeDocument/2006/relationships/slideLayout" Target="../slideLayouts/slideLayout7.xml"/><Relationship Id="rId6" Type="http://schemas.openxmlformats.org/officeDocument/2006/relationships/image" Target="../media/image10.jpeg"/><Relationship Id="rId5" Type="http://schemas.openxmlformats.org/officeDocument/2006/relationships/image" Target="../media/image9.jpeg"/><Relationship Id="rId4" Type="http://schemas.openxmlformats.org/officeDocument/2006/relationships/image" Target="../media/image8.jpeg"/></Relationships>
</file>

<file path=ppt/slides/_rels/slide3.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3.xml"/><Relationship Id="rId1" Type="http://schemas.openxmlformats.org/officeDocument/2006/relationships/slideLayout" Target="../slideLayouts/slideLayout7.xml"/><Relationship Id="rId6" Type="http://schemas.openxmlformats.org/officeDocument/2006/relationships/image" Target="../media/image16.jpeg"/><Relationship Id="rId5" Type="http://schemas.openxmlformats.org/officeDocument/2006/relationships/image" Target="../media/image15.jpeg"/><Relationship Id="rId4" Type="http://schemas.openxmlformats.org/officeDocument/2006/relationships/image" Target="../media/image14.jpeg"/></Relationships>
</file>

<file path=ppt/slides/_rels/slide4.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4.xml"/><Relationship Id="rId1" Type="http://schemas.openxmlformats.org/officeDocument/2006/relationships/slideLayout" Target="../slideLayouts/slideLayout7.xml"/><Relationship Id="rId6" Type="http://schemas.openxmlformats.org/officeDocument/2006/relationships/image" Target="../media/image20.jpeg"/><Relationship Id="rId5" Type="http://schemas.openxmlformats.org/officeDocument/2006/relationships/image" Target="../media/image19.jpeg"/><Relationship Id="rId4" Type="http://schemas.openxmlformats.org/officeDocument/2006/relationships/image" Target="../media/image18.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D47152CF-3A4D-4E2C-8A41-9D3456A7BBB4}"/>
              </a:ext>
            </a:extLst>
          </p:cNvPr>
          <p:cNvSpPr txBox="1"/>
          <p:nvPr/>
        </p:nvSpPr>
        <p:spPr>
          <a:xfrm>
            <a:off x="727685" y="6829328"/>
            <a:ext cx="7155704" cy="1015663"/>
          </a:xfrm>
          <a:prstGeom prst="rect">
            <a:avLst/>
          </a:prstGeom>
          <a:noFill/>
        </p:spPr>
        <p:txBody>
          <a:bodyPr wrap="square" rtlCol="0">
            <a:spAutoFit/>
          </a:bodyPr>
          <a:lstStyle/>
          <a:p>
            <a:pPr defTabSz="914400">
              <a:defRPr/>
            </a:pPr>
            <a:r>
              <a:rPr lang="en-US" sz="1200" b="1" dirty="0"/>
              <a:t>Supplement figure 1: Obesity groups could be characterized based on abundance of salivary bacterial taxa, especially at lower taxonomic ranks. </a:t>
            </a:r>
            <a:r>
              <a:rPr lang="en-US" sz="1200" dirty="0"/>
              <a:t>Linear discriminant analysis of A) bacterial species, B) bacterial families, C) bacterial families, D) bacterial orders, E) bacterial classes F) bacterial phyla. Taxa with differential abundance of less than 20 sequences were filtered out. Confidence ellipses are shaded. Normal data ellipses are unfilled and leveled to include 50% of the samples.</a:t>
            </a:r>
            <a:endParaRPr lang="en-US" sz="1200" dirty="0">
              <a:ea typeface="Calibri" panose="020F0502020204030204" pitchFamily="34" charset="0"/>
              <a:cs typeface="Times New Roman" panose="02020603050405020304" pitchFamily="18" charset="0"/>
            </a:endParaRPr>
          </a:p>
        </p:txBody>
      </p:sp>
      <p:pic>
        <p:nvPicPr>
          <p:cNvPr id="4" name="Picture 3" descr="Chart, scatter chart, bubble chart&#10;&#10;Description automatically generated">
            <a:extLst>
              <a:ext uri="{FF2B5EF4-FFF2-40B4-BE49-F238E27FC236}">
                <a16:creationId xmlns:a16="http://schemas.microsoft.com/office/drawing/2014/main" id="{C73B0745-7381-4299-894C-B7D1835DE119}"/>
              </a:ext>
            </a:extLst>
          </p:cNvPr>
          <p:cNvPicPr>
            <a:picLocks noChangeAspect="1"/>
          </p:cNvPicPr>
          <p:nvPr/>
        </p:nvPicPr>
        <p:blipFill>
          <a:blip r:embed="rId3"/>
          <a:stretch>
            <a:fillRect/>
          </a:stretch>
        </p:blipFill>
        <p:spPr>
          <a:xfrm>
            <a:off x="445109" y="1383672"/>
            <a:ext cx="2530243" cy="2530243"/>
          </a:xfrm>
          <a:prstGeom prst="rect">
            <a:avLst/>
          </a:prstGeom>
        </p:spPr>
      </p:pic>
      <p:sp>
        <p:nvSpPr>
          <p:cNvPr id="18" name="TextBox 17">
            <a:extLst>
              <a:ext uri="{FF2B5EF4-FFF2-40B4-BE49-F238E27FC236}">
                <a16:creationId xmlns:a16="http://schemas.microsoft.com/office/drawing/2014/main" id="{E03D7FE1-D5DD-448F-97D6-33E02895CBF4}"/>
              </a:ext>
            </a:extLst>
          </p:cNvPr>
          <p:cNvSpPr txBox="1"/>
          <p:nvPr/>
        </p:nvSpPr>
        <p:spPr>
          <a:xfrm>
            <a:off x="356656" y="1366124"/>
            <a:ext cx="255137" cy="470129"/>
          </a:xfrm>
          <a:prstGeom prst="rect">
            <a:avLst/>
          </a:prstGeom>
          <a:noFill/>
        </p:spPr>
        <p:txBody>
          <a:bodyPr wrap="square" rtlCol="0">
            <a:spAutoFit/>
          </a:bodyPr>
          <a:lstStyle/>
          <a:p>
            <a:r>
              <a:rPr lang="en-US" sz="2455" b="1" dirty="0"/>
              <a:t>A</a:t>
            </a:r>
          </a:p>
        </p:txBody>
      </p:sp>
      <p:pic>
        <p:nvPicPr>
          <p:cNvPr id="6" name="Picture 5" descr="Chart, scatter chart&#10;&#10;Description automatically generated">
            <a:extLst>
              <a:ext uri="{FF2B5EF4-FFF2-40B4-BE49-F238E27FC236}">
                <a16:creationId xmlns:a16="http://schemas.microsoft.com/office/drawing/2014/main" id="{0136859B-E59D-4CF3-9251-B085F01544EC}"/>
              </a:ext>
            </a:extLst>
          </p:cNvPr>
          <p:cNvPicPr>
            <a:picLocks noChangeAspect="1"/>
          </p:cNvPicPr>
          <p:nvPr/>
        </p:nvPicPr>
        <p:blipFill>
          <a:blip r:embed="rId4"/>
          <a:stretch>
            <a:fillRect/>
          </a:stretch>
        </p:blipFill>
        <p:spPr>
          <a:xfrm>
            <a:off x="2995690" y="1367970"/>
            <a:ext cx="2530242" cy="2530242"/>
          </a:xfrm>
          <a:prstGeom prst="rect">
            <a:avLst/>
          </a:prstGeom>
        </p:spPr>
      </p:pic>
      <p:sp>
        <p:nvSpPr>
          <p:cNvPr id="20" name="TextBox 19">
            <a:extLst>
              <a:ext uri="{FF2B5EF4-FFF2-40B4-BE49-F238E27FC236}">
                <a16:creationId xmlns:a16="http://schemas.microsoft.com/office/drawing/2014/main" id="{C1C820CC-CDDD-4F05-A53B-22622E635644}"/>
              </a:ext>
            </a:extLst>
          </p:cNvPr>
          <p:cNvSpPr txBox="1"/>
          <p:nvPr/>
        </p:nvSpPr>
        <p:spPr>
          <a:xfrm>
            <a:off x="2963606" y="1366123"/>
            <a:ext cx="255137" cy="470129"/>
          </a:xfrm>
          <a:prstGeom prst="rect">
            <a:avLst/>
          </a:prstGeom>
          <a:noFill/>
        </p:spPr>
        <p:txBody>
          <a:bodyPr wrap="square" rtlCol="0">
            <a:spAutoFit/>
          </a:bodyPr>
          <a:lstStyle/>
          <a:p>
            <a:r>
              <a:rPr lang="en-US" sz="2455" b="1" dirty="0"/>
              <a:t>B</a:t>
            </a:r>
          </a:p>
        </p:txBody>
      </p:sp>
      <p:pic>
        <p:nvPicPr>
          <p:cNvPr id="16" name="Picture 15" descr="Chart, bubble chart&#10;&#10;Description automatically generated">
            <a:extLst>
              <a:ext uri="{FF2B5EF4-FFF2-40B4-BE49-F238E27FC236}">
                <a16:creationId xmlns:a16="http://schemas.microsoft.com/office/drawing/2014/main" id="{FDE5F7AF-04DF-4F2B-BE07-C3E1F00FE53F}"/>
              </a:ext>
            </a:extLst>
          </p:cNvPr>
          <p:cNvPicPr>
            <a:picLocks noChangeAspect="1"/>
          </p:cNvPicPr>
          <p:nvPr/>
        </p:nvPicPr>
        <p:blipFill>
          <a:blip r:embed="rId5"/>
          <a:stretch>
            <a:fillRect/>
          </a:stretch>
        </p:blipFill>
        <p:spPr>
          <a:xfrm>
            <a:off x="5588374" y="1383671"/>
            <a:ext cx="2530243" cy="2530243"/>
          </a:xfrm>
          <a:prstGeom prst="rect">
            <a:avLst/>
          </a:prstGeom>
        </p:spPr>
      </p:pic>
      <p:sp>
        <p:nvSpPr>
          <p:cNvPr id="24" name="TextBox 23">
            <a:extLst>
              <a:ext uri="{FF2B5EF4-FFF2-40B4-BE49-F238E27FC236}">
                <a16:creationId xmlns:a16="http://schemas.microsoft.com/office/drawing/2014/main" id="{6BDC373A-9D25-4674-9EF9-2A65E267CB88}"/>
              </a:ext>
            </a:extLst>
          </p:cNvPr>
          <p:cNvSpPr txBox="1"/>
          <p:nvPr/>
        </p:nvSpPr>
        <p:spPr>
          <a:xfrm>
            <a:off x="5653500" y="1366122"/>
            <a:ext cx="255137" cy="470129"/>
          </a:xfrm>
          <a:prstGeom prst="rect">
            <a:avLst/>
          </a:prstGeom>
          <a:noFill/>
        </p:spPr>
        <p:txBody>
          <a:bodyPr wrap="square" rtlCol="0">
            <a:spAutoFit/>
          </a:bodyPr>
          <a:lstStyle/>
          <a:p>
            <a:r>
              <a:rPr lang="en-US" sz="2455" b="1" dirty="0"/>
              <a:t>C</a:t>
            </a:r>
          </a:p>
        </p:txBody>
      </p:sp>
      <p:pic>
        <p:nvPicPr>
          <p:cNvPr id="25" name="Picture 24" descr="Chart, bubble chart&#10;&#10;Description automatically generated">
            <a:extLst>
              <a:ext uri="{FF2B5EF4-FFF2-40B4-BE49-F238E27FC236}">
                <a16:creationId xmlns:a16="http://schemas.microsoft.com/office/drawing/2014/main" id="{C56A86F2-B32F-48BB-9484-1A7EE1C9F9A5}"/>
              </a:ext>
            </a:extLst>
          </p:cNvPr>
          <p:cNvPicPr>
            <a:picLocks noChangeAspect="1"/>
          </p:cNvPicPr>
          <p:nvPr/>
        </p:nvPicPr>
        <p:blipFill>
          <a:blip r:embed="rId6"/>
          <a:stretch>
            <a:fillRect/>
          </a:stretch>
        </p:blipFill>
        <p:spPr>
          <a:xfrm>
            <a:off x="445109" y="3979589"/>
            <a:ext cx="2530243" cy="2530243"/>
          </a:xfrm>
          <a:prstGeom prst="rect">
            <a:avLst/>
          </a:prstGeom>
        </p:spPr>
      </p:pic>
      <p:sp>
        <p:nvSpPr>
          <p:cNvPr id="26" name="TextBox 25">
            <a:extLst>
              <a:ext uri="{FF2B5EF4-FFF2-40B4-BE49-F238E27FC236}">
                <a16:creationId xmlns:a16="http://schemas.microsoft.com/office/drawing/2014/main" id="{40F030BB-0B9B-4484-96F3-5B33D81B9251}"/>
              </a:ext>
            </a:extLst>
          </p:cNvPr>
          <p:cNvSpPr txBox="1"/>
          <p:nvPr/>
        </p:nvSpPr>
        <p:spPr>
          <a:xfrm>
            <a:off x="273141" y="4032761"/>
            <a:ext cx="255137" cy="470129"/>
          </a:xfrm>
          <a:prstGeom prst="rect">
            <a:avLst/>
          </a:prstGeom>
          <a:noFill/>
        </p:spPr>
        <p:txBody>
          <a:bodyPr wrap="square" rtlCol="0">
            <a:spAutoFit/>
          </a:bodyPr>
          <a:lstStyle/>
          <a:p>
            <a:r>
              <a:rPr lang="en-US" sz="2455" b="1" dirty="0"/>
              <a:t>D</a:t>
            </a:r>
          </a:p>
        </p:txBody>
      </p:sp>
      <p:pic>
        <p:nvPicPr>
          <p:cNvPr id="28" name="Picture 27" descr="Chart, scatter chart, bubble chart&#10;&#10;Description automatically generated">
            <a:extLst>
              <a:ext uri="{FF2B5EF4-FFF2-40B4-BE49-F238E27FC236}">
                <a16:creationId xmlns:a16="http://schemas.microsoft.com/office/drawing/2014/main" id="{874EED72-87A6-43C2-99FB-9D7D89C1B112}"/>
              </a:ext>
            </a:extLst>
          </p:cNvPr>
          <p:cNvPicPr>
            <a:picLocks noChangeAspect="1"/>
          </p:cNvPicPr>
          <p:nvPr/>
        </p:nvPicPr>
        <p:blipFill>
          <a:blip r:embed="rId7"/>
          <a:stretch>
            <a:fillRect/>
          </a:stretch>
        </p:blipFill>
        <p:spPr>
          <a:xfrm>
            <a:off x="3019751" y="4017058"/>
            <a:ext cx="2530244" cy="2530244"/>
          </a:xfrm>
          <a:prstGeom prst="rect">
            <a:avLst/>
          </a:prstGeom>
        </p:spPr>
      </p:pic>
      <p:sp>
        <p:nvSpPr>
          <p:cNvPr id="29" name="TextBox 28">
            <a:extLst>
              <a:ext uri="{FF2B5EF4-FFF2-40B4-BE49-F238E27FC236}">
                <a16:creationId xmlns:a16="http://schemas.microsoft.com/office/drawing/2014/main" id="{254489FA-CF08-4AA3-93EE-6D0B58429E7C}"/>
              </a:ext>
            </a:extLst>
          </p:cNvPr>
          <p:cNvSpPr txBox="1"/>
          <p:nvPr/>
        </p:nvSpPr>
        <p:spPr>
          <a:xfrm>
            <a:off x="2919774" y="4032761"/>
            <a:ext cx="255137" cy="470129"/>
          </a:xfrm>
          <a:prstGeom prst="rect">
            <a:avLst/>
          </a:prstGeom>
          <a:noFill/>
        </p:spPr>
        <p:txBody>
          <a:bodyPr wrap="square" rtlCol="0">
            <a:spAutoFit/>
          </a:bodyPr>
          <a:lstStyle/>
          <a:p>
            <a:r>
              <a:rPr lang="en-US" sz="2455" b="1" dirty="0"/>
              <a:t>E</a:t>
            </a:r>
          </a:p>
        </p:txBody>
      </p:sp>
      <p:pic>
        <p:nvPicPr>
          <p:cNvPr id="31" name="Picture 30" descr="Chart, scatter chart, bubble chart&#10;&#10;Description automatically generated">
            <a:extLst>
              <a:ext uri="{FF2B5EF4-FFF2-40B4-BE49-F238E27FC236}">
                <a16:creationId xmlns:a16="http://schemas.microsoft.com/office/drawing/2014/main" id="{889F31B8-AE44-464F-955B-6F7265499CA6}"/>
              </a:ext>
            </a:extLst>
          </p:cNvPr>
          <p:cNvPicPr>
            <a:picLocks noChangeAspect="1"/>
          </p:cNvPicPr>
          <p:nvPr/>
        </p:nvPicPr>
        <p:blipFill>
          <a:blip r:embed="rId8"/>
          <a:stretch>
            <a:fillRect/>
          </a:stretch>
        </p:blipFill>
        <p:spPr>
          <a:xfrm>
            <a:off x="5657016" y="4032761"/>
            <a:ext cx="2477071" cy="2477071"/>
          </a:xfrm>
          <a:prstGeom prst="rect">
            <a:avLst/>
          </a:prstGeom>
        </p:spPr>
      </p:pic>
      <p:sp>
        <p:nvSpPr>
          <p:cNvPr id="32" name="TextBox 31">
            <a:extLst>
              <a:ext uri="{FF2B5EF4-FFF2-40B4-BE49-F238E27FC236}">
                <a16:creationId xmlns:a16="http://schemas.microsoft.com/office/drawing/2014/main" id="{D38D200A-D56B-4752-AFD2-1F25BD29A512}"/>
              </a:ext>
            </a:extLst>
          </p:cNvPr>
          <p:cNvSpPr txBox="1"/>
          <p:nvPr/>
        </p:nvSpPr>
        <p:spPr>
          <a:xfrm>
            <a:off x="5548126" y="4032761"/>
            <a:ext cx="255137" cy="470129"/>
          </a:xfrm>
          <a:prstGeom prst="rect">
            <a:avLst/>
          </a:prstGeom>
          <a:noFill/>
        </p:spPr>
        <p:txBody>
          <a:bodyPr wrap="square" rtlCol="0">
            <a:spAutoFit/>
          </a:bodyPr>
          <a:lstStyle/>
          <a:p>
            <a:r>
              <a:rPr lang="en-US" sz="2455" b="1" dirty="0"/>
              <a:t>F</a:t>
            </a:r>
          </a:p>
        </p:txBody>
      </p:sp>
    </p:spTree>
    <p:extLst>
      <p:ext uri="{BB962C8B-B14F-4D97-AF65-F5344CB8AC3E}">
        <p14:creationId xmlns:p14="http://schemas.microsoft.com/office/powerpoint/2010/main" val="282972417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177657A1-5010-4480-B18B-2E5ACFA7FE87}"/>
              </a:ext>
            </a:extLst>
          </p:cNvPr>
          <p:cNvSpPr txBox="1"/>
          <p:nvPr/>
        </p:nvSpPr>
        <p:spPr>
          <a:xfrm>
            <a:off x="742878" y="6572223"/>
            <a:ext cx="6955072" cy="1015663"/>
          </a:xfrm>
          <a:prstGeom prst="rect">
            <a:avLst/>
          </a:prstGeom>
          <a:noFill/>
        </p:spPr>
        <p:txBody>
          <a:bodyPr wrap="square" rtlCol="0">
            <a:spAutoFit/>
          </a:bodyPr>
          <a:lstStyle/>
          <a:p>
            <a:pPr defTabSz="914400">
              <a:defRPr/>
            </a:pPr>
            <a:r>
              <a:rPr lang="en-US" sz="1200" b="1" dirty="0"/>
              <a:t>Supplement figure 2: Obesity groups could be characterized based on abundance of fecal bacterial taxa, especially at lower taxonomic ranks. </a:t>
            </a:r>
            <a:r>
              <a:rPr lang="en-US" sz="1200" dirty="0"/>
              <a:t>Linear discriminant analysis of A) bacterial species, B) bacterial genera, C) bacterial families, D) bacterial orders, E) bacterial classes F) bacterial phyla. Taxa with abundance of less than 20 sequences were filtered out. Confidence ellipses are shaded. Normal data ellipses are unfilled and leveled to include 50% of the samples.</a:t>
            </a:r>
            <a:endParaRPr lang="en-US" sz="1200" dirty="0">
              <a:ea typeface="Calibri" panose="020F0502020204030204" pitchFamily="34" charset="0"/>
              <a:cs typeface="Times New Roman" panose="02020603050405020304" pitchFamily="18" charset="0"/>
            </a:endParaRPr>
          </a:p>
        </p:txBody>
      </p:sp>
      <p:pic>
        <p:nvPicPr>
          <p:cNvPr id="16" name="Picture 15" descr="Chart, scatter chart&#10;&#10;Description automatically generated">
            <a:extLst>
              <a:ext uri="{FF2B5EF4-FFF2-40B4-BE49-F238E27FC236}">
                <a16:creationId xmlns:a16="http://schemas.microsoft.com/office/drawing/2014/main" id="{B54348D0-325D-4104-B6C3-2AB83771775B}"/>
              </a:ext>
            </a:extLst>
          </p:cNvPr>
          <p:cNvPicPr>
            <a:picLocks noChangeAspect="1"/>
          </p:cNvPicPr>
          <p:nvPr/>
        </p:nvPicPr>
        <p:blipFill>
          <a:blip r:embed="rId3"/>
          <a:stretch>
            <a:fillRect/>
          </a:stretch>
        </p:blipFill>
        <p:spPr>
          <a:xfrm>
            <a:off x="445490" y="1306550"/>
            <a:ext cx="2530242" cy="2530242"/>
          </a:xfrm>
          <a:prstGeom prst="rect">
            <a:avLst/>
          </a:prstGeom>
        </p:spPr>
      </p:pic>
      <p:sp>
        <p:nvSpPr>
          <p:cNvPr id="17" name="TextBox 16">
            <a:extLst>
              <a:ext uri="{FF2B5EF4-FFF2-40B4-BE49-F238E27FC236}">
                <a16:creationId xmlns:a16="http://schemas.microsoft.com/office/drawing/2014/main" id="{1A20896C-6EC2-4C8A-8BBE-383C767DC684}"/>
              </a:ext>
            </a:extLst>
          </p:cNvPr>
          <p:cNvSpPr txBox="1"/>
          <p:nvPr/>
        </p:nvSpPr>
        <p:spPr>
          <a:xfrm>
            <a:off x="308635" y="1306550"/>
            <a:ext cx="255137" cy="470129"/>
          </a:xfrm>
          <a:prstGeom prst="rect">
            <a:avLst/>
          </a:prstGeom>
          <a:noFill/>
        </p:spPr>
        <p:txBody>
          <a:bodyPr wrap="square" rtlCol="0">
            <a:spAutoFit/>
          </a:bodyPr>
          <a:lstStyle/>
          <a:p>
            <a:r>
              <a:rPr lang="en-US" sz="2455" b="1" dirty="0"/>
              <a:t>A</a:t>
            </a:r>
          </a:p>
        </p:txBody>
      </p:sp>
      <p:pic>
        <p:nvPicPr>
          <p:cNvPr id="19" name="Picture 18" descr="Chart, scatter chart&#10;&#10;Description automatically generated">
            <a:extLst>
              <a:ext uri="{FF2B5EF4-FFF2-40B4-BE49-F238E27FC236}">
                <a16:creationId xmlns:a16="http://schemas.microsoft.com/office/drawing/2014/main" id="{6773C924-C5A6-4024-9072-AA44E0B297C6}"/>
              </a:ext>
            </a:extLst>
          </p:cNvPr>
          <p:cNvPicPr>
            <a:picLocks noChangeAspect="1"/>
          </p:cNvPicPr>
          <p:nvPr/>
        </p:nvPicPr>
        <p:blipFill>
          <a:blip r:embed="rId4"/>
          <a:stretch>
            <a:fillRect/>
          </a:stretch>
        </p:blipFill>
        <p:spPr>
          <a:xfrm>
            <a:off x="3029868" y="1306549"/>
            <a:ext cx="2530243" cy="2530243"/>
          </a:xfrm>
          <a:prstGeom prst="rect">
            <a:avLst/>
          </a:prstGeom>
        </p:spPr>
      </p:pic>
      <p:sp>
        <p:nvSpPr>
          <p:cNvPr id="20" name="TextBox 19">
            <a:extLst>
              <a:ext uri="{FF2B5EF4-FFF2-40B4-BE49-F238E27FC236}">
                <a16:creationId xmlns:a16="http://schemas.microsoft.com/office/drawing/2014/main" id="{9D7F17F6-CB8B-481F-81C5-5F4D710E0557}"/>
              </a:ext>
            </a:extLst>
          </p:cNvPr>
          <p:cNvSpPr txBox="1"/>
          <p:nvPr/>
        </p:nvSpPr>
        <p:spPr>
          <a:xfrm>
            <a:off x="2925206" y="1344886"/>
            <a:ext cx="255137" cy="470129"/>
          </a:xfrm>
          <a:prstGeom prst="rect">
            <a:avLst/>
          </a:prstGeom>
          <a:noFill/>
        </p:spPr>
        <p:txBody>
          <a:bodyPr wrap="square" rtlCol="0">
            <a:spAutoFit/>
          </a:bodyPr>
          <a:lstStyle/>
          <a:p>
            <a:r>
              <a:rPr lang="en-US" sz="2455" b="1" dirty="0"/>
              <a:t>B</a:t>
            </a:r>
          </a:p>
        </p:txBody>
      </p:sp>
      <p:pic>
        <p:nvPicPr>
          <p:cNvPr id="22" name="Picture 21" descr="Chart, scatter chart&#10;&#10;Description automatically generated">
            <a:extLst>
              <a:ext uri="{FF2B5EF4-FFF2-40B4-BE49-F238E27FC236}">
                <a16:creationId xmlns:a16="http://schemas.microsoft.com/office/drawing/2014/main" id="{4B99ACDF-DA09-498D-AD97-65F1834E5976}"/>
              </a:ext>
            </a:extLst>
          </p:cNvPr>
          <p:cNvPicPr>
            <a:picLocks noChangeAspect="1"/>
          </p:cNvPicPr>
          <p:nvPr/>
        </p:nvPicPr>
        <p:blipFill>
          <a:blip r:embed="rId5"/>
          <a:stretch>
            <a:fillRect/>
          </a:stretch>
        </p:blipFill>
        <p:spPr>
          <a:xfrm>
            <a:off x="5646439" y="1306548"/>
            <a:ext cx="2530243" cy="2530243"/>
          </a:xfrm>
          <a:prstGeom prst="rect">
            <a:avLst/>
          </a:prstGeom>
        </p:spPr>
      </p:pic>
      <p:sp>
        <p:nvSpPr>
          <p:cNvPr id="23" name="TextBox 22">
            <a:extLst>
              <a:ext uri="{FF2B5EF4-FFF2-40B4-BE49-F238E27FC236}">
                <a16:creationId xmlns:a16="http://schemas.microsoft.com/office/drawing/2014/main" id="{2F45753F-26AF-4A79-82C1-C52022E64F71}"/>
              </a:ext>
            </a:extLst>
          </p:cNvPr>
          <p:cNvSpPr txBox="1"/>
          <p:nvPr/>
        </p:nvSpPr>
        <p:spPr>
          <a:xfrm>
            <a:off x="5532490" y="1306548"/>
            <a:ext cx="255137" cy="470129"/>
          </a:xfrm>
          <a:prstGeom prst="rect">
            <a:avLst/>
          </a:prstGeom>
          <a:noFill/>
        </p:spPr>
        <p:txBody>
          <a:bodyPr wrap="square" rtlCol="0">
            <a:spAutoFit/>
          </a:bodyPr>
          <a:lstStyle/>
          <a:p>
            <a:r>
              <a:rPr lang="en-US" sz="2455" b="1" dirty="0"/>
              <a:t>C</a:t>
            </a:r>
          </a:p>
        </p:txBody>
      </p:sp>
      <p:pic>
        <p:nvPicPr>
          <p:cNvPr id="25" name="Picture 24" descr="Chart, scatter chart&#10;&#10;Description automatically generated">
            <a:extLst>
              <a:ext uri="{FF2B5EF4-FFF2-40B4-BE49-F238E27FC236}">
                <a16:creationId xmlns:a16="http://schemas.microsoft.com/office/drawing/2014/main" id="{C1A87EFE-3BB9-44B6-B1BB-E9B95790F836}"/>
              </a:ext>
            </a:extLst>
          </p:cNvPr>
          <p:cNvPicPr>
            <a:picLocks noChangeAspect="1"/>
          </p:cNvPicPr>
          <p:nvPr/>
        </p:nvPicPr>
        <p:blipFill>
          <a:blip r:embed="rId6"/>
          <a:stretch>
            <a:fillRect/>
          </a:stretch>
        </p:blipFill>
        <p:spPr>
          <a:xfrm>
            <a:off x="529635" y="3854867"/>
            <a:ext cx="2500233" cy="2500233"/>
          </a:xfrm>
          <a:prstGeom prst="rect">
            <a:avLst/>
          </a:prstGeom>
        </p:spPr>
      </p:pic>
      <p:sp>
        <p:nvSpPr>
          <p:cNvPr id="26" name="TextBox 25">
            <a:extLst>
              <a:ext uri="{FF2B5EF4-FFF2-40B4-BE49-F238E27FC236}">
                <a16:creationId xmlns:a16="http://schemas.microsoft.com/office/drawing/2014/main" id="{0E149D1F-C42C-4722-B058-9BDA9BDA4FAC}"/>
              </a:ext>
            </a:extLst>
          </p:cNvPr>
          <p:cNvSpPr txBox="1"/>
          <p:nvPr/>
        </p:nvSpPr>
        <p:spPr>
          <a:xfrm>
            <a:off x="395136" y="3894146"/>
            <a:ext cx="255137" cy="470129"/>
          </a:xfrm>
          <a:prstGeom prst="rect">
            <a:avLst/>
          </a:prstGeom>
          <a:noFill/>
        </p:spPr>
        <p:txBody>
          <a:bodyPr wrap="square" rtlCol="0">
            <a:spAutoFit/>
          </a:bodyPr>
          <a:lstStyle/>
          <a:p>
            <a:r>
              <a:rPr lang="en-US" sz="2455" b="1" dirty="0"/>
              <a:t>D</a:t>
            </a:r>
          </a:p>
        </p:txBody>
      </p:sp>
      <p:pic>
        <p:nvPicPr>
          <p:cNvPr id="28" name="Picture 27" descr="Chart, scatter chart&#10;&#10;Description automatically generated">
            <a:extLst>
              <a:ext uri="{FF2B5EF4-FFF2-40B4-BE49-F238E27FC236}">
                <a16:creationId xmlns:a16="http://schemas.microsoft.com/office/drawing/2014/main" id="{46777096-E846-4D1B-A4A7-A5AE6F7ECEA2}"/>
              </a:ext>
            </a:extLst>
          </p:cNvPr>
          <p:cNvPicPr>
            <a:picLocks noChangeAspect="1"/>
          </p:cNvPicPr>
          <p:nvPr/>
        </p:nvPicPr>
        <p:blipFill>
          <a:blip r:embed="rId7"/>
          <a:stretch>
            <a:fillRect/>
          </a:stretch>
        </p:blipFill>
        <p:spPr>
          <a:xfrm>
            <a:off x="3197994" y="3894145"/>
            <a:ext cx="2457491" cy="2457491"/>
          </a:xfrm>
          <a:prstGeom prst="rect">
            <a:avLst/>
          </a:prstGeom>
        </p:spPr>
      </p:pic>
      <p:sp>
        <p:nvSpPr>
          <p:cNvPr id="29" name="TextBox 28">
            <a:extLst>
              <a:ext uri="{FF2B5EF4-FFF2-40B4-BE49-F238E27FC236}">
                <a16:creationId xmlns:a16="http://schemas.microsoft.com/office/drawing/2014/main" id="{A7481BC9-4202-4519-BDD2-BE7071A5F77D}"/>
              </a:ext>
            </a:extLst>
          </p:cNvPr>
          <p:cNvSpPr txBox="1"/>
          <p:nvPr/>
        </p:nvSpPr>
        <p:spPr>
          <a:xfrm>
            <a:off x="3063495" y="3903126"/>
            <a:ext cx="255137" cy="470129"/>
          </a:xfrm>
          <a:prstGeom prst="rect">
            <a:avLst/>
          </a:prstGeom>
          <a:noFill/>
        </p:spPr>
        <p:txBody>
          <a:bodyPr wrap="square" rtlCol="0">
            <a:spAutoFit/>
          </a:bodyPr>
          <a:lstStyle/>
          <a:p>
            <a:r>
              <a:rPr lang="en-US" sz="2455" b="1" dirty="0"/>
              <a:t>E</a:t>
            </a:r>
          </a:p>
        </p:txBody>
      </p:sp>
      <p:pic>
        <p:nvPicPr>
          <p:cNvPr id="31" name="Picture 30" descr="Chart, scatter chart&#10;&#10;Description automatically generated">
            <a:extLst>
              <a:ext uri="{FF2B5EF4-FFF2-40B4-BE49-F238E27FC236}">
                <a16:creationId xmlns:a16="http://schemas.microsoft.com/office/drawing/2014/main" id="{1FC66353-9D66-429E-89D4-6794A3993011}"/>
              </a:ext>
            </a:extLst>
          </p:cNvPr>
          <p:cNvPicPr>
            <a:picLocks noChangeAspect="1"/>
          </p:cNvPicPr>
          <p:nvPr/>
        </p:nvPicPr>
        <p:blipFill>
          <a:blip r:embed="rId8"/>
          <a:stretch>
            <a:fillRect/>
          </a:stretch>
        </p:blipFill>
        <p:spPr>
          <a:xfrm>
            <a:off x="5787627" y="3894145"/>
            <a:ext cx="2457491" cy="2457491"/>
          </a:xfrm>
          <a:prstGeom prst="rect">
            <a:avLst/>
          </a:prstGeom>
        </p:spPr>
      </p:pic>
      <p:sp>
        <p:nvSpPr>
          <p:cNvPr id="32" name="TextBox 31">
            <a:extLst>
              <a:ext uri="{FF2B5EF4-FFF2-40B4-BE49-F238E27FC236}">
                <a16:creationId xmlns:a16="http://schemas.microsoft.com/office/drawing/2014/main" id="{2D0B80A3-9DCF-4A2B-B1DD-277B81D27BD8}"/>
              </a:ext>
            </a:extLst>
          </p:cNvPr>
          <p:cNvSpPr txBox="1"/>
          <p:nvPr/>
        </p:nvSpPr>
        <p:spPr>
          <a:xfrm>
            <a:off x="5724923" y="3894146"/>
            <a:ext cx="255137" cy="470129"/>
          </a:xfrm>
          <a:prstGeom prst="rect">
            <a:avLst/>
          </a:prstGeom>
          <a:noFill/>
        </p:spPr>
        <p:txBody>
          <a:bodyPr wrap="square" rtlCol="0">
            <a:spAutoFit/>
          </a:bodyPr>
          <a:lstStyle/>
          <a:p>
            <a:r>
              <a:rPr lang="en-US" sz="2455" b="1" dirty="0"/>
              <a:t>F</a:t>
            </a:r>
          </a:p>
        </p:txBody>
      </p:sp>
    </p:spTree>
    <p:extLst>
      <p:ext uri="{BB962C8B-B14F-4D97-AF65-F5344CB8AC3E}">
        <p14:creationId xmlns:p14="http://schemas.microsoft.com/office/powerpoint/2010/main" val="195052750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F608E504-2D67-4716-8E05-DACF3EA37FEC}"/>
              </a:ext>
            </a:extLst>
          </p:cNvPr>
          <p:cNvSpPr txBox="1"/>
          <p:nvPr/>
        </p:nvSpPr>
        <p:spPr>
          <a:xfrm>
            <a:off x="933867" y="6339119"/>
            <a:ext cx="7241426" cy="3600986"/>
          </a:xfrm>
          <a:prstGeom prst="rect">
            <a:avLst/>
          </a:prstGeom>
          <a:noFill/>
        </p:spPr>
        <p:txBody>
          <a:bodyPr wrap="square" rtlCol="0">
            <a:spAutoFit/>
          </a:bodyPr>
          <a:lstStyle/>
          <a:p>
            <a:pPr defTabSz="914400">
              <a:defRPr/>
            </a:pPr>
            <a:r>
              <a:rPr lang="en-US" sz="1200" b="1" dirty="0"/>
              <a:t>Supplement figure 3: Lean and obese groups can be characterized by the abundance of dominant salivary bacterial taxa, across most taxonomic ranks. </a:t>
            </a:r>
            <a:r>
              <a:rPr lang="en-US" sz="1200" dirty="0"/>
              <a:t>The results also indicate that the most abundant bacteria taxa are not the most influential for characterization of obesity groups. Linear discriminant analysis of 15 most abundant salivary bacterial A) Species F.pe: </a:t>
            </a:r>
            <a:r>
              <a:rPr lang="en-US" sz="1200" i="1" dirty="0"/>
              <a:t>Fusobacterium </a:t>
            </a:r>
            <a:r>
              <a:rPr lang="en-US" sz="1200" i="1" dirty="0" err="1"/>
              <a:t>periodonticum</a:t>
            </a:r>
            <a:r>
              <a:rPr lang="en-US" sz="1200" dirty="0"/>
              <a:t>, R.mu: </a:t>
            </a:r>
            <a:r>
              <a:rPr lang="en-US" sz="1200" i="1" dirty="0" err="1"/>
              <a:t>Rothia</a:t>
            </a:r>
            <a:r>
              <a:rPr lang="en-US" sz="1200" i="1" dirty="0"/>
              <a:t> </a:t>
            </a:r>
            <a:r>
              <a:rPr lang="en-US" sz="1200" i="1" dirty="0" err="1"/>
              <a:t>mucilaginosa</a:t>
            </a:r>
            <a:r>
              <a:rPr lang="en-US" sz="1200" dirty="0"/>
              <a:t>, P.na: </a:t>
            </a:r>
            <a:r>
              <a:rPr lang="en-US" sz="1200" i="1" dirty="0" err="1"/>
              <a:t>Prevotella</a:t>
            </a:r>
            <a:r>
              <a:rPr lang="en-US" sz="1200" i="1" dirty="0"/>
              <a:t> </a:t>
            </a:r>
            <a:r>
              <a:rPr lang="en-US" sz="1200" i="1" dirty="0" err="1"/>
              <a:t>nanceiensis</a:t>
            </a:r>
            <a:r>
              <a:rPr lang="en-US" sz="1200" dirty="0"/>
              <a:t>, N.pe: </a:t>
            </a:r>
            <a:r>
              <a:rPr lang="en-US" sz="1200" i="1" dirty="0"/>
              <a:t>Neisseria </a:t>
            </a:r>
            <a:r>
              <a:rPr lang="en-US" sz="1200" i="1" dirty="0" err="1"/>
              <a:t>perflava</a:t>
            </a:r>
            <a:r>
              <a:rPr lang="en-US" sz="1200" dirty="0"/>
              <a:t>, P.me: </a:t>
            </a:r>
            <a:r>
              <a:rPr lang="en-US" sz="1200" i="1" dirty="0" err="1"/>
              <a:t>Prevotella</a:t>
            </a:r>
            <a:r>
              <a:rPr lang="en-US" sz="1200" i="1" dirty="0"/>
              <a:t> 7 </a:t>
            </a:r>
            <a:r>
              <a:rPr lang="en-US" sz="1200" i="1" dirty="0" err="1"/>
              <a:t>melaninogenica</a:t>
            </a:r>
            <a:r>
              <a:rPr lang="en-US" sz="1200" dirty="0"/>
              <a:t>, P.je: </a:t>
            </a:r>
            <a:r>
              <a:rPr lang="en-US" sz="1200" i="1" dirty="0" err="1"/>
              <a:t>Prevotella</a:t>
            </a:r>
            <a:r>
              <a:rPr lang="en-US" sz="1200" i="1" dirty="0"/>
              <a:t> 7 </a:t>
            </a:r>
            <a:r>
              <a:rPr lang="en-US" sz="1200" i="1" dirty="0" err="1"/>
              <a:t>jejuni</a:t>
            </a:r>
            <a:r>
              <a:rPr lang="en-US" sz="1200" dirty="0"/>
              <a:t>, H.pa: </a:t>
            </a:r>
            <a:r>
              <a:rPr lang="en-US" sz="1200" i="1" dirty="0" err="1"/>
              <a:t>Haemophilus</a:t>
            </a:r>
            <a:r>
              <a:rPr lang="en-US" sz="1200" i="1" dirty="0"/>
              <a:t> </a:t>
            </a:r>
            <a:r>
              <a:rPr lang="en-US" sz="1200" i="1" dirty="0" err="1"/>
              <a:t>parainfluenzae</a:t>
            </a:r>
            <a:r>
              <a:rPr lang="en-US" sz="1200" dirty="0"/>
              <a:t>, V.pa: </a:t>
            </a:r>
            <a:r>
              <a:rPr lang="en-US" sz="1200" i="1" dirty="0" err="1"/>
              <a:t>Veillonella</a:t>
            </a:r>
            <a:r>
              <a:rPr lang="en-US" sz="1200" i="1" dirty="0"/>
              <a:t> </a:t>
            </a:r>
            <a:r>
              <a:rPr lang="en-US" sz="1200" i="1" dirty="0" err="1"/>
              <a:t>parvula</a:t>
            </a:r>
            <a:r>
              <a:rPr lang="en-US" sz="1200" dirty="0"/>
              <a:t>, </a:t>
            </a:r>
            <a:r>
              <a:rPr lang="en-US" sz="1200" dirty="0" err="1"/>
              <a:t>S.or</a:t>
            </a:r>
            <a:r>
              <a:rPr lang="en-US" sz="1200" dirty="0"/>
              <a:t>: </a:t>
            </a:r>
            <a:r>
              <a:rPr lang="en-US" sz="1200" i="1" dirty="0"/>
              <a:t>Streptococcus </a:t>
            </a:r>
            <a:r>
              <a:rPr lang="en-US" sz="1200" i="1" dirty="0" err="1"/>
              <a:t>oralis</a:t>
            </a:r>
            <a:r>
              <a:rPr lang="en-US" sz="1200" dirty="0"/>
              <a:t>, F.nu: </a:t>
            </a:r>
            <a:r>
              <a:rPr lang="en-US" sz="1200" i="1" dirty="0"/>
              <a:t>Fusobacterium </a:t>
            </a:r>
            <a:r>
              <a:rPr lang="en-US" sz="1200" i="1" dirty="0" err="1"/>
              <a:t>nucleatum</a:t>
            </a:r>
            <a:r>
              <a:rPr lang="en-US" sz="1200" dirty="0"/>
              <a:t>, </a:t>
            </a:r>
            <a:r>
              <a:rPr lang="en-US" sz="1200" dirty="0" err="1"/>
              <a:t>P.pal</a:t>
            </a:r>
            <a:r>
              <a:rPr lang="en-US" sz="1200" dirty="0"/>
              <a:t>: </a:t>
            </a:r>
            <a:r>
              <a:rPr lang="en-US" sz="1200" i="1" dirty="0" err="1"/>
              <a:t>Prevotella</a:t>
            </a:r>
            <a:r>
              <a:rPr lang="en-US" sz="1200" i="1" dirty="0"/>
              <a:t> </a:t>
            </a:r>
            <a:r>
              <a:rPr lang="en-US" sz="1200" i="1" dirty="0" err="1"/>
              <a:t>pallens</a:t>
            </a:r>
            <a:r>
              <a:rPr lang="en-US" sz="1200" dirty="0"/>
              <a:t>, </a:t>
            </a:r>
            <a:r>
              <a:rPr lang="en-US" sz="1200" dirty="0" err="1"/>
              <a:t>P.pas</a:t>
            </a:r>
            <a:r>
              <a:rPr lang="en-US" sz="1200" dirty="0"/>
              <a:t>: </a:t>
            </a:r>
            <a:r>
              <a:rPr lang="en-US" sz="1200" i="1" dirty="0" err="1"/>
              <a:t>Porphyromonas_pasteri</a:t>
            </a:r>
            <a:r>
              <a:rPr lang="en-US" sz="1200" dirty="0"/>
              <a:t>, </a:t>
            </a:r>
            <a:r>
              <a:rPr lang="en-US" sz="1200" dirty="0" err="1"/>
              <a:t>V.di</a:t>
            </a:r>
            <a:r>
              <a:rPr lang="en-US" sz="1200" dirty="0"/>
              <a:t>: </a:t>
            </a:r>
            <a:r>
              <a:rPr lang="en-US" sz="1200" i="1" dirty="0" err="1"/>
              <a:t>Veillonella_dispar</a:t>
            </a:r>
            <a:r>
              <a:rPr lang="en-US" sz="1200" dirty="0"/>
              <a:t>, P.ve: </a:t>
            </a:r>
            <a:r>
              <a:rPr lang="en-US" sz="1200" i="1" dirty="0" err="1"/>
              <a:t>Prevotella</a:t>
            </a:r>
            <a:r>
              <a:rPr lang="en-US" sz="1200" i="1" dirty="0"/>
              <a:t> 7 </a:t>
            </a:r>
            <a:r>
              <a:rPr lang="en-US" sz="1200" i="1" dirty="0" err="1"/>
              <a:t>veroralis</a:t>
            </a:r>
            <a:r>
              <a:rPr lang="en-US" sz="1200" dirty="0"/>
              <a:t>, P.se: </a:t>
            </a:r>
            <a:r>
              <a:rPr lang="en-US" sz="1200" i="1" dirty="0" err="1"/>
              <a:t>Prevotella_salivae</a:t>
            </a:r>
            <a:r>
              <a:rPr lang="en-US" sz="1200" i="1" dirty="0"/>
              <a:t> </a:t>
            </a:r>
            <a:r>
              <a:rPr lang="en-US" sz="1200" dirty="0"/>
              <a:t>, B) Families, Cam: </a:t>
            </a:r>
            <a:r>
              <a:rPr lang="en-US" sz="1200" dirty="0" err="1"/>
              <a:t>Campylobacteraceae</a:t>
            </a:r>
            <a:r>
              <a:rPr lang="en-US" sz="1200" dirty="0"/>
              <a:t>, Ana: </a:t>
            </a:r>
            <a:r>
              <a:rPr lang="en-US" sz="1200" dirty="0" err="1"/>
              <a:t>Anaerovoracaceae</a:t>
            </a:r>
            <a:r>
              <a:rPr lang="en-US" sz="1200" dirty="0"/>
              <a:t>, Vei: </a:t>
            </a:r>
            <a:r>
              <a:rPr lang="en-US" sz="1200" dirty="0" err="1"/>
              <a:t>Veillonellaceae</a:t>
            </a:r>
            <a:r>
              <a:rPr lang="en-US" sz="1200" dirty="0"/>
              <a:t>, Str: </a:t>
            </a:r>
            <a:r>
              <a:rPr lang="en-US" sz="1200" dirty="0" err="1"/>
              <a:t>Streptococcaceae</a:t>
            </a:r>
            <a:r>
              <a:rPr lang="en-US" sz="1200" dirty="0"/>
              <a:t>, Lac: </a:t>
            </a:r>
            <a:r>
              <a:rPr lang="en-US" sz="1200" dirty="0" err="1"/>
              <a:t>Lachnospiraceae</a:t>
            </a:r>
            <a:r>
              <a:rPr lang="en-US" sz="1200" dirty="0"/>
              <a:t>, Fla: </a:t>
            </a:r>
            <a:r>
              <a:rPr lang="en-US" sz="1200" dirty="0" err="1"/>
              <a:t>Flavobacteriaceae</a:t>
            </a:r>
            <a:r>
              <a:rPr lang="en-US" sz="1200" dirty="0"/>
              <a:t>, Mic: </a:t>
            </a:r>
            <a:r>
              <a:rPr lang="en-US" sz="1200" dirty="0" err="1"/>
              <a:t>Micrococcaceae</a:t>
            </a:r>
            <a:r>
              <a:rPr lang="en-US" sz="1200" dirty="0"/>
              <a:t>, </a:t>
            </a:r>
            <a:r>
              <a:rPr lang="en-US" sz="1200" dirty="0" err="1"/>
              <a:t>Lep</a:t>
            </a:r>
            <a:r>
              <a:rPr lang="en-US" sz="1200" dirty="0"/>
              <a:t>: </a:t>
            </a:r>
            <a:r>
              <a:rPr lang="en-US" sz="1200" dirty="0" err="1"/>
              <a:t>Leptotrichiaceae</a:t>
            </a:r>
            <a:r>
              <a:rPr lang="en-US" sz="1200" dirty="0"/>
              <a:t>, </a:t>
            </a:r>
            <a:r>
              <a:rPr lang="en-US" sz="1200" dirty="0" err="1"/>
              <a:t>Nei</a:t>
            </a:r>
            <a:r>
              <a:rPr lang="en-US" sz="1200" dirty="0"/>
              <a:t>: Neisseriaceae, Pas: </a:t>
            </a:r>
            <a:r>
              <a:rPr lang="en-US" sz="1200" dirty="0" err="1"/>
              <a:t>Pasteurellaceae</a:t>
            </a:r>
            <a:r>
              <a:rPr lang="en-US" sz="1200" dirty="0"/>
              <a:t>, Act: </a:t>
            </a:r>
            <a:r>
              <a:rPr lang="en-US" sz="1200" dirty="0" err="1"/>
              <a:t>Actinomycetaceae</a:t>
            </a:r>
            <a:r>
              <a:rPr lang="en-US" sz="1200" dirty="0"/>
              <a:t>, Pre: </a:t>
            </a:r>
            <a:r>
              <a:rPr lang="en-US" sz="1200" dirty="0" err="1"/>
              <a:t>Prevotellaceae</a:t>
            </a:r>
            <a:r>
              <a:rPr lang="en-US" sz="1200" dirty="0"/>
              <a:t>, </a:t>
            </a:r>
            <a:r>
              <a:rPr lang="en-US" sz="1200" dirty="0" err="1"/>
              <a:t>Sel</a:t>
            </a:r>
            <a:r>
              <a:rPr lang="en-US" sz="1200" dirty="0"/>
              <a:t>: </a:t>
            </a:r>
            <a:r>
              <a:rPr lang="en-US" sz="1200" dirty="0" err="1"/>
              <a:t>Selenomonadaceae</a:t>
            </a:r>
            <a:r>
              <a:rPr lang="en-US" sz="1200" dirty="0"/>
              <a:t>, Por: </a:t>
            </a:r>
            <a:r>
              <a:rPr lang="en-US" sz="1200" dirty="0" err="1"/>
              <a:t>Porphyromonadaceae</a:t>
            </a:r>
            <a:r>
              <a:rPr lang="en-US" sz="1200" dirty="0"/>
              <a:t>,  </a:t>
            </a:r>
            <a:r>
              <a:rPr lang="en-US" sz="1200" dirty="0" err="1"/>
              <a:t>Fus</a:t>
            </a:r>
            <a:r>
              <a:rPr lang="en-US" sz="1200" dirty="0"/>
              <a:t>: </a:t>
            </a:r>
            <a:r>
              <a:rPr lang="en-US" sz="1200" dirty="0" err="1"/>
              <a:t>Fusobacteriaceae</a:t>
            </a:r>
            <a:r>
              <a:rPr lang="en-US" sz="1200" dirty="0"/>
              <a:t>, C) Orders, Cam: </a:t>
            </a:r>
            <a:r>
              <a:rPr lang="en-US" sz="1200" dirty="0" err="1"/>
              <a:t>Campylobacterales</a:t>
            </a:r>
            <a:r>
              <a:rPr lang="en-US" sz="1200" dirty="0"/>
              <a:t>, Pep: </a:t>
            </a:r>
            <a:r>
              <a:rPr lang="en-US" sz="1200" dirty="0" err="1"/>
              <a:t>Peptostreptococcales-Tissierellales</a:t>
            </a:r>
            <a:r>
              <a:rPr lang="en-US" sz="1200" dirty="0"/>
              <a:t>, Vei: </a:t>
            </a:r>
            <a:r>
              <a:rPr lang="en-US" sz="1200" dirty="0" err="1"/>
              <a:t>Veillonellales-Selenomonadales</a:t>
            </a:r>
            <a:r>
              <a:rPr lang="en-US" sz="1200" dirty="0"/>
              <a:t>, Cor: </a:t>
            </a:r>
            <a:r>
              <a:rPr lang="en-US" sz="1200" dirty="0" err="1"/>
              <a:t>Coriobacteriales</a:t>
            </a:r>
            <a:r>
              <a:rPr lang="en-US" sz="1200" dirty="0"/>
              <a:t>, Fla: </a:t>
            </a:r>
            <a:r>
              <a:rPr lang="en-US" sz="1200" dirty="0" err="1"/>
              <a:t>Flavobacteriales</a:t>
            </a:r>
            <a:r>
              <a:rPr lang="en-US" sz="1200" dirty="0"/>
              <a:t>, </a:t>
            </a:r>
            <a:r>
              <a:rPr lang="en-US" sz="1200" dirty="0" err="1"/>
              <a:t>Lact</a:t>
            </a:r>
            <a:r>
              <a:rPr lang="en-US" sz="1200" dirty="0"/>
              <a:t>: </a:t>
            </a:r>
            <a:r>
              <a:rPr lang="en-US" sz="1200" dirty="0" err="1"/>
              <a:t>Lactobacillales</a:t>
            </a:r>
            <a:r>
              <a:rPr lang="en-US" sz="1200" dirty="0"/>
              <a:t>, </a:t>
            </a:r>
            <a:r>
              <a:rPr lang="en-US" sz="1200" dirty="0" err="1"/>
              <a:t>Spi</a:t>
            </a:r>
            <a:r>
              <a:rPr lang="en-US" sz="1200" dirty="0"/>
              <a:t>: </a:t>
            </a:r>
            <a:r>
              <a:rPr lang="en-US" sz="1200" dirty="0" err="1"/>
              <a:t>Spirochaetales</a:t>
            </a:r>
            <a:r>
              <a:rPr lang="en-US" sz="1200" dirty="0"/>
              <a:t>, Ent: </a:t>
            </a:r>
            <a:r>
              <a:rPr lang="en-US" sz="1200" dirty="0" err="1"/>
              <a:t>Enterobacterales</a:t>
            </a:r>
            <a:r>
              <a:rPr lang="en-US" sz="1200" dirty="0"/>
              <a:t>, Act: </a:t>
            </a:r>
            <a:r>
              <a:rPr lang="en-US" sz="1200" dirty="0" err="1"/>
              <a:t>Actinomycetales</a:t>
            </a:r>
            <a:r>
              <a:rPr lang="en-US" sz="1200" dirty="0"/>
              <a:t>, Bur: </a:t>
            </a:r>
            <a:r>
              <a:rPr lang="en-US" sz="1200" dirty="0" err="1"/>
              <a:t>Burkholderiales</a:t>
            </a:r>
            <a:r>
              <a:rPr lang="en-US" sz="1200" dirty="0"/>
              <a:t>, Bac: </a:t>
            </a:r>
            <a:r>
              <a:rPr lang="en-US" sz="1200" dirty="0" err="1"/>
              <a:t>Bacteroidales</a:t>
            </a:r>
            <a:r>
              <a:rPr lang="en-US" sz="1200" dirty="0"/>
              <a:t>, Abs: </a:t>
            </a:r>
            <a:r>
              <a:rPr lang="en-US" sz="1200" dirty="0" err="1"/>
              <a:t>Absconditabacteriales</a:t>
            </a:r>
            <a:r>
              <a:rPr lang="en-US" sz="1200" dirty="0"/>
              <a:t> (SR1),  </a:t>
            </a:r>
            <a:r>
              <a:rPr lang="en-US" sz="1200" dirty="0" err="1"/>
              <a:t>Lach</a:t>
            </a:r>
            <a:r>
              <a:rPr lang="en-US" sz="1200" dirty="0"/>
              <a:t>: </a:t>
            </a:r>
            <a:r>
              <a:rPr lang="en-US" sz="1200" dirty="0" err="1"/>
              <a:t>Lachnospirales</a:t>
            </a:r>
            <a:r>
              <a:rPr lang="en-US" sz="1200" dirty="0"/>
              <a:t>, Mic: </a:t>
            </a:r>
            <a:r>
              <a:rPr lang="en-US" sz="1200" dirty="0" err="1"/>
              <a:t>Micrococcales</a:t>
            </a:r>
            <a:r>
              <a:rPr lang="en-US" sz="1200" dirty="0"/>
              <a:t>, </a:t>
            </a:r>
            <a:r>
              <a:rPr lang="en-US" sz="1200" dirty="0" err="1"/>
              <a:t>Fus</a:t>
            </a:r>
            <a:r>
              <a:rPr lang="en-US" sz="1200" dirty="0"/>
              <a:t>: </a:t>
            </a:r>
            <a:r>
              <a:rPr lang="en-US" sz="1200" dirty="0" err="1"/>
              <a:t>Fusobacteriales</a:t>
            </a:r>
            <a:r>
              <a:rPr lang="en-US" sz="1200" dirty="0"/>
              <a:t>  D) Classes, Neg: </a:t>
            </a:r>
            <a:r>
              <a:rPr lang="en-US" sz="1200" dirty="0" err="1"/>
              <a:t>Negativicutes</a:t>
            </a:r>
            <a:r>
              <a:rPr lang="en-US" sz="1200" dirty="0"/>
              <a:t>, Alp: </a:t>
            </a:r>
            <a:r>
              <a:rPr lang="en-US" sz="1200" dirty="0" err="1"/>
              <a:t>Alphaproteobacteria</a:t>
            </a:r>
            <a:r>
              <a:rPr lang="en-US" sz="1200" dirty="0"/>
              <a:t>, Cam: Campylobacteria, </a:t>
            </a:r>
            <a:r>
              <a:rPr lang="en-US" sz="1200" dirty="0" err="1"/>
              <a:t>Spi</a:t>
            </a:r>
            <a:r>
              <a:rPr lang="en-US" sz="1200" dirty="0"/>
              <a:t>: </a:t>
            </a:r>
            <a:r>
              <a:rPr lang="en-US" sz="1200" dirty="0" err="1"/>
              <a:t>Spirochaetia</a:t>
            </a:r>
            <a:r>
              <a:rPr lang="en-US" sz="1200" dirty="0"/>
              <a:t>, Sac: </a:t>
            </a:r>
            <a:r>
              <a:rPr lang="en-US" sz="1200" dirty="0" err="1"/>
              <a:t>Saccharimonadia</a:t>
            </a:r>
            <a:r>
              <a:rPr lang="en-US" sz="1200" dirty="0"/>
              <a:t>, Bac: Bacilli, </a:t>
            </a:r>
            <a:r>
              <a:rPr lang="en-US" sz="1200" dirty="0" err="1"/>
              <a:t>Clo</a:t>
            </a:r>
            <a:r>
              <a:rPr lang="en-US" sz="1200" dirty="0"/>
              <a:t>: Clostridia, Cor: </a:t>
            </a:r>
            <a:r>
              <a:rPr lang="en-US" sz="1200" dirty="0" err="1"/>
              <a:t>Coriobacteriia</a:t>
            </a:r>
            <a:r>
              <a:rPr lang="en-US" sz="1200" dirty="0"/>
              <a:t> Des: </a:t>
            </a:r>
            <a:r>
              <a:rPr lang="en-US" sz="1200" dirty="0" err="1"/>
              <a:t>Desulfobulbia</a:t>
            </a:r>
            <a:r>
              <a:rPr lang="en-US" sz="1200" dirty="0"/>
              <a:t>, Gam: </a:t>
            </a:r>
            <a:r>
              <a:rPr lang="en-US" sz="1200" dirty="0" err="1"/>
              <a:t>Gammaproteobacteria</a:t>
            </a:r>
            <a:r>
              <a:rPr lang="en-US" sz="1200" dirty="0"/>
              <a:t>, </a:t>
            </a:r>
            <a:r>
              <a:rPr lang="en-US" sz="1200" dirty="0" err="1"/>
              <a:t>Fus</a:t>
            </a:r>
            <a:r>
              <a:rPr lang="en-US" sz="1200" dirty="0"/>
              <a:t>: </a:t>
            </a:r>
            <a:r>
              <a:rPr lang="en-US" sz="1200" dirty="0" err="1"/>
              <a:t>Fusobacteriia</a:t>
            </a:r>
            <a:r>
              <a:rPr lang="en-US" sz="1200" dirty="0"/>
              <a:t>, Bac: </a:t>
            </a:r>
            <a:r>
              <a:rPr lang="en-US" sz="1200" dirty="0" err="1"/>
              <a:t>Bacteroidia</a:t>
            </a:r>
            <a:r>
              <a:rPr lang="en-US" sz="1200" dirty="0"/>
              <a:t>, Syn: </a:t>
            </a:r>
            <a:r>
              <a:rPr lang="en-US" sz="1200" dirty="0" err="1"/>
              <a:t>Synergistia</a:t>
            </a:r>
            <a:r>
              <a:rPr lang="en-US" sz="1200" dirty="0"/>
              <a:t>, </a:t>
            </a:r>
            <a:r>
              <a:rPr lang="en-US" sz="1200" dirty="0" err="1"/>
              <a:t>Gra</a:t>
            </a:r>
            <a:r>
              <a:rPr lang="en-US" sz="1200" dirty="0"/>
              <a:t>: </a:t>
            </a:r>
            <a:r>
              <a:rPr lang="en-US" sz="1200" dirty="0" err="1"/>
              <a:t>Gracilibacteria</a:t>
            </a:r>
            <a:r>
              <a:rPr lang="en-US" sz="1200" dirty="0"/>
              <a:t>, Act: Actinobacteria . The intensity of vector rays’ color corresponds to the strength of the impact. Confidence ellipses are shaded. Normal data ellipses are unfilled and leveled to include 50% of the samples. </a:t>
            </a:r>
          </a:p>
        </p:txBody>
      </p:sp>
      <p:pic>
        <p:nvPicPr>
          <p:cNvPr id="14" name="Picture 13" descr="Chart, scatter chart&#10;&#10;Description automatically generated">
            <a:extLst>
              <a:ext uri="{FF2B5EF4-FFF2-40B4-BE49-F238E27FC236}">
                <a16:creationId xmlns:a16="http://schemas.microsoft.com/office/drawing/2014/main" id="{F4E31C42-8783-4425-9BA1-0AED51ED249C}"/>
              </a:ext>
            </a:extLst>
          </p:cNvPr>
          <p:cNvPicPr>
            <a:picLocks noChangeAspect="1"/>
          </p:cNvPicPr>
          <p:nvPr/>
        </p:nvPicPr>
        <p:blipFill>
          <a:blip r:embed="rId3"/>
          <a:stretch>
            <a:fillRect/>
          </a:stretch>
        </p:blipFill>
        <p:spPr>
          <a:xfrm>
            <a:off x="1457015" y="1134293"/>
            <a:ext cx="2633472" cy="2532251"/>
          </a:xfrm>
          <a:prstGeom prst="rect">
            <a:avLst/>
          </a:prstGeom>
        </p:spPr>
      </p:pic>
      <p:sp>
        <p:nvSpPr>
          <p:cNvPr id="15" name="TextBox 14">
            <a:extLst>
              <a:ext uri="{FF2B5EF4-FFF2-40B4-BE49-F238E27FC236}">
                <a16:creationId xmlns:a16="http://schemas.microsoft.com/office/drawing/2014/main" id="{5D8740E1-9D57-4582-9F4E-40FE0390A4E3}"/>
              </a:ext>
            </a:extLst>
          </p:cNvPr>
          <p:cNvSpPr txBox="1"/>
          <p:nvPr/>
        </p:nvSpPr>
        <p:spPr>
          <a:xfrm>
            <a:off x="1329447" y="1145115"/>
            <a:ext cx="255137" cy="470129"/>
          </a:xfrm>
          <a:prstGeom prst="rect">
            <a:avLst/>
          </a:prstGeom>
          <a:noFill/>
        </p:spPr>
        <p:txBody>
          <a:bodyPr wrap="square" rtlCol="0">
            <a:spAutoFit/>
          </a:bodyPr>
          <a:lstStyle/>
          <a:p>
            <a:r>
              <a:rPr lang="en-US" sz="2455" b="1" dirty="0"/>
              <a:t>A</a:t>
            </a:r>
          </a:p>
        </p:txBody>
      </p:sp>
      <p:sp>
        <p:nvSpPr>
          <p:cNvPr id="17" name="TextBox 16">
            <a:extLst>
              <a:ext uri="{FF2B5EF4-FFF2-40B4-BE49-F238E27FC236}">
                <a16:creationId xmlns:a16="http://schemas.microsoft.com/office/drawing/2014/main" id="{D95BD763-7144-4FBC-900C-6933B009C551}"/>
              </a:ext>
            </a:extLst>
          </p:cNvPr>
          <p:cNvSpPr txBox="1"/>
          <p:nvPr/>
        </p:nvSpPr>
        <p:spPr>
          <a:xfrm>
            <a:off x="2245249" y="2803982"/>
            <a:ext cx="891421" cy="231154"/>
          </a:xfrm>
          <a:prstGeom prst="rect">
            <a:avLst/>
          </a:prstGeom>
          <a:noFill/>
        </p:spPr>
        <p:txBody>
          <a:bodyPr wrap="square" rtlCol="0">
            <a:spAutoFit/>
          </a:bodyPr>
          <a:lstStyle/>
          <a:p>
            <a:pPr>
              <a:lnSpc>
                <a:spcPct val="80000"/>
              </a:lnSpc>
            </a:pPr>
            <a:r>
              <a:rPr lang="en-US" sz="1100" dirty="0"/>
              <a:t>R.mu</a:t>
            </a:r>
          </a:p>
        </p:txBody>
      </p:sp>
      <p:sp>
        <p:nvSpPr>
          <p:cNvPr id="18" name="TextBox 17">
            <a:extLst>
              <a:ext uri="{FF2B5EF4-FFF2-40B4-BE49-F238E27FC236}">
                <a16:creationId xmlns:a16="http://schemas.microsoft.com/office/drawing/2014/main" id="{82CBEBB4-D96A-42F6-83A4-312C39188920}"/>
              </a:ext>
            </a:extLst>
          </p:cNvPr>
          <p:cNvSpPr txBox="1"/>
          <p:nvPr/>
        </p:nvSpPr>
        <p:spPr>
          <a:xfrm>
            <a:off x="1981189" y="2723710"/>
            <a:ext cx="891421" cy="231154"/>
          </a:xfrm>
          <a:prstGeom prst="rect">
            <a:avLst/>
          </a:prstGeom>
          <a:noFill/>
        </p:spPr>
        <p:txBody>
          <a:bodyPr wrap="square" rtlCol="0">
            <a:spAutoFit/>
          </a:bodyPr>
          <a:lstStyle/>
          <a:p>
            <a:pPr>
              <a:lnSpc>
                <a:spcPct val="80000"/>
              </a:lnSpc>
            </a:pPr>
            <a:r>
              <a:rPr lang="en-US" sz="1100" dirty="0">
                <a:effectLst/>
              </a:rPr>
              <a:t>F.pe</a:t>
            </a:r>
            <a:endParaRPr lang="en-US" sz="1100" i="1" dirty="0"/>
          </a:p>
        </p:txBody>
      </p:sp>
      <p:sp>
        <p:nvSpPr>
          <p:cNvPr id="20" name="TextBox 19">
            <a:extLst>
              <a:ext uri="{FF2B5EF4-FFF2-40B4-BE49-F238E27FC236}">
                <a16:creationId xmlns:a16="http://schemas.microsoft.com/office/drawing/2014/main" id="{8D1A624B-72FA-4F83-8FCA-7E0BFAE3FAF2}"/>
              </a:ext>
            </a:extLst>
          </p:cNvPr>
          <p:cNvSpPr txBox="1"/>
          <p:nvPr/>
        </p:nvSpPr>
        <p:spPr>
          <a:xfrm>
            <a:off x="2292470" y="2696364"/>
            <a:ext cx="891421" cy="231154"/>
          </a:xfrm>
          <a:prstGeom prst="rect">
            <a:avLst/>
          </a:prstGeom>
          <a:noFill/>
        </p:spPr>
        <p:txBody>
          <a:bodyPr wrap="square" rtlCol="0">
            <a:spAutoFit/>
          </a:bodyPr>
          <a:lstStyle/>
          <a:p>
            <a:pPr>
              <a:lnSpc>
                <a:spcPct val="80000"/>
              </a:lnSpc>
            </a:pPr>
            <a:r>
              <a:rPr lang="en-US" sz="1100" dirty="0"/>
              <a:t>P.na</a:t>
            </a:r>
          </a:p>
        </p:txBody>
      </p:sp>
      <p:sp>
        <p:nvSpPr>
          <p:cNvPr id="21" name="TextBox 20">
            <a:extLst>
              <a:ext uri="{FF2B5EF4-FFF2-40B4-BE49-F238E27FC236}">
                <a16:creationId xmlns:a16="http://schemas.microsoft.com/office/drawing/2014/main" id="{A6A4F88C-BA24-47AE-8646-24C5FEB24819}"/>
              </a:ext>
            </a:extLst>
          </p:cNvPr>
          <p:cNvSpPr txBox="1"/>
          <p:nvPr/>
        </p:nvSpPr>
        <p:spPr>
          <a:xfrm>
            <a:off x="2391241" y="2588893"/>
            <a:ext cx="891421" cy="231154"/>
          </a:xfrm>
          <a:prstGeom prst="rect">
            <a:avLst/>
          </a:prstGeom>
          <a:noFill/>
        </p:spPr>
        <p:txBody>
          <a:bodyPr wrap="square" rtlCol="0">
            <a:spAutoFit/>
          </a:bodyPr>
          <a:lstStyle/>
          <a:p>
            <a:pPr>
              <a:lnSpc>
                <a:spcPct val="80000"/>
              </a:lnSpc>
            </a:pPr>
            <a:r>
              <a:rPr lang="en-US" sz="1100" dirty="0"/>
              <a:t>N.pe</a:t>
            </a:r>
          </a:p>
        </p:txBody>
      </p:sp>
      <p:sp>
        <p:nvSpPr>
          <p:cNvPr id="22" name="TextBox 21">
            <a:extLst>
              <a:ext uri="{FF2B5EF4-FFF2-40B4-BE49-F238E27FC236}">
                <a16:creationId xmlns:a16="http://schemas.microsoft.com/office/drawing/2014/main" id="{89966638-2CCA-4D33-A702-C08B7BF462D8}"/>
              </a:ext>
            </a:extLst>
          </p:cNvPr>
          <p:cNvSpPr txBox="1"/>
          <p:nvPr/>
        </p:nvSpPr>
        <p:spPr>
          <a:xfrm>
            <a:off x="2454273" y="2441199"/>
            <a:ext cx="891421" cy="231154"/>
          </a:xfrm>
          <a:prstGeom prst="rect">
            <a:avLst/>
          </a:prstGeom>
          <a:noFill/>
        </p:spPr>
        <p:txBody>
          <a:bodyPr wrap="square" rtlCol="0">
            <a:spAutoFit/>
          </a:bodyPr>
          <a:lstStyle/>
          <a:p>
            <a:pPr>
              <a:lnSpc>
                <a:spcPct val="80000"/>
              </a:lnSpc>
            </a:pPr>
            <a:r>
              <a:rPr lang="en-US" sz="1100" dirty="0"/>
              <a:t>P.me</a:t>
            </a:r>
          </a:p>
        </p:txBody>
      </p:sp>
      <p:sp>
        <p:nvSpPr>
          <p:cNvPr id="23" name="TextBox 22">
            <a:extLst>
              <a:ext uri="{FF2B5EF4-FFF2-40B4-BE49-F238E27FC236}">
                <a16:creationId xmlns:a16="http://schemas.microsoft.com/office/drawing/2014/main" id="{5B33B21D-7EDA-49C6-A1D1-7E1264B07EED}"/>
              </a:ext>
            </a:extLst>
          </p:cNvPr>
          <p:cNvSpPr txBox="1"/>
          <p:nvPr/>
        </p:nvSpPr>
        <p:spPr>
          <a:xfrm>
            <a:off x="2448970" y="2118074"/>
            <a:ext cx="891421" cy="231154"/>
          </a:xfrm>
          <a:prstGeom prst="rect">
            <a:avLst/>
          </a:prstGeom>
          <a:noFill/>
        </p:spPr>
        <p:txBody>
          <a:bodyPr wrap="square" rtlCol="0">
            <a:spAutoFit/>
          </a:bodyPr>
          <a:lstStyle/>
          <a:p>
            <a:pPr>
              <a:lnSpc>
                <a:spcPct val="80000"/>
              </a:lnSpc>
            </a:pPr>
            <a:r>
              <a:rPr lang="en-US" sz="1100" dirty="0"/>
              <a:t>P.je</a:t>
            </a:r>
          </a:p>
        </p:txBody>
      </p:sp>
      <p:sp>
        <p:nvSpPr>
          <p:cNvPr id="24" name="TextBox 23">
            <a:extLst>
              <a:ext uri="{FF2B5EF4-FFF2-40B4-BE49-F238E27FC236}">
                <a16:creationId xmlns:a16="http://schemas.microsoft.com/office/drawing/2014/main" id="{FC33DB15-A15E-49E0-BDDA-6A621422C743}"/>
              </a:ext>
            </a:extLst>
          </p:cNvPr>
          <p:cNvSpPr txBox="1"/>
          <p:nvPr/>
        </p:nvSpPr>
        <p:spPr>
          <a:xfrm>
            <a:off x="1911060" y="1913003"/>
            <a:ext cx="891421" cy="231154"/>
          </a:xfrm>
          <a:prstGeom prst="rect">
            <a:avLst/>
          </a:prstGeom>
          <a:noFill/>
        </p:spPr>
        <p:txBody>
          <a:bodyPr wrap="square" rtlCol="0">
            <a:spAutoFit/>
          </a:bodyPr>
          <a:lstStyle/>
          <a:p>
            <a:pPr>
              <a:lnSpc>
                <a:spcPct val="80000"/>
              </a:lnSpc>
            </a:pPr>
            <a:r>
              <a:rPr lang="en-US" sz="1100" dirty="0"/>
              <a:t>H.pa</a:t>
            </a:r>
          </a:p>
        </p:txBody>
      </p:sp>
      <p:sp>
        <p:nvSpPr>
          <p:cNvPr id="25" name="TextBox 24">
            <a:extLst>
              <a:ext uri="{FF2B5EF4-FFF2-40B4-BE49-F238E27FC236}">
                <a16:creationId xmlns:a16="http://schemas.microsoft.com/office/drawing/2014/main" id="{AE7444F8-B793-4634-B2D9-3A40C646B6EC}"/>
              </a:ext>
            </a:extLst>
          </p:cNvPr>
          <p:cNvSpPr txBox="1"/>
          <p:nvPr/>
        </p:nvSpPr>
        <p:spPr>
          <a:xfrm>
            <a:off x="1981189" y="1793447"/>
            <a:ext cx="891421" cy="231154"/>
          </a:xfrm>
          <a:prstGeom prst="rect">
            <a:avLst/>
          </a:prstGeom>
          <a:noFill/>
        </p:spPr>
        <p:txBody>
          <a:bodyPr wrap="square" rtlCol="0">
            <a:spAutoFit/>
          </a:bodyPr>
          <a:lstStyle/>
          <a:p>
            <a:pPr>
              <a:lnSpc>
                <a:spcPct val="80000"/>
              </a:lnSpc>
            </a:pPr>
            <a:r>
              <a:rPr lang="en-US" sz="1100" dirty="0"/>
              <a:t>V.pa</a:t>
            </a:r>
          </a:p>
        </p:txBody>
      </p:sp>
      <p:sp>
        <p:nvSpPr>
          <p:cNvPr id="26" name="TextBox 25">
            <a:extLst>
              <a:ext uri="{FF2B5EF4-FFF2-40B4-BE49-F238E27FC236}">
                <a16:creationId xmlns:a16="http://schemas.microsoft.com/office/drawing/2014/main" id="{32B38867-4463-4337-8CF2-04A4CD90F29B}"/>
              </a:ext>
            </a:extLst>
          </p:cNvPr>
          <p:cNvSpPr txBox="1"/>
          <p:nvPr/>
        </p:nvSpPr>
        <p:spPr>
          <a:xfrm>
            <a:off x="2212329" y="1702173"/>
            <a:ext cx="891421" cy="231154"/>
          </a:xfrm>
          <a:prstGeom prst="rect">
            <a:avLst/>
          </a:prstGeom>
          <a:noFill/>
        </p:spPr>
        <p:txBody>
          <a:bodyPr wrap="square" rtlCol="0">
            <a:spAutoFit/>
          </a:bodyPr>
          <a:lstStyle/>
          <a:p>
            <a:pPr>
              <a:lnSpc>
                <a:spcPct val="80000"/>
              </a:lnSpc>
            </a:pPr>
            <a:r>
              <a:rPr lang="en-US" sz="1100" dirty="0" err="1"/>
              <a:t>S.or</a:t>
            </a:r>
            <a:endParaRPr lang="en-US" sz="1100" dirty="0"/>
          </a:p>
        </p:txBody>
      </p:sp>
      <p:sp>
        <p:nvSpPr>
          <p:cNvPr id="27" name="TextBox 26">
            <a:extLst>
              <a:ext uri="{FF2B5EF4-FFF2-40B4-BE49-F238E27FC236}">
                <a16:creationId xmlns:a16="http://schemas.microsoft.com/office/drawing/2014/main" id="{94BAD056-8677-4515-888F-157D8F8178B1}"/>
              </a:ext>
            </a:extLst>
          </p:cNvPr>
          <p:cNvSpPr txBox="1"/>
          <p:nvPr/>
        </p:nvSpPr>
        <p:spPr>
          <a:xfrm>
            <a:off x="2315479" y="1829404"/>
            <a:ext cx="891421" cy="231154"/>
          </a:xfrm>
          <a:prstGeom prst="rect">
            <a:avLst/>
          </a:prstGeom>
          <a:noFill/>
        </p:spPr>
        <p:txBody>
          <a:bodyPr wrap="square" rtlCol="0">
            <a:spAutoFit/>
          </a:bodyPr>
          <a:lstStyle/>
          <a:p>
            <a:pPr>
              <a:lnSpc>
                <a:spcPct val="80000"/>
              </a:lnSpc>
            </a:pPr>
            <a:r>
              <a:rPr lang="en-US" sz="1100" dirty="0"/>
              <a:t>F.nu</a:t>
            </a:r>
          </a:p>
        </p:txBody>
      </p:sp>
      <p:sp>
        <p:nvSpPr>
          <p:cNvPr id="28" name="TextBox 27">
            <a:extLst>
              <a:ext uri="{FF2B5EF4-FFF2-40B4-BE49-F238E27FC236}">
                <a16:creationId xmlns:a16="http://schemas.microsoft.com/office/drawing/2014/main" id="{68918F2F-EE4F-4070-A415-8CF052066D00}"/>
              </a:ext>
            </a:extLst>
          </p:cNvPr>
          <p:cNvSpPr txBox="1"/>
          <p:nvPr/>
        </p:nvSpPr>
        <p:spPr>
          <a:xfrm>
            <a:off x="2328040" y="1948532"/>
            <a:ext cx="891421" cy="231154"/>
          </a:xfrm>
          <a:prstGeom prst="rect">
            <a:avLst/>
          </a:prstGeom>
          <a:noFill/>
        </p:spPr>
        <p:txBody>
          <a:bodyPr wrap="square" rtlCol="0">
            <a:spAutoFit/>
          </a:bodyPr>
          <a:lstStyle/>
          <a:p>
            <a:pPr>
              <a:lnSpc>
                <a:spcPct val="80000"/>
              </a:lnSpc>
            </a:pPr>
            <a:r>
              <a:rPr lang="en-US" sz="1100" dirty="0" err="1"/>
              <a:t>P.pal</a:t>
            </a:r>
            <a:endParaRPr lang="en-US" sz="1100" dirty="0"/>
          </a:p>
        </p:txBody>
      </p:sp>
      <p:sp>
        <p:nvSpPr>
          <p:cNvPr id="29" name="TextBox 28">
            <a:extLst>
              <a:ext uri="{FF2B5EF4-FFF2-40B4-BE49-F238E27FC236}">
                <a16:creationId xmlns:a16="http://schemas.microsoft.com/office/drawing/2014/main" id="{6CCBA79B-B72A-4FB4-A8F1-B52A3155B191}"/>
              </a:ext>
            </a:extLst>
          </p:cNvPr>
          <p:cNvSpPr txBox="1"/>
          <p:nvPr/>
        </p:nvSpPr>
        <p:spPr>
          <a:xfrm>
            <a:off x="1777246" y="2243133"/>
            <a:ext cx="891421" cy="231154"/>
          </a:xfrm>
          <a:prstGeom prst="rect">
            <a:avLst/>
          </a:prstGeom>
          <a:noFill/>
        </p:spPr>
        <p:txBody>
          <a:bodyPr wrap="square" rtlCol="0">
            <a:spAutoFit/>
          </a:bodyPr>
          <a:lstStyle/>
          <a:p>
            <a:pPr>
              <a:lnSpc>
                <a:spcPct val="80000"/>
              </a:lnSpc>
            </a:pPr>
            <a:r>
              <a:rPr lang="en-US" sz="1100" dirty="0" err="1"/>
              <a:t>P.pas</a:t>
            </a:r>
            <a:endParaRPr lang="en-US" sz="1100" dirty="0"/>
          </a:p>
        </p:txBody>
      </p:sp>
      <p:sp>
        <p:nvSpPr>
          <p:cNvPr id="30" name="TextBox 29">
            <a:extLst>
              <a:ext uri="{FF2B5EF4-FFF2-40B4-BE49-F238E27FC236}">
                <a16:creationId xmlns:a16="http://schemas.microsoft.com/office/drawing/2014/main" id="{30067EC3-559D-4E0C-B748-3EBF7831A07C}"/>
              </a:ext>
            </a:extLst>
          </p:cNvPr>
          <p:cNvSpPr txBox="1"/>
          <p:nvPr/>
        </p:nvSpPr>
        <p:spPr>
          <a:xfrm>
            <a:off x="1887398" y="2110321"/>
            <a:ext cx="891421" cy="231154"/>
          </a:xfrm>
          <a:prstGeom prst="rect">
            <a:avLst/>
          </a:prstGeom>
          <a:noFill/>
        </p:spPr>
        <p:txBody>
          <a:bodyPr wrap="square" rtlCol="0">
            <a:spAutoFit/>
          </a:bodyPr>
          <a:lstStyle/>
          <a:p>
            <a:pPr>
              <a:lnSpc>
                <a:spcPct val="80000"/>
              </a:lnSpc>
            </a:pPr>
            <a:r>
              <a:rPr lang="en-US" sz="1100" dirty="0" err="1"/>
              <a:t>V.di</a:t>
            </a:r>
            <a:endParaRPr lang="en-US" sz="1100" dirty="0"/>
          </a:p>
        </p:txBody>
      </p:sp>
      <p:sp>
        <p:nvSpPr>
          <p:cNvPr id="31" name="TextBox 30">
            <a:extLst>
              <a:ext uri="{FF2B5EF4-FFF2-40B4-BE49-F238E27FC236}">
                <a16:creationId xmlns:a16="http://schemas.microsoft.com/office/drawing/2014/main" id="{14F9A663-73E5-4823-A41D-DAEE67AF36AB}"/>
              </a:ext>
            </a:extLst>
          </p:cNvPr>
          <p:cNvSpPr txBox="1"/>
          <p:nvPr/>
        </p:nvSpPr>
        <p:spPr>
          <a:xfrm>
            <a:off x="1759925" y="2357530"/>
            <a:ext cx="891421" cy="231154"/>
          </a:xfrm>
          <a:prstGeom prst="rect">
            <a:avLst/>
          </a:prstGeom>
          <a:noFill/>
        </p:spPr>
        <p:txBody>
          <a:bodyPr wrap="square" rtlCol="0">
            <a:spAutoFit/>
          </a:bodyPr>
          <a:lstStyle/>
          <a:p>
            <a:pPr>
              <a:lnSpc>
                <a:spcPct val="80000"/>
              </a:lnSpc>
            </a:pPr>
            <a:r>
              <a:rPr lang="en-US" sz="1100" dirty="0"/>
              <a:t>P.ve</a:t>
            </a:r>
          </a:p>
        </p:txBody>
      </p:sp>
      <p:sp>
        <p:nvSpPr>
          <p:cNvPr id="32" name="TextBox 31">
            <a:extLst>
              <a:ext uri="{FF2B5EF4-FFF2-40B4-BE49-F238E27FC236}">
                <a16:creationId xmlns:a16="http://schemas.microsoft.com/office/drawing/2014/main" id="{0BC0A2DF-D33A-4898-8CBA-DEE2F732EF93}"/>
              </a:ext>
            </a:extLst>
          </p:cNvPr>
          <p:cNvSpPr txBox="1"/>
          <p:nvPr/>
        </p:nvSpPr>
        <p:spPr>
          <a:xfrm>
            <a:off x="1881747" y="2452601"/>
            <a:ext cx="891421" cy="231154"/>
          </a:xfrm>
          <a:prstGeom prst="rect">
            <a:avLst/>
          </a:prstGeom>
          <a:noFill/>
        </p:spPr>
        <p:txBody>
          <a:bodyPr wrap="square" rtlCol="0">
            <a:spAutoFit/>
          </a:bodyPr>
          <a:lstStyle/>
          <a:p>
            <a:pPr>
              <a:lnSpc>
                <a:spcPct val="80000"/>
              </a:lnSpc>
            </a:pPr>
            <a:r>
              <a:rPr lang="en-US" sz="1100" dirty="0"/>
              <a:t>P.se</a:t>
            </a:r>
          </a:p>
        </p:txBody>
      </p:sp>
      <p:pic>
        <p:nvPicPr>
          <p:cNvPr id="34" name="Picture 33" descr="Chart, scatter chart&#10;&#10;Description automatically generated">
            <a:extLst>
              <a:ext uri="{FF2B5EF4-FFF2-40B4-BE49-F238E27FC236}">
                <a16:creationId xmlns:a16="http://schemas.microsoft.com/office/drawing/2014/main" id="{52B7560E-761B-4090-A938-7EB7AC8D679A}"/>
              </a:ext>
            </a:extLst>
          </p:cNvPr>
          <p:cNvPicPr>
            <a:picLocks noChangeAspect="1"/>
          </p:cNvPicPr>
          <p:nvPr/>
        </p:nvPicPr>
        <p:blipFill>
          <a:blip r:embed="rId4"/>
          <a:stretch>
            <a:fillRect/>
          </a:stretch>
        </p:blipFill>
        <p:spPr>
          <a:xfrm>
            <a:off x="4343400" y="1134293"/>
            <a:ext cx="2631384" cy="2530243"/>
          </a:xfrm>
          <a:prstGeom prst="rect">
            <a:avLst/>
          </a:prstGeom>
        </p:spPr>
      </p:pic>
      <p:sp>
        <p:nvSpPr>
          <p:cNvPr id="35" name="TextBox 34">
            <a:extLst>
              <a:ext uri="{FF2B5EF4-FFF2-40B4-BE49-F238E27FC236}">
                <a16:creationId xmlns:a16="http://schemas.microsoft.com/office/drawing/2014/main" id="{2434025E-9FA0-4844-9275-D63AEA565287}"/>
              </a:ext>
            </a:extLst>
          </p:cNvPr>
          <p:cNvSpPr txBox="1"/>
          <p:nvPr/>
        </p:nvSpPr>
        <p:spPr>
          <a:xfrm>
            <a:off x="4172580" y="1145115"/>
            <a:ext cx="255137" cy="470129"/>
          </a:xfrm>
          <a:prstGeom prst="rect">
            <a:avLst/>
          </a:prstGeom>
          <a:noFill/>
        </p:spPr>
        <p:txBody>
          <a:bodyPr wrap="square" rtlCol="0">
            <a:spAutoFit/>
          </a:bodyPr>
          <a:lstStyle/>
          <a:p>
            <a:r>
              <a:rPr lang="en-US" sz="2455" b="1" dirty="0"/>
              <a:t>B</a:t>
            </a:r>
          </a:p>
        </p:txBody>
      </p:sp>
      <p:sp>
        <p:nvSpPr>
          <p:cNvPr id="36" name="TextBox 35">
            <a:extLst>
              <a:ext uri="{FF2B5EF4-FFF2-40B4-BE49-F238E27FC236}">
                <a16:creationId xmlns:a16="http://schemas.microsoft.com/office/drawing/2014/main" id="{76E5E413-56D6-44A0-8AD2-CCD0B82E2D44}"/>
              </a:ext>
            </a:extLst>
          </p:cNvPr>
          <p:cNvSpPr txBox="1"/>
          <p:nvPr/>
        </p:nvSpPr>
        <p:spPr>
          <a:xfrm>
            <a:off x="5119404" y="1793447"/>
            <a:ext cx="891421" cy="231154"/>
          </a:xfrm>
          <a:prstGeom prst="rect">
            <a:avLst/>
          </a:prstGeom>
          <a:noFill/>
        </p:spPr>
        <p:txBody>
          <a:bodyPr wrap="square" rtlCol="0">
            <a:spAutoFit/>
          </a:bodyPr>
          <a:lstStyle/>
          <a:p>
            <a:pPr>
              <a:lnSpc>
                <a:spcPct val="80000"/>
              </a:lnSpc>
            </a:pPr>
            <a:r>
              <a:rPr lang="en-US" sz="1100" dirty="0"/>
              <a:t>Cam</a:t>
            </a:r>
          </a:p>
        </p:txBody>
      </p:sp>
      <p:sp>
        <p:nvSpPr>
          <p:cNvPr id="37" name="TextBox 36">
            <a:extLst>
              <a:ext uri="{FF2B5EF4-FFF2-40B4-BE49-F238E27FC236}">
                <a16:creationId xmlns:a16="http://schemas.microsoft.com/office/drawing/2014/main" id="{61F5F50B-A7AC-4A03-BD91-B292BD382DC4}"/>
              </a:ext>
            </a:extLst>
          </p:cNvPr>
          <p:cNvSpPr txBox="1"/>
          <p:nvPr/>
        </p:nvSpPr>
        <p:spPr>
          <a:xfrm>
            <a:off x="5237205" y="1904035"/>
            <a:ext cx="891421" cy="231154"/>
          </a:xfrm>
          <a:prstGeom prst="rect">
            <a:avLst/>
          </a:prstGeom>
          <a:noFill/>
        </p:spPr>
        <p:txBody>
          <a:bodyPr wrap="square" rtlCol="0">
            <a:spAutoFit/>
          </a:bodyPr>
          <a:lstStyle/>
          <a:p>
            <a:pPr>
              <a:lnSpc>
                <a:spcPct val="80000"/>
              </a:lnSpc>
            </a:pPr>
            <a:r>
              <a:rPr lang="en-US" sz="1100" dirty="0"/>
              <a:t>Ana</a:t>
            </a:r>
          </a:p>
        </p:txBody>
      </p:sp>
      <p:sp>
        <p:nvSpPr>
          <p:cNvPr id="38" name="TextBox 37">
            <a:extLst>
              <a:ext uri="{FF2B5EF4-FFF2-40B4-BE49-F238E27FC236}">
                <a16:creationId xmlns:a16="http://schemas.microsoft.com/office/drawing/2014/main" id="{6C070737-12DD-422B-83AC-45F4B2C8AB8B}"/>
              </a:ext>
            </a:extLst>
          </p:cNvPr>
          <p:cNvSpPr txBox="1"/>
          <p:nvPr/>
        </p:nvSpPr>
        <p:spPr>
          <a:xfrm>
            <a:off x="4910976" y="1859624"/>
            <a:ext cx="891421" cy="231154"/>
          </a:xfrm>
          <a:prstGeom prst="rect">
            <a:avLst/>
          </a:prstGeom>
          <a:noFill/>
        </p:spPr>
        <p:txBody>
          <a:bodyPr wrap="square" rtlCol="0">
            <a:spAutoFit/>
          </a:bodyPr>
          <a:lstStyle/>
          <a:p>
            <a:pPr>
              <a:lnSpc>
                <a:spcPct val="80000"/>
              </a:lnSpc>
            </a:pPr>
            <a:r>
              <a:rPr lang="en-US" sz="1100" dirty="0"/>
              <a:t>Vei</a:t>
            </a:r>
          </a:p>
        </p:txBody>
      </p:sp>
      <p:sp>
        <p:nvSpPr>
          <p:cNvPr id="41" name="TextBox 40">
            <a:extLst>
              <a:ext uri="{FF2B5EF4-FFF2-40B4-BE49-F238E27FC236}">
                <a16:creationId xmlns:a16="http://schemas.microsoft.com/office/drawing/2014/main" id="{7C89FF5A-1569-40B8-8871-603143CD993B}"/>
              </a:ext>
            </a:extLst>
          </p:cNvPr>
          <p:cNvSpPr txBox="1"/>
          <p:nvPr/>
        </p:nvSpPr>
        <p:spPr>
          <a:xfrm>
            <a:off x="4791494" y="2085789"/>
            <a:ext cx="891421" cy="231154"/>
          </a:xfrm>
          <a:prstGeom prst="rect">
            <a:avLst/>
          </a:prstGeom>
          <a:noFill/>
        </p:spPr>
        <p:txBody>
          <a:bodyPr wrap="square" rtlCol="0">
            <a:spAutoFit/>
          </a:bodyPr>
          <a:lstStyle/>
          <a:p>
            <a:pPr>
              <a:lnSpc>
                <a:spcPct val="80000"/>
              </a:lnSpc>
            </a:pPr>
            <a:r>
              <a:rPr lang="en-US" sz="1100" dirty="0"/>
              <a:t>Str</a:t>
            </a:r>
          </a:p>
        </p:txBody>
      </p:sp>
      <p:sp>
        <p:nvSpPr>
          <p:cNvPr id="42" name="TextBox 41">
            <a:extLst>
              <a:ext uri="{FF2B5EF4-FFF2-40B4-BE49-F238E27FC236}">
                <a16:creationId xmlns:a16="http://schemas.microsoft.com/office/drawing/2014/main" id="{ADEBE5D8-5ABF-4B6D-9A26-112E553947D0}"/>
              </a:ext>
            </a:extLst>
          </p:cNvPr>
          <p:cNvSpPr txBox="1"/>
          <p:nvPr/>
        </p:nvSpPr>
        <p:spPr>
          <a:xfrm>
            <a:off x="5296946" y="2051355"/>
            <a:ext cx="891421" cy="231154"/>
          </a:xfrm>
          <a:prstGeom prst="rect">
            <a:avLst/>
          </a:prstGeom>
          <a:noFill/>
        </p:spPr>
        <p:txBody>
          <a:bodyPr wrap="square" rtlCol="0">
            <a:spAutoFit/>
          </a:bodyPr>
          <a:lstStyle/>
          <a:p>
            <a:pPr>
              <a:lnSpc>
                <a:spcPct val="80000"/>
              </a:lnSpc>
            </a:pPr>
            <a:r>
              <a:rPr lang="en-US" sz="1100" dirty="0"/>
              <a:t>Lac</a:t>
            </a:r>
          </a:p>
        </p:txBody>
      </p:sp>
      <p:sp>
        <p:nvSpPr>
          <p:cNvPr id="44" name="TextBox 43">
            <a:extLst>
              <a:ext uri="{FF2B5EF4-FFF2-40B4-BE49-F238E27FC236}">
                <a16:creationId xmlns:a16="http://schemas.microsoft.com/office/drawing/2014/main" id="{6AE53B6B-EA03-423D-BC4C-2F0936BA37C0}"/>
              </a:ext>
            </a:extLst>
          </p:cNvPr>
          <p:cNvSpPr txBox="1"/>
          <p:nvPr/>
        </p:nvSpPr>
        <p:spPr>
          <a:xfrm>
            <a:off x="5323707" y="2189188"/>
            <a:ext cx="891421" cy="231154"/>
          </a:xfrm>
          <a:prstGeom prst="rect">
            <a:avLst/>
          </a:prstGeom>
          <a:noFill/>
        </p:spPr>
        <p:txBody>
          <a:bodyPr wrap="square" rtlCol="0">
            <a:spAutoFit/>
          </a:bodyPr>
          <a:lstStyle/>
          <a:p>
            <a:pPr>
              <a:lnSpc>
                <a:spcPct val="80000"/>
              </a:lnSpc>
            </a:pPr>
            <a:r>
              <a:rPr lang="en-US" sz="1100" dirty="0"/>
              <a:t>Fla</a:t>
            </a:r>
          </a:p>
        </p:txBody>
      </p:sp>
      <p:sp>
        <p:nvSpPr>
          <p:cNvPr id="45" name="TextBox 44">
            <a:extLst>
              <a:ext uri="{FF2B5EF4-FFF2-40B4-BE49-F238E27FC236}">
                <a16:creationId xmlns:a16="http://schemas.microsoft.com/office/drawing/2014/main" id="{C0D27281-040F-49C9-88B5-989511A65306}"/>
              </a:ext>
            </a:extLst>
          </p:cNvPr>
          <p:cNvSpPr txBox="1"/>
          <p:nvPr/>
        </p:nvSpPr>
        <p:spPr>
          <a:xfrm>
            <a:off x="5323707" y="2493678"/>
            <a:ext cx="891421" cy="231154"/>
          </a:xfrm>
          <a:prstGeom prst="rect">
            <a:avLst/>
          </a:prstGeom>
          <a:noFill/>
        </p:spPr>
        <p:txBody>
          <a:bodyPr wrap="square" rtlCol="0">
            <a:spAutoFit/>
          </a:bodyPr>
          <a:lstStyle/>
          <a:p>
            <a:pPr>
              <a:lnSpc>
                <a:spcPct val="80000"/>
              </a:lnSpc>
            </a:pPr>
            <a:r>
              <a:rPr lang="en-US" sz="1100" dirty="0"/>
              <a:t>Mic</a:t>
            </a:r>
          </a:p>
        </p:txBody>
      </p:sp>
      <p:sp>
        <p:nvSpPr>
          <p:cNvPr id="46" name="TextBox 45">
            <a:extLst>
              <a:ext uri="{FF2B5EF4-FFF2-40B4-BE49-F238E27FC236}">
                <a16:creationId xmlns:a16="http://schemas.microsoft.com/office/drawing/2014/main" id="{DE73ACDB-8641-4A89-879C-43DA9DA934FB}"/>
              </a:ext>
            </a:extLst>
          </p:cNvPr>
          <p:cNvSpPr txBox="1"/>
          <p:nvPr/>
        </p:nvSpPr>
        <p:spPr>
          <a:xfrm>
            <a:off x="5323706" y="2648997"/>
            <a:ext cx="891421" cy="231154"/>
          </a:xfrm>
          <a:prstGeom prst="rect">
            <a:avLst/>
          </a:prstGeom>
          <a:noFill/>
        </p:spPr>
        <p:txBody>
          <a:bodyPr wrap="square" rtlCol="0">
            <a:spAutoFit/>
          </a:bodyPr>
          <a:lstStyle/>
          <a:p>
            <a:pPr>
              <a:lnSpc>
                <a:spcPct val="80000"/>
              </a:lnSpc>
            </a:pPr>
            <a:r>
              <a:rPr lang="en-US" sz="1100" dirty="0" err="1"/>
              <a:t>Lep</a:t>
            </a:r>
            <a:endParaRPr lang="en-US" sz="1100" dirty="0"/>
          </a:p>
        </p:txBody>
      </p:sp>
      <p:sp>
        <p:nvSpPr>
          <p:cNvPr id="47" name="TextBox 46">
            <a:extLst>
              <a:ext uri="{FF2B5EF4-FFF2-40B4-BE49-F238E27FC236}">
                <a16:creationId xmlns:a16="http://schemas.microsoft.com/office/drawing/2014/main" id="{51451589-1F30-483A-8B5E-25D9C3BA5A23}"/>
              </a:ext>
            </a:extLst>
          </p:cNvPr>
          <p:cNvSpPr txBox="1"/>
          <p:nvPr/>
        </p:nvSpPr>
        <p:spPr>
          <a:xfrm>
            <a:off x="5213381" y="2755302"/>
            <a:ext cx="891421" cy="231154"/>
          </a:xfrm>
          <a:prstGeom prst="rect">
            <a:avLst/>
          </a:prstGeom>
          <a:noFill/>
        </p:spPr>
        <p:txBody>
          <a:bodyPr wrap="square" rtlCol="0">
            <a:spAutoFit/>
          </a:bodyPr>
          <a:lstStyle/>
          <a:p>
            <a:pPr>
              <a:lnSpc>
                <a:spcPct val="80000"/>
              </a:lnSpc>
            </a:pPr>
            <a:r>
              <a:rPr lang="en-US" sz="1100" dirty="0" err="1"/>
              <a:t>Nei</a:t>
            </a:r>
            <a:endParaRPr lang="en-US" sz="1100" dirty="0"/>
          </a:p>
        </p:txBody>
      </p:sp>
      <p:sp>
        <p:nvSpPr>
          <p:cNvPr id="48" name="TextBox 47">
            <a:extLst>
              <a:ext uri="{FF2B5EF4-FFF2-40B4-BE49-F238E27FC236}">
                <a16:creationId xmlns:a16="http://schemas.microsoft.com/office/drawing/2014/main" id="{52C0C728-F297-4363-8E0F-2BCA098A5DC2}"/>
              </a:ext>
            </a:extLst>
          </p:cNvPr>
          <p:cNvSpPr txBox="1"/>
          <p:nvPr/>
        </p:nvSpPr>
        <p:spPr>
          <a:xfrm>
            <a:off x="4865779" y="2691056"/>
            <a:ext cx="891421" cy="231154"/>
          </a:xfrm>
          <a:prstGeom prst="rect">
            <a:avLst/>
          </a:prstGeom>
          <a:noFill/>
        </p:spPr>
        <p:txBody>
          <a:bodyPr wrap="square" rtlCol="0">
            <a:spAutoFit/>
          </a:bodyPr>
          <a:lstStyle/>
          <a:p>
            <a:pPr>
              <a:lnSpc>
                <a:spcPct val="80000"/>
              </a:lnSpc>
            </a:pPr>
            <a:r>
              <a:rPr lang="en-US" sz="1100" dirty="0"/>
              <a:t>Pas</a:t>
            </a:r>
          </a:p>
        </p:txBody>
      </p:sp>
      <p:sp>
        <p:nvSpPr>
          <p:cNvPr id="49" name="TextBox 48">
            <a:extLst>
              <a:ext uri="{FF2B5EF4-FFF2-40B4-BE49-F238E27FC236}">
                <a16:creationId xmlns:a16="http://schemas.microsoft.com/office/drawing/2014/main" id="{4A520191-96E7-49DD-A8F2-1DBA32C957FA}"/>
              </a:ext>
            </a:extLst>
          </p:cNvPr>
          <p:cNvSpPr txBox="1"/>
          <p:nvPr/>
        </p:nvSpPr>
        <p:spPr>
          <a:xfrm>
            <a:off x="4878721" y="2803982"/>
            <a:ext cx="891421" cy="231154"/>
          </a:xfrm>
          <a:prstGeom prst="rect">
            <a:avLst/>
          </a:prstGeom>
          <a:noFill/>
        </p:spPr>
        <p:txBody>
          <a:bodyPr wrap="square" rtlCol="0">
            <a:spAutoFit/>
          </a:bodyPr>
          <a:lstStyle/>
          <a:p>
            <a:pPr>
              <a:lnSpc>
                <a:spcPct val="80000"/>
              </a:lnSpc>
            </a:pPr>
            <a:r>
              <a:rPr lang="en-US" sz="1100" dirty="0"/>
              <a:t>Act</a:t>
            </a:r>
          </a:p>
        </p:txBody>
      </p:sp>
      <p:sp>
        <p:nvSpPr>
          <p:cNvPr id="50" name="TextBox 49">
            <a:extLst>
              <a:ext uri="{FF2B5EF4-FFF2-40B4-BE49-F238E27FC236}">
                <a16:creationId xmlns:a16="http://schemas.microsoft.com/office/drawing/2014/main" id="{47D536D7-1AD4-43D8-89C9-A996F3495A81}"/>
              </a:ext>
            </a:extLst>
          </p:cNvPr>
          <p:cNvSpPr txBox="1"/>
          <p:nvPr/>
        </p:nvSpPr>
        <p:spPr>
          <a:xfrm>
            <a:off x="5094742" y="2873372"/>
            <a:ext cx="891421" cy="231154"/>
          </a:xfrm>
          <a:prstGeom prst="rect">
            <a:avLst/>
          </a:prstGeom>
          <a:noFill/>
        </p:spPr>
        <p:txBody>
          <a:bodyPr wrap="square" rtlCol="0">
            <a:spAutoFit/>
          </a:bodyPr>
          <a:lstStyle/>
          <a:p>
            <a:pPr>
              <a:lnSpc>
                <a:spcPct val="80000"/>
              </a:lnSpc>
            </a:pPr>
            <a:r>
              <a:rPr lang="en-US" sz="1100" dirty="0"/>
              <a:t>Pre</a:t>
            </a:r>
          </a:p>
        </p:txBody>
      </p:sp>
      <p:sp>
        <p:nvSpPr>
          <p:cNvPr id="51" name="TextBox 50">
            <a:extLst>
              <a:ext uri="{FF2B5EF4-FFF2-40B4-BE49-F238E27FC236}">
                <a16:creationId xmlns:a16="http://schemas.microsoft.com/office/drawing/2014/main" id="{496B54FA-6D98-4465-A3B3-DB56870B4146}"/>
              </a:ext>
            </a:extLst>
          </p:cNvPr>
          <p:cNvSpPr txBox="1"/>
          <p:nvPr/>
        </p:nvSpPr>
        <p:spPr>
          <a:xfrm>
            <a:off x="4779959" y="2542358"/>
            <a:ext cx="891421" cy="231154"/>
          </a:xfrm>
          <a:prstGeom prst="rect">
            <a:avLst/>
          </a:prstGeom>
          <a:noFill/>
        </p:spPr>
        <p:txBody>
          <a:bodyPr wrap="square" rtlCol="0">
            <a:spAutoFit/>
          </a:bodyPr>
          <a:lstStyle/>
          <a:p>
            <a:pPr>
              <a:lnSpc>
                <a:spcPct val="80000"/>
              </a:lnSpc>
            </a:pPr>
            <a:r>
              <a:rPr lang="en-US" sz="1100" dirty="0" err="1"/>
              <a:t>Sel</a:t>
            </a:r>
            <a:endParaRPr lang="en-US" sz="1100" dirty="0"/>
          </a:p>
        </p:txBody>
      </p:sp>
      <p:sp>
        <p:nvSpPr>
          <p:cNvPr id="52" name="TextBox 51">
            <a:extLst>
              <a:ext uri="{FF2B5EF4-FFF2-40B4-BE49-F238E27FC236}">
                <a16:creationId xmlns:a16="http://schemas.microsoft.com/office/drawing/2014/main" id="{3E41EC82-5FE1-43F0-B5CD-53306F80480C}"/>
              </a:ext>
            </a:extLst>
          </p:cNvPr>
          <p:cNvSpPr txBox="1"/>
          <p:nvPr/>
        </p:nvSpPr>
        <p:spPr>
          <a:xfrm>
            <a:off x="4777869" y="2388736"/>
            <a:ext cx="891421" cy="231154"/>
          </a:xfrm>
          <a:prstGeom prst="rect">
            <a:avLst/>
          </a:prstGeom>
          <a:noFill/>
        </p:spPr>
        <p:txBody>
          <a:bodyPr wrap="square" rtlCol="0">
            <a:spAutoFit/>
          </a:bodyPr>
          <a:lstStyle/>
          <a:p>
            <a:pPr>
              <a:lnSpc>
                <a:spcPct val="80000"/>
              </a:lnSpc>
            </a:pPr>
            <a:r>
              <a:rPr lang="en-US" sz="1100" dirty="0"/>
              <a:t>Por</a:t>
            </a:r>
          </a:p>
        </p:txBody>
      </p:sp>
      <p:sp>
        <p:nvSpPr>
          <p:cNvPr id="53" name="TextBox 52">
            <a:extLst>
              <a:ext uri="{FF2B5EF4-FFF2-40B4-BE49-F238E27FC236}">
                <a16:creationId xmlns:a16="http://schemas.microsoft.com/office/drawing/2014/main" id="{89ABC8E4-9408-4C38-B149-B9700E6E1C3F}"/>
              </a:ext>
            </a:extLst>
          </p:cNvPr>
          <p:cNvSpPr txBox="1"/>
          <p:nvPr/>
        </p:nvSpPr>
        <p:spPr>
          <a:xfrm>
            <a:off x="4777869" y="2260354"/>
            <a:ext cx="891421" cy="231154"/>
          </a:xfrm>
          <a:prstGeom prst="rect">
            <a:avLst/>
          </a:prstGeom>
          <a:noFill/>
        </p:spPr>
        <p:txBody>
          <a:bodyPr wrap="square" rtlCol="0">
            <a:spAutoFit/>
          </a:bodyPr>
          <a:lstStyle/>
          <a:p>
            <a:pPr>
              <a:lnSpc>
                <a:spcPct val="80000"/>
              </a:lnSpc>
            </a:pPr>
            <a:r>
              <a:rPr lang="en-US" sz="1100" dirty="0" err="1"/>
              <a:t>Fus</a:t>
            </a:r>
            <a:endParaRPr lang="en-US" sz="1100" dirty="0"/>
          </a:p>
        </p:txBody>
      </p:sp>
      <p:pic>
        <p:nvPicPr>
          <p:cNvPr id="55" name="Picture 54" descr="Chart, scatter chart&#10;&#10;Description automatically generated">
            <a:extLst>
              <a:ext uri="{FF2B5EF4-FFF2-40B4-BE49-F238E27FC236}">
                <a16:creationId xmlns:a16="http://schemas.microsoft.com/office/drawing/2014/main" id="{9E04A7FA-27A5-4106-A325-4A055D9C5028}"/>
              </a:ext>
            </a:extLst>
          </p:cNvPr>
          <p:cNvPicPr>
            <a:picLocks noChangeAspect="1"/>
          </p:cNvPicPr>
          <p:nvPr/>
        </p:nvPicPr>
        <p:blipFill>
          <a:blip r:embed="rId5"/>
          <a:stretch>
            <a:fillRect/>
          </a:stretch>
        </p:blipFill>
        <p:spPr>
          <a:xfrm>
            <a:off x="1457014" y="3701591"/>
            <a:ext cx="2631385" cy="2530243"/>
          </a:xfrm>
          <a:prstGeom prst="rect">
            <a:avLst/>
          </a:prstGeom>
        </p:spPr>
      </p:pic>
      <p:sp>
        <p:nvSpPr>
          <p:cNvPr id="56" name="TextBox 55">
            <a:extLst>
              <a:ext uri="{FF2B5EF4-FFF2-40B4-BE49-F238E27FC236}">
                <a16:creationId xmlns:a16="http://schemas.microsoft.com/office/drawing/2014/main" id="{C7D48097-7161-4B91-8B91-28B3DE512926}"/>
              </a:ext>
            </a:extLst>
          </p:cNvPr>
          <p:cNvSpPr txBox="1"/>
          <p:nvPr/>
        </p:nvSpPr>
        <p:spPr>
          <a:xfrm>
            <a:off x="1329447" y="3713267"/>
            <a:ext cx="255137" cy="470129"/>
          </a:xfrm>
          <a:prstGeom prst="rect">
            <a:avLst/>
          </a:prstGeom>
          <a:noFill/>
        </p:spPr>
        <p:txBody>
          <a:bodyPr wrap="square" rtlCol="0">
            <a:spAutoFit/>
          </a:bodyPr>
          <a:lstStyle/>
          <a:p>
            <a:r>
              <a:rPr lang="en-US" sz="2455" b="1" dirty="0"/>
              <a:t>C</a:t>
            </a:r>
          </a:p>
        </p:txBody>
      </p:sp>
      <p:sp>
        <p:nvSpPr>
          <p:cNvPr id="57" name="TextBox 56">
            <a:extLst>
              <a:ext uri="{FF2B5EF4-FFF2-40B4-BE49-F238E27FC236}">
                <a16:creationId xmlns:a16="http://schemas.microsoft.com/office/drawing/2014/main" id="{85D35CEF-1369-4573-8033-18F1503FD5C1}"/>
              </a:ext>
            </a:extLst>
          </p:cNvPr>
          <p:cNvSpPr txBox="1"/>
          <p:nvPr/>
        </p:nvSpPr>
        <p:spPr>
          <a:xfrm>
            <a:off x="2222956" y="4419171"/>
            <a:ext cx="891421" cy="231154"/>
          </a:xfrm>
          <a:prstGeom prst="rect">
            <a:avLst/>
          </a:prstGeom>
          <a:noFill/>
        </p:spPr>
        <p:txBody>
          <a:bodyPr wrap="square" rtlCol="0">
            <a:spAutoFit/>
          </a:bodyPr>
          <a:lstStyle/>
          <a:p>
            <a:pPr>
              <a:lnSpc>
                <a:spcPct val="80000"/>
              </a:lnSpc>
            </a:pPr>
            <a:r>
              <a:rPr lang="en-US" sz="1100" dirty="0">
                <a:effectLst/>
              </a:rPr>
              <a:t>Cam</a:t>
            </a:r>
            <a:endParaRPr lang="en-US" sz="1100" i="1" dirty="0"/>
          </a:p>
        </p:txBody>
      </p:sp>
      <p:sp>
        <p:nvSpPr>
          <p:cNvPr id="58" name="TextBox 57">
            <a:extLst>
              <a:ext uri="{FF2B5EF4-FFF2-40B4-BE49-F238E27FC236}">
                <a16:creationId xmlns:a16="http://schemas.microsoft.com/office/drawing/2014/main" id="{E10F4146-22F9-45ED-BB36-5F9597BC8CCB}"/>
              </a:ext>
            </a:extLst>
          </p:cNvPr>
          <p:cNvSpPr txBox="1"/>
          <p:nvPr/>
        </p:nvSpPr>
        <p:spPr>
          <a:xfrm>
            <a:off x="2315479" y="4526995"/>
            <a:ext cx="891421" cy="231154"/>
          </a:xfrm>
          <a:prstGeom prst="rect">
            <a:avLst/>
          </a:prstGeom>
          <a:noFill/>
        </p:spPr>
        <p:txBody>
          <a:bodyPr wrap="square" rtlCol="0">
            <a:spAutoFit/>
          </a:bodyPr>
          <a:lstStyle/>
          <a:p>
            <a:pPr>
              <a:lnSpc>
                <a:spcPct val="80000"/>
              </a:lnSpc>
            </a:pPr>
            <a:r>
              <a:rPr lang="en-US" sz="1100" dirty="0">
                <a:effectLst/>
              </a:rPr>
              <a:t>Pep</a:t>
            </a:r>
            <a:endParaRPr lang="en-US" sz="1100" i="1" dirty="0"/>
          </a:p>
        </p:txBody>
      </p:sp>
      <p:sp>
        <p:nvSpPr>
          <p:cNvPr id="59" name="TextBox 58">
            <a:extLst>
              <a:ext uri="{FF2B5EF4-FFF2-40B4-BE49-F238E27FC236}">
                <a16:creationId xmlns:a16="http://schemas.microsoft.com/office/drawing/2014/main" id="{7D335F4A-8371-4966-A255-7999F72180C3}"/>
              </a:ext>
            </a:extLst>
          </p:cNvPr>
          <p:cNvSpPr txBox="1"/>
          <p:nvPr/>
        </p:nvSpPr>
        <p:spPr>
          <a:xfrm>
            <a:off x="2052036" y="4514433"/>
            <a:ext cx="891421" cy="231154"/>
          </a:xfrm>
          <a:prstGeom prst="rect">
            <a:avLst/>
          </a:prstGeom>
          <a:noFill/>
        </p:spPr>
        <p:txBody>
          <a:bodyPr wrap="square" rtlCol="0">
            <a:spAutoFit/>
          </a:bodyPr>
          <a:lstStyle/>
          <a:p>
            <a:pPr>
              <a:lnSpc>
                <a:spcPct val="80000"/>
              </a:lnSpc>
            </a:pPr>
            <a:r>
              <a:rPr lang="en-US" sz="1100" dirty="0">
                <a:effectLst/>
              </a:rPr>
              <a:t>Vei</a:t>
            </a:r>
            <a:endParaRPr lang="en-US" sz="1100" i="1" dirty="0"/>
          </a:p>
        </p:txBody>
      </p:sp>
      <p:sp>
        <p:nvSpPr>
          <p:cNvPr id="60" name="TextBox 59">
            <a:extLst>
              <a:ext uri="{FF2B5EF4-FFF2-40B4-BE49-F238E27FC236}">
                <a16:creationId xmlns:a16="http://schemas.microsoft.com/office/drawing/2014/main" id="{9AB26498-0670-4466-AC2A-6ECDB17E3A25}"/>
              </a:ext>
            </a:extLst>
          </p:cNvPr>
          <p:cNvSpPr txBox="1"/>
          <p:nvPr/>
        </p:nvSpPr>
        <p:spPr>
          <a:xfrm>
            <a:off x="2356784" y="4634280"/>
            <a:ext cx="891421" cy="231154"/>
          </a:xfrm>
          <a:prstGeom prst="rect">
            <a:avLst/>
          </a:prstGeom>
          <a:noFill/>
        </p:spPr>
        <p:txBody>
          <a:bodyPr wrap="square" rtlCol="0">
            <a:spAutoFit/>
          </a:bodyPr>
          <a:lstStyle/>
          <a:p>
            <a:pPr>
              <a:lnSpc>
                <a:spcPct val="80000"/>
              </a:lnSpc>
            </a:pPr>
            <a:r>
              <a:rPr lang="en-US" sz="1100" dirty="0">
                <a:effectLst/>
              </a:rPr>
              <a:t>Cor</a:t>
            </a:r>
            <a:endParaRPr lang="en-US" sz="1100" i="1" dirty="0"/>
          </a:p>
        </p:txBody>
      </p:sp>
      <p:sp>
        <p:nvSpPr>
          <p:cNvPr id="61" name="TextBox 60">
            <a:extLst>
              <a:ext uri="{FF2B5EF4-FFF2-40B4-BE49-F238E27FC236}">
                <a16:creationId xmlns:a16="http://schemas.microsoft.com/office/drawing/2014/main" id="{7E794419-DF27-4385-91DB-FB066566A931}"/>
              </a:ext>
            </a:extLst>
          </p:cNvPr>
          <p:cNvSpPr txBox="1"/>
          <p:nvPr/>
        </p:nvSpPr>
        <p:spPr>
          <a:xfrm>
            <a:off x="2452366" y="4792657"/>
            <a:ext cx="891421" cy="231154"/>
          </a:xfrm>
          <a:prstGeom prst="rect">
            <a:avLst/>
          </a:prstGeom>
          <a:noFill/>
        </p:spPr>
        <p:txBody>
          <a:bodyPr wrap="square" rtlCol="0">
            <a:spAutoFit/>
          </a:bodyPr>
          <a:lstStyle/>
          <a:p>
            <a:pPr>
              <a:lnSpc>
                <a:spcPct val="80000"/>
              </a:lnSpc>
            </a:pPr>
            <a:r>
              <a:rPr lang="en-US" sz="1100" dirty="0">
                <a:effectLst/>
              </a:rPr>
              <a:t>Fla</a:t>
            </a:r>
            <a:endParaRPr lang="en-US" sz="1100" i="1" dirty="0"/>
          </a:p>
        </p:txBody>
      </p:sp>
      <p:sp>
        <p:nvSpPr>
          <p:cNvPr id="62" name="TextBox 61">
            <a:extLst>
              <a:ext uri="{FF2B5EF4-FFF2-40B4-BE49-F238E27FC236}">
                <a16:creationId xmlns:a16="http://schemas.microsoft.com/office/drawing/2014/main" id="{23FE64E6-99C8-41F0-AB8E-AED6BEBFFC56}"/>
              </a:ext>
            </a:extLst>
          </p:cNvPr>
          <p:cNvSpPr txBox="1"/>
          <p:nvPr/>
        </p:nvSpPr>
        <p:spPr>
          <a:xfrm>
            <a:off x="1881747" y="4769771"/>
            <a:ext cx="891421" cy="231154"/>
          </a:xfrm>
          <a:prstGeom prst="rect">
            <a:avLst/>
          </a:prstGeom>
          <a:noFill/>
        </p:spPr>
        <p:txBody>
          <a:bodyPr wrap="square" rtlCol="0">
            <a:spAutoFit/>
          </a:bodyPr>
          <a:lstStyle/>
          <a:p>
            <a:pPr>
              <a:lnSpc>
                <a:spcPct val="80000"/>
              </a:lnSpc>
            </a:pPr>
            <a:r>
              <a:rPr lang="en-US" sz="1100" dirty="0" err="1">
                <a:effectLst/>
              </a:rPr>
              <a:t>Lact</a:t>
            </a:r>
            <a:endParaRPr lang="en-US" sz="1100" i="1" dirty="0"/>
          </a:p>
        </p:txBody>
      </p:sp>
      <p:sp>
        <p:nvSpPr>
          <p:cNvPr id="63" name="TextBox 62">
            <a:extLst>
              <a:ext uri="{FF2B5EF4-FFF2-40B4-BE49-F238E27FC236}">
                <a16:creationId xmlns:a16="http://schemas.microsoft.com/office/drawing/2014/main" id="{388E3AE3-B792-4FC3-9A09-35933ED59C52}"/>
              </a:ext>
            </a:extLst>
          </p:cNvPr>
          <p:cNvSpPr txBox="1"/>
          <p:nvPr/>
        </p:nvSpPr>
        <p:spPr>
          <a:xfrm>
            <a:off x="1972881" y="4647264"/>
            <a:ext cx="891421" cy="231154"/>
          </a:xfrm>
          <a:prstGeom prst="rect">
            <a:avLst/>
          </a:prstGeom>
          <a:noFill/>
        </p:spPr>
        <p:txBody>
          <a:bodyPr wrap="square" rtlCol="0">
            <a:spAutoFit/>
          </a:bodyPr>
          <a:lstStyle/>
          <a:p>
            <a:pPr>
              <a:lnSpc>
                <a:spcPct val="80000"/>
              </a:lnSpc>
            </a:pPr>
            <a:r>
              <a:rPr lang="en-US" sz="1100" dirty="0" err="1">
                <a:effectLst/>
              </a:rPr>
              <a:t>Spi</a:t>
            </a:r>
            <a:endParaRPr lang="en-US" sz="1100" i="1" dirty="0"/>
          </a:p>
        </p:txBody>
      </p:sp>
      <p:sp>
        <p:nvSpPr>
          <p:cNvPr id="64" name="TextBox 63">
            <a:extLst>
              <a:ext uri="{FF2B5EF4-FFF2-40B4-BE49-F238E27FC236}">
                <a16:creationId xmlns:a16="http://schemas.microsoft.com/office/drawing/2014/main" id="{B6A54A0E-04B9-410C-B635-0D120810239E}"/>
              </a:ext>
            </a:extLst>
          </p:cNvPr>
          <p:cNvSpPr txBox="1"/>
          <p:nvPr/>
        </p:nvSpPr>
        <p:spPr>
          <a:xfrm>
            <a:off x="1911060" y="5080148"/>
            <a:ext cx="891421" cy="231154"/>
          </a:xfrm>
          <a:prstGeom prst="rect">
            <a:avLst/>
          </a:prstGeom>
          <a:noFill/>
        </p:spPr>
        <p:txBody>
          <a:bodyPr wrap="square" rtlCol="0">
            <a:spAutoFit/>
          </a:bodyPr>
          <a:lstStyle/>
          <a:p>
            <a:pPr>
              <a:lnSpc>
                <a:spcPct val="80000"/>
              </a:lnSpc>
            </a:pPr>
            <a:r>
              <a:rPr lang="en-US" sz="1100" dirty="0">
                <a:effectLst/>
              </a:rPr>
              <a:t>Ent</a:t>
            </a:r>
            <a:endParaRPr lang="en-US" sz="1100" i="1" dirty="0"/>
          </a:p>
        </p:txBody>
      </p:sp>
      <p:sp>
        <p:nvSpPr>
          <p:cNvPr id="65" name="TextBox 64">
            <a:extLst>
              <a:ext uri="{FF2B5EF4-FFF2-40B4-BE49-F238E27FC236}">
                <a16:creationId xmlns:a16="http://schemas.microsoft.com/office/drawing/2014/main" id="{B64C1273-346A-40B3-885B-E1D37456F2AF}"/>
              </a:ext>
            </a:extLst>
          </p:cNvPr>
          <p:cNvSpPr txBox="1"/>
          <p:nvPr/>
        </p:nvSpPr>
        <p:spPr>
          <a:xfrm>
            <a:off x="1945530" y="5206254"/>
            <a:ext cx="891421" cy="231154"/>
          </a:xfrm>
          <a:prstGeom prst="rect">
            <a:avLst/>
          </a:prstGeom>
          <a:noFill/>
        </p:spPr>
        <p:txBody>
          <a:bodyPr wrap="square" rtlCol="0">
            <a:spAutoFit/>
          </a:bodyPr>
          <a:lstStyle/>
          <a:p>
            <a:pPr>
              <a:lnSpc>
                <a:spcPct val="80000"/>
              </a:lnSpc>
            </a:pPr>
            <a:r>
              <a:rPr lang="en-US" sz="1100" dirty="0">
                <a:effectLst/>
              </a:rPr>
              <a:t>Act</a:t>
            </a:r>
            <a:endParaRPr lang="en-US" sz="1100" i="1" dirty="0"/>
          </a:p>
        </p:txBody>
      </p:sp>
      <p:sp>
        <p:nvSpPr>
          <p:cNvPr id="66" name="TextBox 65">
            <a:extLst>
              <a:ext uri="{FF2B5EF4-FFF2-40B4-BE49-F238E27FC236}">
                <a16:creationId xmlns:a16="http://schemas.microsoft.com/office/drawing/2014/main" id="{4E9A187A-EFDF-449D-B1FC-CF69C92B7B43}"/>
              </a:ext>
            </a:extLst>
          </p:cNvPr>
          <p:cNvSpPr txBox="1"/>
          <p:nvPr/>
        </p:nvSpPr>
        <p:spPr>
          <a:xfrm>
            <a:off x="2005788" y="5320419"/>
            <a:ext cx="891421" cy="231154"/>
          </a:xfrm>
          <a:prstGeom prst="rect">
            <a:avLst/>
          </a:prstGeom>
          <a:noFill/>
        </p:spPr>
        <p:txBody>
          <a:bodyPr wrap="square" rtlCol="0">
            <a:spAutoFit/>
          </a:bodyPr>
          <a:lstStyle/>
          <a:p>
            <a:pPr>
              <a:lnSpc>
                <a:spcPct val="80000"/>
              </a:lnSpc>
            </a:pPr>
            <a:r>
              <a:rPr lang="en-US" sz="1100" dirty="0">
                <a:effectLst/>
              </a:rPr>
              <a:t>Bur</a:t>
            </a:r>
            <a:endParaRPr lang="en-US" sz="1100" i="1" dirty="0"/>
          </a:p>
        </p:txBody>
      </p:sp>
      <p:sp>
        <p:nvSpPr>
          <p:cNvPr id="67" name="TextBox 66">
            <a:extLst>
              <a:ext uri="{FF2B5EF4-FFF2-40B4-BE49-F238E27FC236}">
                <a16:creationId xmlns:a16="http://schemas.microsoft.com/office/drawing/2014/main" id="{64986040-1996-4123-9509-A33DB111489E}"/>
              </a:ext>
            </a:extLst>
          </p:cNvPr>
          <p:cNvSpPr txBox="1"/>
          <p:nvPr/>
        </p:nvSpPr>
        <p:spPr>
          <a:xfrm>
            <a:off x="2039352" y="5415876"/>
            <a:ext cx="891421" cy="231154"/>
          </a:xfrm>
          <a:prstGeom prst="rect">
            <a:avLst/>
          </a:prstGeom>
          <a:noFill/>
        </p:spPr>
        <p:txBody>
          <a:bodyPr wrap="square" rtlCol="0">
            <a:spAutoFit/>
          </a:bodyPr>
          <a:lstStyle/>
          <a:p>
            <a:pPr>
              <a:lnSpc>
                <a:spcPct val="80000"/>
              </a:lnSpc>
            </a:pPr>
            <a:r>
              <a:rPr lang="en-US" sz="1100" dirty="0">
                <a:effectLst/>
              </a:rPr>
              <a:t>Bac</a:t>
            </a:r>
            <a:endParaRPr lang="en-US" sz="1100" i="1" dirty="0"/>
          </a:p>
        </p:txBody>
      </p:sp>
      <p:sp>
        <p:nvSpPr>
          <p:cNvPr id="68" name="TextBox 67">
            <a:extLst>
              <a:ext uri="{FF2B5EF4-FFF2-40B4-BE49-F238E27FC236}">
                <a16:creationId xmlns:a16="http://schemas.microsoft.com/office/drawing/2014/main" id="{71DB9FC6-AB83-476B-9B80-1E22B7A7E33D}"/>
              </a:ext>
            </a:extLst>
          </p:cNvPr>
          <p:cNvSpPr txBox="1"/>
          <p:nvPr/>
        </p:nvSpPr>
        <p:spPr>
          <a:xfrm>
            <a:off x="2267952" y="5418199"/>
            <a:ext cx="891421" cy="231154"/>
          </a:xfrm>
          <a:prstGeom prst="rect">
            <a:avLst/>
          </a:prstGeom>
          <a:noFill/>
        </p:spPr>
        <p:txBody>
          <a:bodyPr wrap="square" rtlCol="0">
            <a:spAutoFit/>
          </a:bodyPr>
          <a:lstStyle/>
          <a:p>
            <a:pPr>
              <a:lnSpc>
                <a:spcPct val="80000"/>
              </a:lnSpc>
            </a:pPr>
            <a:r>
              <a:rPr lang="en-US" sz="1100" dirty="0">
                <a:effectLst/>
              </a:rPr>
              <a:t>Abs</a:t>
            </a:r>
            <a:endParaRPr lang="en-US" sz="1100" i="1" dirty="0"/>
          </a:p>
        </p:txBody>
      </p:sp>
      <p:sp>
        <p:nvSpPr>
          <p:cNvPr id="69" name="TextBox 68">
            <a:extLst>
              <a:ext uri="{FF2B5EF4-FFF2-40B4-BE49-F238E27FC236}">
                <a16:creationId xmlns:a16="http://schemas.microsoft.com/office/drawing/2014/main" id="{9BBF9E8F-BBA3-4CB9-97ED-F9194EDCC9E2}"/>
              </a:ext>
            </a:extLst>
          </p:cNvPr>
          <p:cNvSpPr txBox="1"/>
          <p:nvPr/>
        </p:nvSpPr>
        <p:spPr>
          <a:xfrm>
            <a:off x="2356770" y="5291182"/>
            <a:ext cx="891421" cy="231154"/>
          </a:xfrm>
          <a:prstGeom prst="rect">
            <a:avLst/>
          </a:prstGeom>
          <a:noFill/>
        </p:spPr>
        <p:txBody>
          <a:bodyPr wrap="square" rtlCol="0">
            <a:spAutoFit/>
          </a:bodyPr>
          <a:lstStyle/>
          <a:p>
            <a:pPr>
              <a:lnSpc>
                <a:spcPct val="80000"/>
              </a:lnSpc>
            </a:pPr>
            <a:r>
              <a:rPr lang="en-US" sz="1100" dirty="0" err="1">
                <a:effectLst/>
              </a:rPr>
              <a:t>Lach</a:t>
            </a:r>
            <a:endParaRPr lang="en-US" sz="1100" i="1" dirty="0"/>
          </a:p>
        </p:txBody>
      </p:sp>
      <p:sp>
        <p:nvSpPr>
          <p:cNvPr id="70" name="TextBox 69">
            <a:extLst>
              <a:ext uri="{FF2B5EF4-FFF2-40B4-BE49-F238E27FC236}">
                <a16:creationId xmlns:a16="http://schemas.microsoft.com/office/drawing/2014/main" id="{51FDBC5A-2E22-48AD-BD2D-C2F37D9C726E}"/>
              </a:ext>
            </a:extLst>
          </p:cNvPr>
          <p:cNvSpPr txBox="1"/>
          <p:nvPr/>
        </p:nvSpPr>
        <p:spPr>
          <a:xfrm>
            <a:off x="2441020" y="5167244"/>
            <a:ext cx="891421" cy="231154"/>
          </a:xfrm>
          <a:prstGeom prst="rect">
            <a:avLst/>
          </a:prstGeom>
          <a:noFill/>
        </p:spPr>
        <p:txBody>
          <a:bodyPr wrap="square" rtlCol="0">
            <a:spAutoFit/>
          </a:bodyPr>
          <a:lstStyle/>
          <a:p>
            <a:pPr>
              <a:lnSpc>
                <a:spcPct val="80000"/>
              </a:lnSpc>
            </a:pPr>
            <a:r>
              <a:rPr lang="en-US" sz="1100" dirty="0">
                <a:effectLst/>
              </a:rPr>
              <a:t>Mic</a:t>
            </a:r>
            <a:endParaRPr lang="en-US" sz="1100" i="1" dirty="0"/>
          </a:p>
        </p:txBody>
      </p:sp>
      <p:sp>
        <p:nvSpPr>
          <p:cNvPr id="71" name="TextBox 70">
            <a:extLst>
              <a:ext uri="{FF2B5EF4-FFF2-40B4-BE49-F238E27FC236}">
                <a16:creationId xmlns:a16="http://schemas.microsoft.com/office/drawing/2014/main" id="{54FF1505-8C7C-403E-BE33-ADAD0D678D2C}"/>
              </a:ext>
            </a:extLst>
          </p:cNvPr>
          <p:cNvSpPr txBox="1"/>
          <p:nvPr/>
        </p:nvSpPr>
        <p:spPr>
          <a:xfrm>
            <a:off x="2448970" y="5050506"/>
            <a:ext cx="891421" cy="231154"/>
          </a:xfrm>
          <a:prstGeom prst="rect">
            <a:avLst/>
          </a:prstGeom>
          <a:noFill/>
        </p:spPr>
        <p:txBody>
          <a:bodyPr wrap="square" rtlCol="0">
            <a:spAutoFit/>
          </a:bodyPr>
          <a:lstStyle/>
          <a:p>
            <a:pPr>
              <a:lnSpc>
                <a:spcPct val="80000"/>
              </a:lnSpc>
            </a:pPr>
            <a:r>
              <a:rPr lang="en-US" sz="1100" dirty="0" err="1">
                <a:effectLst/>
              </a:rPr>
              <a:t>Fus</a:t>
            </a:r>
            <a:endParaRPr lang="en-US" sz="1100" i="1" dirty="0"/>
          </a:p>
        </p:txBody>
      </p:sp>
      <p:pic>
        <p:nvPicPr>
          <p:cNvPr id="73" name="Picture 72" descr="Chart, scatter chart&#10;&#10;Description automatically generated">
            <a:extLst>
              <a:ext uri="{FF2B5EF4-FFF2-40B4-BE49-F238E27FC236}">
                <a16:creationId xmlns:a16="http://schemas.microsoft.com/office/drawing/2014/main" id="{90760811-4648-47AA-B22D-38FCE0667574}"/>
              </a:ext>
            </a:extLst>
          </p:cNvPr>
          <p:cNvPicPr>
            <a:picLocks noChangeAspect="1"/>
          </p:cNvPicPr>
          <p:nvPr/>
        </p:nvPicPr>
        <p:blipFill>
          <a:blip r:embed="rId6"/>
          <a:stretch>
            <a:fillRect/>
          </a:stretch>
        </p:blipFill>
        <p:spPr>
          <a:xfrm>
            <a:off x="4296403" y="3713216"/>
            <a:ext cx="2633472" cy="2532251"/>
          </a:xfrm>
          <a:prstGeom prst="rect">
            <a:avLst/>
          </a:prstGeom>
        </p:spPr>
      </p:pic>
      <p:sp>
        <p:nvSpPr>
          <p:cNvPr id="74" name="TextBox 73">
            <a:extLst>
              <a:ext uri="{FF2B5EF4-FFF2-40B4-BE49-F238E27FC236}">
                <a16:creationId xmlns:a16="http://schemas.microsoft.com/office/drawing/2014/main" id="{F6C884A2-8FC9-4A3C-95D0-E1650AE982AA}"/>
              </a:ext>
            </a:extLst>
          </p:cNvPr>
          <p:cNvSpPr txBox="1"/>
          <p:nvPr/>
        </p:nvSpPr>
        <p:spPr>
          <a:xfrm>
            <a:off x="4292354" y="3701591"/>
            <a:ext cx="255137" cy="470129"/>
          </a:xfrm>
          <a:prstGeom prst="rect">
            <a:avLst/>
          </a:prstGeom>
          <a:noFill/>
        </p:spPr>
        <p:txBody>
          <a:bodyPr wrap="square" rtlCol="0">
            <a:spAutoFit/>
          </a:bodyPr>
          <a:lstStyle/>
          <a:p>
            <a:r>
              <a:rPr lang="en-US" sz="2455" b="1" dirty="0"/>
              <a:t>D</a:t>
            </a:r>
          </a:p>
        </p:txBody>
      </p:sp>
      <p:sp>
        <p:nvSpPr>
          <p:cNvPr id="75" name="TextBox 74">
            <a:extLst>
              <a:ext uri="{FF2B5EF4-FFF2-40B4-BE49-F238E27FC236}">
                <a16:creationId xmlns:a16="http://schemas.microsoft.com/office/drawing/2014/main" id="{0B417903-036D-40A6-A290-B138128BE401}"/>
              </a:ext>
            </a:extLst>
          </p:cNvPr>
          <p:cNvSpPr txBox="1"/>
          <p:nvPr/>
        </p:nvSpPr>
        <p:spPr>
          <a:xfrm>
            <a:off x="4834007" y="4692187"/>
            <a:ext cx="891421" cy="231154"/>
          </a:xfrm>
          <a:prstGeom prst="rect">
            <a:avLst/>
          </a:prstGeom>
          <a:noFill/>
        </p:spPr>
        <p:txBody>
          <a:bodyPr wrap="square" rtlCol="0">
            <a:spAutoFit/>
          </a:bodyPr>
          <a:lstStyle/>
          <a:p>
            <a:pPr>
              <a:lnSpc>
                <a:spcPct val="80000"/>
              </a:lnSpc>
            </a:pPr>
            <a:r>
              <a:rPr lang="en-US" sz="1100" dirty="0"/>
              <a:t>Neg</a:t>
            </a:r>
          </a:p>
        </p:txBody>
      </p:sp>
      <p:sp>
        <p:nvSpPr>
          <p:cNvPr id="76" name="TextBox 75">
            <a:extLst>
              <a:ext uri="{FF2B5EF4-FFF2-40B4-BE49-F238E27FC236}">
                <a16:creationId xmlns:a16="http://schemas.microsoft.com/office/drawing/2014/main" id="{C6FA4546-DB87-468B-90C0-F0973C623009}"/>
              </a:ext>
            </a:extLst>
          </p:cNvPr>
          <p:cNvSpPr txBox="1"/>
          <p:nvPr/>
        </p:nvSpPr>
        <p:spPr>
          <a:xfrm>
            <a:off x="5083751" y="4629801"/>
            <a:ext cx="891421" cy="231154"/>
          </a:xfrm>
          <a:prstGeom prst="rect">
            <a:avLst/>
          </a:prstGeom>
          <a:noFill/>
        </p:spPr>
        <p:txBody>
          <a:bodyPr wrap="square" rtlCol="0">
            <a:spAutoFit/>
          </a:bodyPr>
          <a:lstStyle/>
          <a:p>
            <a:pPr>
              <a:lnSpc>
                <a:spcPct val="80000"/>
              </a:lnSpc>
            </a:pPr>
            <a:r>
              <a:rPr lang="en-US" sz="1100" dirty="0"/>
              <a:t>Alp</a:t>
            </a:r>
          </a:p>
        </p:txBody>
      </p:sp>
      <p:sp>
        <p:nvSpPr>
          <p:cNvPr id="77" name="TextBox 76">
            <a:extLst>
              <a:ext uri="{FF2B5EF4-FFF2-40B4-BE49-F238E27FC236}">
                <a16:creationId xmlns:a16="http://schemas.microsoft.com/office/drawing/2014/main" id="{4EE493D1-4AE4-4229-A0BC-699B6641E0AB}"/>
              </a:ext>
            </a:extLst>
          </p:cNvPr>
          <p:cNvSpPr txBox="1"/>
          <p:nvPr/>
        </p:nvSpPr>
        <p:spPr>
          <a:xfrm>
            <a:off x="5279717" y="4660036"/>
            <a:ext cx="891421" cy="231154"/>
          </a:xfrm>
          <a:prstGeom prst="rect">
            <a:avLst/>
          </a:prstGeom>
          <a:noFill/>
        </p:spPr>
        <p:txBody>
          <a:bodyPr wrap="square" rtlCol="0">
            <a:spAutoFit/>
          </a:bodyPr>
          <a:lstStyle/>
          <a:p>
            <a:pPr>
              <a:lnSpc>
                <a:spcPct val="80000"/>
              </a:lnSpc>
            </a:pPr>
            <a:r>
              <a:rPr lang="en-US" sz="1100" dirty="0"/>
              <a:t>Cam</a:t>
            </a:r>
          </a:p>
        </p:txBody>
      </p:sp>
      <p:sp>
        <p:nvSpPr>
          <p:cNvPr id="78" name="TextBox 77">
            <a:extLst>
              <a:ext uri="{FF2B5EF4-FFF2-40B4-BE49-F238E27FC236}">
                <a16:creationId xmlns:a16="http://schemas.microsoft.com/office/drawing/2014/main" id="{4C133202-C041-4CCD-BFFB-D91A434B64B3}"/>
              </a:ext>
            </a:extLst>
          </p:cNvPr>
          <p:cNvSpPr txBox="1"/>
          <p:nvPr/>
        </p:nvSpPr>
        <p:spPr>
          <a:xfrm>
            <a:off x="5302952" y="4794058"/>
            <a:ext cx="891421" cy="231154"/>
          </a:xfrm>
          <a:prstGeom prst="rect">
            <a:avLst/>
          </a:prstGeom>
          <a:noFill/>
        </p:spPr>
        <p:txBody>
          <a:bodyPr wrap="square" rtlCol="0">
            <a:spAutoFit/>
          </a:bodyPr>
          <a:lstStyle/>
          <a:p>
            <a:pPr>
              <a:lnSpc>
                <a:spcPct val="80000"/>
              </a:lnSpc>
            </a:pPr>
            <a:r>
              <a:rPr lang="en-US" sz="1100" dirty="0" err="1"/>
              <a:t>Spi</a:t>
            </a:r>
            <a:endParaRPr lang="en-US" sz="1100" dirty="0"/>
          </a:p>
        </p:txBody>
      </p:sp>
      <p:sp>
        <p:nvSpPr>
          <p:cNvPr id="79" name="TextBox 78">
            <a:extLst>
              <a:ext uri="{FF2B5EF4-FFF2-40B4-BE49-F238E27FC236}">
                <a16:creationId xmlns:a16="http://schemas.microsoft.com/office/drawing/2014/main" id="{4392AFE0-080B-4CE2-A230-2961D799468C}"/>
              </a:ext>
            </a:extLst>
          </p:cNvPr>
          <p:cNvSpPr txBox="1"/>
          <p:nvPr/>
        </p:nvSpPr>
        <p:spPr>
          <a:xfrm>
            <a:off x="5356686" y="4937315"/>
            <a:ext cx="891421" cy="231154"/>
          </a:xfrm>
          <a:prstGeom prst="rect">
            <a:avLst/>
          </a:prstGeom>
          <a:noFill/>
        </p:spPr>
        <p:txBody>
          <a:bodyPr wrap="square" rtlCol="0">
            <a:spAutoFit/>
          </a:bodyPr>
          <a:lstStyle/>
          <a:p>
            <a:pPr>
              <a:lnSpc>
                <a:spcPct val="80000"/>
              </a:lnSpc>
            </a:pPr>
            <a:r>
              <a:rPr lang="en-US" sz="1100" dirty="0"/>
              <a:t>Sac</a:t>
            </a:r>
          </a:p>
        </p:txBody>
      </p:sp>
      <p:sp>
        <p:nvSpPr>
          <p:cNvPr id="80" name="TextBox 79">
            <a:extLst>
              <a:ext uri="{FF2B5EF4-FFF2-40B4-BE49-F238E27FC236}">
                <a16:creationId xmlns:a16="http://schemas.microsoft.com/office/drawing/2014/main" id="{3106BF28-A680-4AF9-8C36-85BBF7FB3C0C}"/>
              </a:ext>
            </a:extLst>
          </p:cNvPr>
          <p:cNvSpPr txBox="1"/>
          <p:nvPr/>
        </p:nvSpPr>
        <p:spPr>
          <a:xfrm>
            <a:off x="4842443" y="4807764"/>
            <a:ext cx="891421" cy="231154"/>
          </a:xfrm>
          <a:prstGeom prst="rect">
            <a:avLst/>
          </a:prstGeom>
          <a:noFill/>
        </p:spPr>
        <p:txBody>
          <a:bodyPr wrap="square" rtlCol="0">
            <a:spAutoFit/>
          </a:bodyPr>
          <a:lstStyle/>
          <a:p>
            <a:pPr>
              <a:lnSpc>
                <a:spcPct val="80000"/>
              </a:lnSpc>
            </a:pPr>
            <a:r>
              <a:rPr lang="en-US" sz="1100" dirty="0"/>
              <a:t>Bac</a:t>
            </a:r>
          </a:p>
        </p:txBody>
      </p:sp>
      <p:sp>
        <p:nvSpPr>
          <p:cNvPr id="81" name="TextBox 80">
            <a:extLst>
              <a:ext uri="{FF2B5EF4-FFF2-40B4-BE49-F238E27FC236}">
                <a16:creationId xmlns:a16="http://schemas.microsoft.com/office/drawing/2014/main" id="{537CF06D-C681-453F-AD01-13CB85BB0433}"/>
              </a:ext>
            </a:extLst>
          </p:cNvPr>
          <p:cNvSpPr txBox="1"/>
          <p:nvPr/>
        </p:nvSpPr>
        <p:spPr>
          <a:xfrm>
            <a:off x="4791494" y="4922435"/>
            <a:ext cx="891421" cy="231154"/>
          </a:xfrm>
          <a:prstGeom prst="rect">
            <a:avLst/>
          </a:prstGeom>
          <a:noFill/>
        </p:spPr>
        <p:txBody>
          <a:bodyPr wrap="square" rtlCol="0">
            <a:spAutoFit/>
          </a:bodyPr>
          <a:lstStyle/>
          <a:p>
            <a:pPr>
              <a:lnSpc>
                <a:spcPct val="80000"/>
              </a:lnSpc>
            </a:pPr>
            <a:r>
              <a:rPr lang="en-US" sz="1100" dirty="0" err="1"/>
              <a:t>Clo</a:t>
            </a:r>
            <a:endParaRPr lang="en-US" sz="1100" dirty="0"/>
          </a:p>
        </p:txBody>
      </p:sp>
      <p:sp>
        <p:nvSpPr>
          <p:cNvPr id="82" name="TextBox 81">
            <a:extLst>
              <a:ext uri="{FF2B5EF4-FFF2-40B4-BE49-F238E27FC236}">
                <a16:creationId xmlns:a16="http://schemas.microsoft.com/office/drawing/2014/main" id="{D56FC9F4-C155-4014-AC6B-D13C134C672E}"/>
              </a:ext>
            </a:extLst>
          </p:cNvPr>
          <p:cNvSpPr txBox="1"/>
          <p:nvPr/>
        </p:nvSpPr>
        <p:spPr>
          <a:xfrm>
            <a:off x="4791494" y="5064517"/>
            <a:ext cx="891421" cy="231154"/>
          </a:xfrm>
          <a:prstGeom prst="rect">
            <a:avLst/>
          </a:prstGeom>
          <a:noFill/>
        </p:spPr>
        <p:txBody>
          <a:bodyPr wrap="square" rtlCol="0">
            <a:spAutoFit/>
          </a:bodyPr>
          <a:lstStyle/>
          <a:p>
            <a:pPr>
              <a:lnSpc>
                <a:spcPct val="80000"/>
              </a:lnSpc>
            </a:pPr>
            <a:r>
              <a:rPr lang="en-US" sz="1100" dirty="0"/>
              <a:t>Cor</a:t>
            </a:r>
          </a:p>
        </p:txBody>
      </p:sp>
      <p:sp>
        <p:nvSpPr>
          <p:cNvPr id="83" name="TextBox 82">
            <a:extLst>
              <a:ext uri="{FF2B5EF4-FFF2-40B4-BE49-F238E27FC236}">
                <a16:creationId xmlns:a16="http://schemas.microsoft.com/office/drawing/2014/main" id="{5E5F6453-E796-491E-A364-8E40626D4728}"/>
              </a:ext>
            </a:extLst>
          </p:cNvPr>
          <p:cNvSpPr txBox="1"/>
          <p:nvPr/>
        </p:nvSpPr>
        <p:spPr>
          <a:xfrm>
            <a:off x="4777869" y="5167085"/>
            <a:ext cx="891421" cy="231154"/>
          </a:xfrm>
          <a:prstGeom prst="rect">
            <a:avLst/>
          </a:prstGeom>
          <a:noFill/>
        </p:spPr>
        <p:txBody>
          <a:bodyPr wrap="square" rtlCol="0">
            <a:spAutoFit/>
          </a:bodyPr>
          <a:lstStyle/>
          <a:p>
            <a:pPr>
              <a:lnSpc>
                <a:spcPct val="80000"/>
              </a:lnSpc>
            </a:pPr>
            <a:r>
              <a:rPr lang="en-US" sz="1100" dirty="0"/>
              <a:t>Des</a:t>
            </a:r>
          </a:p>
        </p:txBody>
      </p:sp>
      <p:sp>
        <p:nvSpPr>
          <p:cNvPr id="84" name="TextBox 83">
            <a:extLst>
              <a:ext uri="{FF2B5EF4-FFF2-40B4-BE49-F238E27FC236}">
                <a16:creationId xmlns:a16="http://schemas.microsoft.com/office/drawing/2014/main" id="{838FAEC2-DCAC-4275-BFEF-F0DBD452ADC3}"/>
              </a:ext>
            </a:extLst>
          </p:cNvPr>
          <p:cNvSpPr txBox="1"/>
          <p:nvPr/>
        </p:nvSpPr>
        <p:spPr>
          <a:xfrm>
            <a:off x="4764244" y="5281596"/>
            <a:ext cx="891421" cy="231154"/>
          </a:xfrm>
          <a:prstGeom prst="rect">
            <a:avLst/>
          </a:prstGeom>
          <a:noFill/>
        </p:spPr>
        <p:txBody>
          <a:bodyPr wrap="square" rtlCol="0">
            <a:spAutoFit/>
          </a:bodyPr>
          <a:lstStyle/>
          <a:p>
            <a:pPr>
              <a:lnSpc>
                <a:spcPct val="80000"/>
              </a:lnSpc>
            </a:pPr>
            <a:r>
              <a:rPr lang="en-US" sz="1100" dirty="0"/>
              <a:t>Gam</a:t>
            </a:r>
          </a:p>
        </p:txBody>
      </p:sp>
      <p:sp>
        <p:nvSpPr>
          <p:cNvPr id="85" name="TextBox 84">
            <a:extLst>
              <a:ext uri="{FF2B5EF4-FFF2-40B4-BE49-F238E27FC236}">
                <a16:creationId xmlns:a16="http://schemas.microsoft.com/office/drawing/2014/main" id="{FC69490C-9826-452C-894B-FC9FA9DA14A7}"/>
              </a:ext>
            </a:extLst>
          </p:cNvPr>
          <p:cNvSpPr txBox="1"/>
          <p:nvPr/>
        </p:nvSpPr>
        <p:spPr>
          <a:xfrm>
            <a:off x="4861971" y="5385230"/>
            <a:ext cx="891421" cy="231154"/>
          </a:xfrm>
          <a:prstGeom prst="rect">
            <a:avLst/>
          </a:prstGeom>
          <a:noFill/>
        </p:spPr>
        <p:txBody>
          <a:bodyPr wrap="square" rtlCol="0">
            <a:spAutoFit/>
          </a:bodyPr>
          <a:lstStyle/>
          <a:p>
            <a:pPr>
              <a:lnSpc>
                <a:spcPct val="80000"/>
              </a:lnSpc>
            </a:pPr>
            <a:r>
              <a:rPr lang="en-US" sz="1100" dirty="0" err="1"/>
              <a:t>Fus</a:t>
            </a:r>
            <a:endParaRPr lang="en-US" sz="1100" dirty="0"/>
          </a:p>
        </p:txBody>
      </p:sp>
      <p:sp>
        <p:nvSpPr>
          <p:cNvPr id="86" name="TextBox 85">
            <a:extLst>
              <a:ext uri="{FF2B5EF4-FFF2-40B4-BE49-F238E27FC236}">
                <a16:creationId xmlns:a16="http://schemas.microsoft.com/office/drawing/2014/main" id="{F8673F44-ABC0-40BA-A8E6-E1C472A1718F}"/>
              </a:ext>
            </a:extLst>
          </p:cNvPr>
          <p:cNvSpPr txBox="1"/>
          <p:nvPr/>
        </p:nvSpPr>
        <p:spPr>
          <a:xfrm>
            <a:off x="4977742" y="5504851"/>
            <a:ext cx="891421" cy="231154"/>
          </a:xfrm>
          <a:prstGeom prst="rect">
            <a:avLst/>
          </a:prstGeom>
          <a:noFill/>
        </p:spPr>
        <p:txBody>
          <a:bodyPr wrap="square" rtlCol="0">
            <a:spAutoFit/>
          </a:bodyPr>
          <a:lstStyle/>
          <a:p>
            <a:pPr>
              <a:lnSpc>
                <a:spcPct val="80000"/>
              </a:lnSpc>
            </a:pPr>
            <a:r>
              <a:rPr lang="en-US" sz="1100" dirty="0"/>
              <a:t>Bac</a:t>
            </a:r>
          </a:p>
        </p:txBody>
      </p:sp>
      <p:sp>
        <p:nvSpPr>
          <p:cNvPr id="88" name="TextBox 87">
            <a:extLst>
              <a:ext uri="{FF2B5EF4-FFF2-40B4-BE49-F238E27FC236}">
                <a16:creationId xmlns:a16="http://schemas.microsoft.com/office/drawing/2014/main" id="{9BF79263-A4CD-42FA-8B2B-A9FBFB12BAB2}"/>
              </a:ext>
            </a:extLst>
          </p:cNvPr>
          <p:cNvSpPr txBox="1"/>
          <p:nvPr/>
        </p:nvSpPr>
        <p:spPr>
          <a:xfrm>
            <a:off x="5209954" y="5460934"/>
            <a:ext cx="891421" cy="231154"/>
          </a:xfrm>
          <a:prstGeom prst="rect">
            <a:avLst/>
          </a:prstGeom>
          <a:noFill/>
        </p:spPr>
        <p:txBody>
          <a:bodyPr wrap="square" rtlCol="0">
            <a:spAutoFit/>
          </a:bodyPr>
          <a:lstStyle/>
          <a:p>
            <a:pPr>
              <a:lnSpc>
                <a:spcPct val="80000"/>
              </a:lnSpc>
            </a:pPr>
            <a:r>
              <a:rPr lang="en-US" sz="1100" dirty="0"/>
              <a:t>Syn</a:t>
            </a:r>
          </a:p>
        </p:txBody>
      </p:sp>
      <p:sp>
        <p:nvSpPr>
          <p:cNvPr id="89" name="TextBox 88">
            <a:extLst>
              <a:ext uri="{FF2B5EF4-FFF2-40B4-BE49-F238E27FC236}">
                <a16:creationId xmlns:a16="http://schemas.microsoft.com/office/drawing/2014/main" id="{2304EA1C-1A07-49D1-BBF5-001D95E20163}"/>
              </a:ext>
            </a:extLst>
          </p:cNvPr>
          <p:cNvSpPr txBox="1"/>
          <p:nvPr/>
        </p:nvSpPr>
        <p:spPr>
          <a:xfrm>
            <a:off x="5296946" y="5315298"/>
            <a:ext cx="891421" cy="231154"/>
          </a:xfrm>
          <a:prstGeom prst="rect">
            <a:avLst/>
          </a:prstGeom>
          <a:noFill/>
        </p:spPr>
        <p:txBody>
          <a:bodyPr wrap="square" rtlCol="0">
            <a:spAutoFit/>
          </a:bodyPr>
          <a:lstStyle/>
          <a:p>
            <a:pPr>
              <a:lnSpc>
                <a:spcPct val="80000"/>
              </a:lnSpc>
            </a:pPr>
            <a:r>
              <a:rPr lang="en-US" sz="1100" dirty="0" err="1"/>
              <a:t>Gra</a:t>
            </a:r>
            <a:endParaRPr lang="en-US" sz="1100" dirty="0"/>
          </a:p>
        </p:txBody>
      </p:sp>
      <p:sp>
        <p:nvSpPr>
          <p:cNvPr id="90" name="TextBox 89">
            <a:extLst>
              <a:ext uri="{FF2B5EF4-FFF2-40B4-BE49-F238E27FC236}">
                <a16:creationId xmlns:a16="http://schemas.microsoft.com/office/drawing/2014/main" id="{DADBEA11-6599-4181-883A-576ADF32C52C}"/>
              </a:ext>
            </a:extLst>
          </p:cNvPr>
          <p:cNvSpPr txBox="1"/>
          <p:nvPr/>
        </p:nvSpPr>
        <p:spPr>
          <a:xfrm>
            <a:off x="5350680" y="5147228"/>
            <a:ext cx="891421" cy="231154"/>
          </a:xfrm>
          <a:prstGeom prst="rect">
            <a:avLst/>
          </a:prstGeom>
          <a:noFill/>
        </p:spPr>
        <p:txBody>
          <a:bodyPr wrap="square" rtlCol="0">
            <a:spAutoFit/>
          </a:bodyPr>
          <a:lstStyle/>
          <a:p>
            <a:pPr>
              <a:lnSpc>
                <a:spcPct val="80000"/>
              </a:lnSpc>
            </a:pPr>
            <a:r>
              <a:rPr lang="en-US" sz="1100" dirty="0"/>
              <a:t>Act</a:t>
            </a:r>
          </a:p>
        </p:txBody>
      </p:sp>
    </p:spTree>
    <p:extLst>
      <p:ext uri="{BB962C8B-B14F-4D97-AF65-F5344CB8AC3E}">
        <p14:creationId xmlns:p14="http://schemas.microsoft.com/office/powerpoint/2010/main" val="333784804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10">
            <a:extLst>
              <a:ext uri="{FF2B5EF4-FFF2-40B4-BE49-F238E27FC236}">
                <a16:creationId xmlns:a16="http://schemas.microsoft.com/office/drawing/2014/main" id="{592B5152-6924-465B-9314-A9CCBE7194E0}"/>
              </a:ext>
            </a:extLst>
          </p:cNvPr>
          <p:cNvSpPr txBox="1"/>
          <p:nvPr/>
        </p:nvSpPr>
        <p:spPr>
          <a:xfrm>
            <a:off x="1006751" y="6486073"/>
            <a:ext cx="7049390" cy="3785652"/>
          </a:xfrm>
          <a:prstGeom prst="rect">
            <a:avLst/>
          </a:prstGeom>
          <a:noFill/>
        </p:spPr>
        <p:txBody>
          <a:bodyPr wrap="square" rtlCol="0">
            <a:spAutoFit/>
          </a:bodyPr>
          <a:lstStyle/>
          <a:p>
            <a:pPr defTabSz="914400">
              <a:defRPr/>
            </a:pPr>
            <a:r>
              <a:rPr lang="en-US" sz="1200" b="1" dirty="0"/>
              <a:t>Supplement figure 4: Lean and obese groups can be characterized by the abundance of dominant fecal bacterial taxa across most taxonomic ranks. </a:t>
            </a:r>
            <a:r>
              <a:rPr lang="en-US" sz="1200" dirty="0"/>
              <a:t>The results also indicate that most abundant bacteria taxa are not the most influential for characterization of obesity groups. Linear discriminant analysis of 15 most abundant fecal bacteria A) Species, </a:t>
            </a:r>
            <a:r>
              <a:rPr lang="en-US" sz="1200" dirty="0" err="1"/>
              <a:t>B.uni</a:t>
            </a:r>
            <a:r>
              <a:rPr lang="en-US" sz="1200" dirty="0"/>
              <a:t>: </a:t>
            </a:r>
            <a:r>
              <a:rPr lang="en-US" sz="1200" i="1" dirty="0"/>
              <a:t>Bacteroides </a:t>
            </a:r>
            <a:r>
              <a:rPr lang="en-US" sz="1200" i="1" dirty="0" err="1"/>
              <a:t>uniformis</a:t>
            </a:r>
            <a:r>
              <a:rPr lang="en-US" sz="1200" dirty="0"/>
              <a:t>, </a:t>
            </a:r>
            <a:r>
              <a:rPr lang="en-US" sz="1200" dirty="0" err="1"/>
              <a:t>E.ha</a:t>
            </a:r>
            <a:r>
              <a:rPr lang="en-US" sz="1200" dirty="0"/>
              <a:t>: </a:t>
            </a:r>
            <a:r>
              <a:rPr lang="en-US" sz="1200" i="1" dirty="0"/>
              <a:t>Eubacterium </a:t>
            </a:r>
            <a:r>
              <a:rPr lang="en-US" sz="1200" i="1" dirty="0" err="1"/>
              <a:t>hallii</a:t>
            </a:r>
            <a:r>
              <a:rPr lang="en-US" sz="1200" i="1" dirty="0"/>
              <a:t> group </a:t>
            </a:r>
            <a:r>
              <a:rPr lang="en-US" sz="1200" i="1" dirty="0" err="1"/>
              <a:t>hallii</a:t>
            </a:r>
            <a:r>
              <a:rPr lang="en-US" sz="1200" dirty="0"/>
              <a:t>, P.me: </a:t>
            </a:r>
            <a:r>
              <a:rPr lang="en-US" sz="1200" i="1" dirty="0"/>
              <a:t>Parabacteroides </a:t>
            </a:r>
            <a:r>
              <a:rPr lang="en-US" sz="1200" i="1" dirty="0" err="1"/>
              <a:t>merdae</a:t>
            </a:r>
            <a:r>
              <a:rPr lang="en-US" sz="1200" dirty="0"/>
              <a:t>, </a:t>
            </a:r>
            <a:r>
              <a:rPr lang="en-US" sz="1200" i="1" dirty="0"/>
              <a:t>B.vu: Bacteroides </a:t>
            </a:r>
            <a:r>
              <a:rPr lang="en-US" sz="1200" i="1" dirty="0" err="1"/>
              <a:t>vulgatus</a:t>
            </a:r>
            <a:r>
              <a:rPr lang="en-US" sz="1200" dirty="0"/>
              <a:t>, </a:t>
            </a:r>
            <a:r>
              <a:rPr lang="en-US" sz="1200" dirty="0" err="1"/>
              <a:t>P.di</a:t>
            </a:r>
            <a:r>
              <a:rPr lang="en-US" sz="1200" dirty="0"/>
              <a:t>: </a:t>
            </a:r>
            <a:r>
              <a:rPr lang="en-US" sz="1200" i="1" dirty="0"/>
              <a:t>Parabacteroides </a:t>
            </a:r>
            <a:r>
              <a:rPr lang="en-US" sz="1200" i="1" dirty="0" err="1"/>
              <a:t>distasonis</a:t>
            </a:r>
            <a:r>
              <a:rPr lang="en-US" sz="1200" dirty="0"/>
              <a:t>, </a:t>
            </a:r>
            <a:r>
              <a:rPr lang="en-US" sz="1200" dirty="0" err="1"/>
              <a:t>P.fa</a:t>
            </a:r>
            <a:r>
              <a:rPr lang="en-US" sz="1200" dirty="0"/>
              <a:t>: </a:t>
            </a:r>
            <a:r>
              <a:rPr lang="en-US" sz="1200" i="1" dirty="0" err="1"/>
              <a:t>Phascolarctobacterium</a:t>
            </a:r>
            <a:r>
              <a:rPr lang="en-US" sz="1200" i="1" dirty="0"/>
              <a:t> faecium</a:t>
            </a:r>
            <a:r>
              <a:rPr lang="en-US" sz="1200" dirty="0"/>
              <a:t>, F.pr: </a:t>
            </a:r>
            <a:r>
              <a:rPr lang="en-US" sz="1200" i="1" dirty="0" err="1"/>
              <a:t>Faecalibacterium</a:t>
            </a:r>
            <a:r>
              <a:rPr lang="en-US" sz="1200" i="1" dirty="0"/>
              <a:t> </a:t>
            </a:r>
            <a:r>
              <a:rPr lang="en-US" sz="1200" i="1" dirty="0" err="1"/>
              <a:t>prausnitzii</a:t>
            </a:r>
            <a:r>
              <a:rPr lang="en-US" sz="1200" dirty="0"/>
              <a:t>, L. </a:t>
            </a:r>
            <a:r>
              <a:rPr lang="en-US" sz="1200" dirty="0" err="1"/>
              <a:t>nk</a:t>
            </a:r>
            <a:r>
              <a:rPr lang="en-US" sz="1200" dirty="0"/>
              <a:t>: </a:t>
            </a:r>
            <a:r>
              <a:rPr lang="en-US" sz="1200" i="1" dirty="0" err="1"/>
              <a:t>Lachnospiraceae</a:t>
            </a:r>
            <a:r>
              <a:rPr lang="en-US" sz="1200" i="1" dirty="0"/>
              <a:t> NK4A136 group bacterium</a:t>
            </a:r>
            <a:r>
              <a:rPr lang="en-US" sz="1200" dirty="0"/>
              <a:t>, </a:t>
            </a:r>
            <a:r>
              <a:rPr lang="en-US" sz="1200" dirty="0" err="1"/>
              <a:t>B.wa</a:t>
            </a:r>
            <a:r>
              <a:rPr lang="en-US" sz="1200" dirty="0"/>
              <a:t>: </a:t>
            </a:r>
            <a:r>
              <a:rPr lang="en-US" sz="1200" i="1" dirty="0" err="1"/>
              <a:t>Bilophila</a:t>
            </a:r>
            <a:r>
              <a:rPr lang="en-US" sz="1200" i="1" dirty="0"/>
              <a:t> </a:t>
            </a:r>
            <a:r>
              <a:rPr lang="en-US" sz="1200" i="1" dirty="0" err="1"/>
              <a:t>wadsworthia</a:t>
            </a:r>
            <a:r>
              <a:rPr lang="en-US" sz="1200" dirty="0"/>
              <a:t>, </a:t>
            </a:r>
            <a:r>
              <a:rPr lang="en-US" sz="1200" dirty="0" err="1"/>
              <a:t>B.the</a:t>
            </a:r>
            <a:r>
              <a:rPr lang="en-US" sz="1200" dirty="0"/>
              <a:t>: </a:t>
            </a:r>
            <a:r>
              <a:rPr lang="en-US" sz="1200" i="1" dirty="0"/>
              <a:t>Bacteroides </a:t>
            </a:r>
            <a:r>
              <a:rPr lang="en-US" sz="1200" i="1" dirty="0" err="1"/>
              <a:t>thetaiotaomicron</a:t>
            </a:r>
            <a:r>
              <a:rPr lang="en-US" sz="1200" dirty="0"/>
              <a:t>, </a:t>
            </a:r>
            <a:r>
              <a:rPr lang="en-US" sz="1200" dirty="0" err="1"/>
              <a:t>A.ha</a:t>
            </a:r>
            <a:r>
              <a:rPr lang="en-US" sz="1200" dirty="0"/>
              <a:t>: </a:t>
            </a:r>
            <a:r>
              <a:rPr lang="en-US" sz="1200" i="1" dirty="0" err="1"/>
              <a:t>Anaerostipes</a:t>
            </a:r>
            <a:r>
              <a:rPr lang="en-US" sz="1200" i="1" dirty="0"/>
              <a:t> </a:t>
            </a:r>
            <a:r>
              <a:rPr lang="en-US" sz="1200" i="1" dirty="0" err="1"/>
              <a:t>hadrus</a:t>
            </a:r>
            <a:r>
              <a:rPr lang="en-US" sz="1200" dirty="0"/>
              <a:t>, L.pe: </a:t>
            </a:r>
            <a:r>
              <a:rPr lang="en-US" sz="1200" i="1" dirty="0" err="1"/>
              <a:t>Lachnospira</a:t>
            </a:r>
            <a:r>
              <a:rPr lang="en-US" sz="1200" i="1" dirty="0"/>
              <a:t> </a:t>
            </a:r>
            <a:r>
              <a:rPr lang="en-US" sz="1200" i="1" dirty="0" err="1"/>
              <a:t>pectinoschiza</a:t>
            </a:r>
            <a:r>
              <a:rPr lang="en-US" sz="1200" dirty="0"/>
              <a:t>, </a:t>
            </a:r>
            <a:r>
              <a:rPr lang="en-US" sz="1200" dirty="0" err="1"/>
              <a:t>B.ov</a:t>
            </a:r>
            <a:r>
              <a:rPr lang="en-US" sz="1200" dirty="0"/>
              <a:t>: </a:t>
            </a:r>
            <a:r>
              <a:rPr lang="en-US" sz="1200" i="1" dirty="0"/>
              <a:t>Bacteroides </a:t>
            </a:r>
            <a:r>
              <a:rPr lang="en-US" sz="1200" i="1" dirty="0" err="1"/>
              <a:t>ovatus</a:t>
            </a:r>
            <a:r>
              <a:rPr lang="en-US" sz="1200" dirty="0"/>
              <a:t>, </a:t>
            </a:r>
            <a:r>
              <a:rPr lang="en-US" sz="1200" dirty="0" err="1"/>
              <a:t>B.ste</a:t>
            </a:r>
            <a:r>
              <a:rPr lang="en-US" sz="1200" dirty="0"/>
              <a:t>: </a:t>
            </a:r>
            <a:r>
              <a:rPr lang="en-US" sz="1200" i="1" dirty="0"/>
              <a:t>Bacteroides </a:t>
            </a:r>
            <a:r>
              <a:rPr lang="en-US" sz="1200" i="1" dirty="0" err="1"/>
              <a:t>stercoris</a:t>
            </a:r>
            <a:r>
              <a:rPr lang="en-US" sz="1200" dirty="0"/>
              <a:t>, </a:t>
            </a:r>
            <a:r>
              <a:rPr lang="en-US" sz="1200" dirty="0" err="1"/>
              <a:t>B.ob</a:t>
            </a:r>
            <a:r>
              <a:rPr lang="en-US" sz="1200" dirty="0"/>
              <a:t>: </a:t>
            </a:r>
            <a:r>
              <a:rPr lang="en-US" sz="1200" i="1" dirty="0" err="1"/>
              <a:t>Blautia</a:t>
            </a:r>
            <a:r>
              <a:rPr lang="en-US" sz="1200" i="1" dirty="0"/>
              <a:t> </a:t>
            </a:r>
            <a:r>
              <a:rPr lang="en-US" sz="1200" i="1" dirty="0" err="1"/>
              <a:t>obeum</a:t>
            </a:r>
            <a:r>
              <a:rPr lang="en-US" sz="1200" i="1" dirty="0"/>
              <a:t>  </a:t>
            </a:r>
            <a:r>
              <a:rPr lang="en-US" sz="1200" dirty="0"/>
              <a:t>B) Families, </a:t>
            </a:r>
            <a:r>
              <a:rPr lang="en-US" sz="1200" dirty="0" err="1"/>
              <a:t>Aci</a:t>
            </a:r>
            <a:r>
              <a:rPr lang="en-US" sz="1200" dirty="0"/>
              <a:t>: </a:t>
            </a:r>
            <a:r>
              <a:rPr lang="en-US" sz="1200" dirty="0" err="1"/>
              <a:t>Acidaminococcaceae</a:t>
            </a:r>
            <a:r>
              <a:rPr lang="en-US" sz="1200" dirty="0"/>
              <a:t>, Pre: </a:t>
            </a:r>
            <a:r>
              <a:rPr lang="en-US" sz="1200" dirty="0" err="1"/>
              <a:t>Prevotellaceae</a:t>
            </a:r>
            <a:r>
              <a:rPr lang="en-US" sz="1200" dirty="0"/>
              <a:t>, Vei: </a:t>
            </a:r>
            <a:r>
              <a:rPr lang="en-US" sz="1200" dirty="0" err="1"/>
              <a:t>Veillonellaceae</a:t>
            </a:r>
            <a:r>
              <a:rPr lang="en-US" sz="1200" dirty="0"/>
              <a:t>, Tan: </a:t>
            </a:r>
            <a:r>
              <a:rPr lang="en-US" sz="1200" dirty="0" err="1"/>
              <a:t>Tannerellaceae</a:t>
            </a:r>
            <a:r>
              <a:rPr lang="en-US" sz="1200" dirty="0"/>
              <a:t>, </a:t>
            </a:r>
            <a:r>
              <a:rPr lang="en-US" sz="1200" dirty="0" err="1"/>
              <a:t>Osc</a:t>
            </a:r>
            <a:r>
              <a:rPr lang="en-US" sz="1200" dirty="0"/>
              <a:t>: </a:t>
            </a:r>
            <a:r>
              <a:rPr lang="en-US" sz="1200" dirty="0" err="1"/>
              <a:t>Oscillospiraceae</a:t>
            </a:r>
            <a:r>
              <a:rPr lang="en-US" sz="1200" dirty="0"/>
              <a:t>, Rum: </a:t>
            </a:r>
            <a:r>
              <a:rPr lang="en-US" sz="1200" dirty="0" err="1"/>
              <a:t>Ruminococcaceae</a:t>
            </a:r>
            <a:r>
              <a:rPr lang="en-US" sz="1200" dirty="0"/>
              <a:t>, </a:t>
            </a:r>
            <a:r>
              <a:rPr lang="en-US" sz="1200" dirty="0" err="1"/>
              <a:t>Bif</a:t>
            </a:r>
            <a:r>
              <a:rPr lang="en-US" sz="1200" dirty="0"/>
              <a:t>: </a:t>
            </a:r>
            <a:r>
              <a:rPr lang="en-US" sz="1200" dirty="0" err="1"/>
              <a:t>Bifidobacteriaceae</a:t>
            </a:r>
            <a:r>
              <a:rPr lang="en-US" sz="1200" dirty="0"/>
              <a:t>, Des: </a:t>
            </a:r>
            <a:r>
              <a:rPr lang="en-US" sz="1200" dirty="0" err="1"/>
              <a:t>Desulfovibrionaceae</a:t>
            </a:r>
            <a:r>
              <a:rPr lang="en-US" sz="1200" dirty="0"/>
              <a:t>, Bac: </a:t>
            </a:r>
            <a:r>
              <a:rPr lang="en-US" sz="1200" dirty="0" err="1"/>
              <a:t>Bacteroidaceae</a:t>
            </a:r>
            <a:r>
              <a:rPr lang="en-US" sz="1200" dirty="0"/>
              <a:t>, Chi: </a:t>
            </a:r>
            <a:r>
              <a:rPr lang="en-US" sz="1200" dirty="0" err="1"/>
              <a:t>Christensenellaceae</a:t>
            </a:r>
            <a:r>
              <a:rPr lang="en-US" sz="1200" dirty="0"/>
              <a:t>, Sut: </a:t>
            </a:r>
            <a:r>
              <a:rPr lang="en-US" sz="1200" dirty="0" err="1"/>
              <a:t>Sutterellaceae</a:t>
            </a:r>
            <a:r>
              <a:rPr lang="en-US" sz="1200" dirty="0"/>
              <a:t>, Eco: Eubacterium </a:t>
            </a:r>
            <a:r>
              <a:rPr lang="en-US" sz="1200" dirty="0" err="1"/>
              <a:t>coprostanoligenes</a:t>
            </a:r>
            <a:r>
              <a:rPr lang="en-US" sz="1200" dirty="0"/>
              <a:t> group, Mar: </a:t>
            </a:r>
            <a:r>
              <a:rPr lang="en-US" sz="1200" dirty="0" err="1"/>
              <a:t>Marinifilaceae</a:t>
            </a:r>
            <a:r>
              <a:rPr lang="en-US" sz="1200" dirty="0"/>
              <a:t>, C) Orders, Vei: </a:t>
            </a:r>
            <a:r>
              <a:rPr lang="en-US" sz="1200" dirty="0" err="1"/>
              <a:t>Veillonellales-Selenomonadales</a:t>
            </a:r>
            <a:r>
              <a:rPr lang="en-US" sz="1200" dirty="0"/>
              <a:t>, </a:t>
            </a:r>
            <a:r>
              <a:rPr lang="en-US" sz="1200" dirty="0" err="1"/>
              <a:t>Aci</a:t>
            </a:r>
            <a:r>
              <a:rPr lang="en-US" sz="1200" dirty="0"/>
              <a:t>: </a:t>
            </a:r>
            <a:r>
              <a:rPr lang="en-US" sz="1200" dirty="0" err="1"/>
              <a:t>Acidaminococcales</a:t>
            </a:r>
            <a:r>
              <a:rPr lang="en-US" sz="1200" dirty="0"/>
              <a:t>, Pep: </a:t>
            </a:r>
            <a:r>
              <a:rPr lang="en-US" sz="1200" dirty="0" err="1"/>
              <a:t>Peptostreptococcales-Tissierellales</a:t>
            </a:r>
            <a:r>
              <a:rPr lang="en-US" sz="1200" dirty="0"/>
              <a:t>, </a:t>
            </a:r>
            <a:r>
              <a:rPr lang="en-US" sz="1200" dirty="0" err="1"/>
              <a:t>Osc</a:t>
            </a:r>
            <a:r>
              <a:rPr lang="en-US" sz="1200" dirty="0"/>
              <a:t>: </a:t>
            </a:r>
            <a:r>
              <a:rPr lang="en-US" sz="1200" dirty="0" err="1"/>
              <a:t>Oscillospirales</a:t>
            </a:r>
            <a:r>
              <a:rPr lang="en-US" sz="1200" dirty="0"/>
              <a:t>, Des: </a:t>
            </a:r>
            <a:r>
              <a:rPr lang="en-US" sz="1200" dirty="0" err="1"/>
              <a:t>Desulfovibrionales</a:t>
            </a:r>
            <a:r>
              <a:rPr lang="en-US" sz="1200" dirty="0"/>
              <a:t>, Bac: </a:t>
            </a:r>
            <a:r>
              <a:rPr lang="en-US" sz="1200" dirty="0" err="1"/>
              <a:t>Bacteroidales</a:t>
            </a:r>
            <a:r>
              <a:rPr lang="en-US" sz="1200" dirty="0"/>
              <a:t>, </a:t>
            </a:r>
            <a:r>
              <a:rPr lang="en-US" sz="1200" dirty="0" err="1"/>
              <a:t>Bif</a:t>
            </a:r>
            <a:r>
              <a:rPr lang="en-US" sz="1200" dirty="0"/>
              <a:t>: </a:t>
            </a:r>
            <a:r>
              <a:rPr lang="en-US" sz="1200" dirty="0" err="1"/>
              <a:t>Bifidobacteriales</a:t>
            </a:r>
            <a:r>
              <a:rPr lang="en-US" sz="1200" dirty="0"/>
              <a:t>, Ent: </a:t>
            </a:r>
            <a:r>
              <a:rPr lang="en-US" sz="1200" dirty="0" err="1"/>
              <a:t>Enterobacterales</a:t>
            </a:r>
            <a:r>
              <a:rPr lang="en-US" sz="1200" dirty="0"/>
              <a:t>, </a:t>
            </a:r>
            <a:r>
              <a:rPr lang="en-US" sz="1200" dirty="0" err="1"/>
              <a:t>Clo</a:t>
            </a:r>
            <a:r>
              <a:rPr lang="en-US" sz="1200" dirty="0"/>
              <a:t>: Clostridia UCG-014, Cor: </a:t>
            </a:r>
            <a:r>
              <a:rPr lang="en-US" sz="1200" dirty="0" err="1"/>
              <a:t>Coriobacteriales</a:t>
            </a:r>
            <a:r>
              <a:rPr lang="en-US" sz="1200" dirty="0"/>
              <a:t>, Ver: </a:t>
            </a:r>
            <a:r>
              <a:rPr lang="en-US" sz="1200" dirty="0" err="1"/>
              <a:t>Verrucomicrobiales</a:t>
            </a:r>
            <a:r>
              <a:rPr lang="en-US" sz="1200" dirty="0"/>
              <a:t>, </a:t>
            </a:r>
            <a:r>
              <a:rPr lang="en-US" sz="1200" dirty="0" err="1"/>
              <a:t>Ery</a:t>
            </a:r>
            <a:r>
              <a:rPr lang="en-US" sz="1200" dirty="0"/>
              <a:t>: </a:t>
            </a:r>
            <a:r>
              <a:rPr lang="en-US" sz="1200" dirty="0" err="1"/>
              <a:t>Erysipelotrichales</a:t>
            </a:r>
            <a:r>
              <a:rPr lang="en-US" sz="1200" dirty="0"/>
              <a:t>, Chi: </a:t>
            </a:r>
            <a:r>
              <a:rPr lang="en-US" sz="1200" dirty="0" err="1"/>
              <a:t>Christensenellales</a:t>
            </a:r>
            <a:r>
              <a:rPr lang="en-US" sz="1200" dirty="0"/>
              <a:t>, Bur: </a:t>
            </a:r>
            <a:r>
              <a:rPr lang="en-US" sz="1200" dirty="0" err="1"/>
              <a:t>Burkholderiales</a:t>
            </a:r>
            <a:r>
              <a:rPr lang="en-US" sz="1200" dirty="0"/>
              <a:t> , D) Classes, Neg: </a:t>
            </a:r>
            <a:r>
              <a:rPr lang="en-US" sz="1200" dirty="0" err="1"/>
              <a:t>Negativicutes</a:t>
            </a:r>
            <a:r>
              <a:rPr lang="en-US" sz="1200" dirty="0"/>
              <a:t>, Met: </a:t>
            </a:r>
            <a:r>
              <a:rPr lang="en-US" sz="1200" dirty="0" err="1"/>
              <a:t>Methanobacteria</a:t>
            </a:r>
            <a:r>
              <a:rPr lang="en-US" sz="1200" dirty="0"/>
              <a:t>, Len: </a:t>
            </a:r>
            <a:r>
              <a:rPr lang="en-US" sz="1200" dirty="0" err="1"/>
              <a:t>Lentisphaeria</a:t>
            </a:r>
            <a:r>
              <a:rPr lang="en-US" sz="1200" dirty="0"/>
              <a:t>, </a:t>
            </a:r>
            <a:r>
              <a:rPr lang="en-US" sz="1200" dirty="0" err="1"/>
              <a:t>Fus</a:t>
            </a:r>
            <a:r>
              <a:rPr lang="en-US" sz="1200" dirty="0"/>
              <a:t>: </a:t>
            </a:r>
            <a:r>
              <a:rPr lang="en-US" sz="1200" dirty="0" err="1"/>
              <a:t>Fusobacteriia</a:t>
            </a:r>
            <a:r>
              <a:rPr lang="en-US" sz="1200" dirty="0"/>
              <a:t>, </a:t>
            </a:r>
            <a:r>
              <a:rPr lang="en-US" sz="1200" dirty="0" err="1"/>
              <a:t>Clo</a:t>
            </a:r>
            <a:r>
              <a:rPr lang="en-US" sz="1200" dirty="0"/>
              <a:t>: Clostridia, Cor: </a:t>
            </a:r>
            <a:r>
              <a:rPr lang="en-US" sz="1200" dirty="0" err="1"/>
              <a:t>Coriobacteriia</a:t>
            </a:r>
            <a:r>
              <a:rPr lang="en-US" sz="1200" dirty="0"/>
              <a:t>, Des: </a:t>
            </a:r>
            <a:r>
              <a:rPr lang="en-US" sz="1200" dirty="0" err="1"/>
              <a:t>Desulfovibrionia</a:t>
            </a:r>
            <a:r>
              <a:rPr lang="en-US" sz="1200" dirty="0"/>
              <a:t>, Gam: </a:t>
            </a:r>
            <a:r>
              <a:rPr lang="en-US" sz="1200" dirty="0" err="1"/>
              <a:t>Gammaproteobacteria</a:t>
            </a:r>
            <a:r>
              <a:rPr lang="en-US" sz="1200" dirty="0"/>
              <a:t>, Ver: </a:t>
            </a:r>
            <a:r>
              <a:rPr lang="en-US" sz="1200" dirty="0" err="1"/>
              <a:t>Verrucomicrobiae</a:t>
            </a:r>
            <a:r>
              <a:rPr lang="en-US" sz="1200" dirty="0"/>
              <a:t>, Bac: Bacilli, Alp: </a:t>
            </a:r>
            <a:r>
              <a:rPr lang="en-US" sz="1200" dirty="0" err="1"/>
              <a:t>Alphaproteobacteria</a:t>
            </a:r>
            <a:r>
              <a:rPr lang="en-US" sz="1200" dirty="0"/>
              <a:t>, </a:t>
            </a:r>
            <a:r>
              <a:rPr lang="en-US" sz="1200" dirty="0" err="1"/>
              <a:t>Vam</a:t>
            </a:r>
            <a:r>
              <a:rPr lang="en-US" sz="1200" dirty="0"/>
              <a:t>: </a:t>
            </a:r>
            <a:r>
              <a:rPr lang="en-US" sz="1200" dirty="0" err="1"/>
              <a:t>Vampirivibrionia</a:t>
            </a:r>
            <a:r>
              <a:rPr lang="en-US" sz="1200" dirty="0"/>
              <a:t>, Act: Actinobacteria, Inc: </a:t>
            </a:r>
            <a:r>
              <a:rPr lang="en-US" sz="1200" dirty="0" err="1"/>
              <a:t>Incertae</a:t>
            </a:r>
            <a:r>
              <a:rPr lang="en-US" sz="1200" dirty="0"/>
              <a:t> </a:t>
            </a:r>
            <a:r>
              <a:rPr lang="en-US" sz="1200" dirty="0" err="1"/>
              <a:t>Sedis</a:t>
            </a:r>
            <a:r>
              <a:rPr lang="en-US" sz="1200" dirty="0"/>
              <a:t>, </a:t>
            </a:r>
            <a:r>
              <a:rPr lang="en-US" sz="1200" dirty="0" err="1"/>
              <a:t>Bact</a:t>
            </a:r>
            <a:r>
              <a:rPr lang="en-US" sz="1200" dirty="0"/>
              <a:t>: </a:t>
            </a:r>
            <a:r>
              <a:rPr lang="en-US" sz="1200" dirty="0" err="1"/>
              <a:t>Bacteroidia</a:t>
            </a:r>
            <a:r>
              <a:rPr lang="en-US" sz="1200" dirty="0"/>
              <a:t>. The intensity of vector rays’ color corresponds to the strength of the impact. Confidence ellipses are shaded. Normal data ellipses are unfilled and leveled to include 50% of the samples.</a:t>
            </a:r>
            <a:endParaRPr lang="en-US" sz="1200" dirty="0">
              <a:ea typeface="Calibri" panose="020F0502020204030204" pitchFamily="34" charset="0"/>
              <a:cs typeface="Times New Roman" panose="02020603050405020304" pitchFamily="18" charset="0"/>
            </a:endParaRPr>
          </a:p>
        </p:txBody>
      </p:sp>
      <p:pic>
        <p:nvPicPr>
          <p:cNvPr id="12" name="Picture 11" descr="Chart, scatter chart&#10;&#10;Description automatically generated">
            <a:extLst>
              <a:ext uri="{FF2B5EF4-FFF2-40B4-BE49-F238E27FC236}">
                <a16:creationId xmlns:a16="http://schemas.microsoft.com/office/drawing/2014/main" id="{ABCE7AC4-BB70-44B3-839E-21C2B4087737}"/>
              </a:ext>
            </a:extLst>
          </p:cNvPr>
          <p:cNvPicPr>
            <a:picLocks noChangeAspect="1"/>
          </p:cNvPicPr>
          <p:nvPr/>
        </p:nvPicPr>
        <p:blipFill>
          <a:blip r:embed="rId3"/>
          <a:stretch>
            <a:fillRect/>
          </a:stretch>
        </p:blipFill>
        <p:spPr>
          <a:xfrm>
            <a:off x="1767173" y="1279449"/>
            <a:ext cx="2545747" cy="2447898"/>
          </a:xfrm>
          <a:prstGeom prst="rect">
            <a:avLst/>
          </a:prstGeom>
        </p:spPr>
      </p:pic>
      <p:sp>
        <p:nvSpPr>
          <p:cNvPr id="13" name="TextBox 12">
            <a:extLst>
              <a:ext uri="{FF2B5EF4-FFF2-40B4-BE49-F238E27FC236}">
                <a16:creationId xmlns:a16="http://schemas.microsoft.com/office/drawing/2014/main" id="{F27476E4-1A85-4D36-87CD-BDC134E52D09}"/>
              </a:ext>
            </a:extLst>
          </p:cNvPr>
          <p:cNvSpPr txBox="1"/>
          <p:nvPr/>
        </p:nvSpPr>
        <p:spPr>
          <a:xfrm>
            <a:off x="1602707" y="1283878"/>
            <a:ext cx="255137" cy="470129"/>
          </a:xfrm>
          <a:prstGeom prst="rect">
            <a:avLst/>
          </a:prstGeom>
          <a:noFill/>
        </p:spPr>
        <p:txBody>
          <a:bodyPr wrap="square" rtlCol="0">
            <a:spAutoFit/>
          </a:bodyPr>
          <a:lstStyle/>
          <a:p>
            <a:r>
              <a:rPr lang="en-US" sz="2455" b="1" dirty="0"/>
              <a:t>A</a:t>
            </a:r>
          </a:p>
        </p:txBody>
      </p:sp>
      <p:sp>
        <p:nvSpPr>
          <p:cNvPr id="14" name="TextBox 13">
            <a:extLst>
              <a:ext uri="{FF2B5EF4-FFF2-40B4-BE49-F238E27FC236}">
                <a16:creationId xmlns:a16="http://schemas.microsoft.com/office/drawing/2014/main" id="{15E0B727-4D5A-4B08-8AE3-3B733503E521}"/>
              </a:ext>
            </a:extLst>
          </p:cNvPr>
          <p:cNvSpPr txBox="1"/>
          <p:nvPr/>
        </p:nvSpPr>
        <p:spPr>
          <a:xfrm>
            <a:off x="2519779" y="1765943"/>
            <a:ext cx="703730" cy="261610"/>
          </a:xfrm>
          <a:prstGeom prst="rect">
            <a:avLst/>
          </a:prstGeom>
          <a:noFill/>
        </p:spPr>
        <p:txBody>
          <a:bodyPr wrap="square" rtlCol="0">
            <a:spAutoFit/>
          </a:bodyPr>
          <a:lstStyle/>
          <a:p>
            <a:r>
              <a:rPr lang="en-US" sz="1100" dirty="0" err="1"/>
              <a:t>B.uni</a:t>
            </a:r>
            <a:endParaRPr lang="en-US" sz="1100" dirty="0"/>
          </a:p>
        </p:txBody>
      </p:sp>
      <p:sp>
        <p:nvSpPr>
          <p:cNvPr id="15" name="TextBox 14">
            <a:extLst>
              <a:ext uri="{FF2B5EF4-FFF2-40B4-BE49-F238E27FC236}">
                <a16:creationId xmlns:a16="http://schemas.microsoft.com/office/drawing/2014/main" id="{9D4C0004-E267-4D2B-9010-A7CF6D9E8C65}"/>
              </a:ext>
            </a:extLst>
          </p:cNvPr>
          <p:cNvSpPr txBox="1"/>
          <p:nvPr/>
        </p:nvSpPr>
        <p:spPr>
          <a:xfrm>
            <a:off x="2688181" y="1874731"/>
            <a:ext cx="703730" cy="261610"/>
          </a:xfrm>
          <a:prstGeom prst="rect">
            <a:avLst/>
          </a:prstGeom>
          <a:noFill/>
        </p:spPr>
        <p:txBody>
          <a:bodyPr wrap="square" rtlCol="0">
            <a:spAutoFit/>
          </a:bodyPr>
          <a:lstStyle/>
          <a:p>
            <a:r>
              <a:rPr lang="en-US" sz="1100" dirty="0" err="1"/>
              <a:t>E.ha</a:t>
            </a:r>
            <a:endParaRPr lang="en-US" sz="1100" dirty="0"/>
          </a:p>
        </p:txBody>
      </p:sp>
      <p:sp>
        <p:nvSpPr>
          <p:cNvPr id="16" name="TextBox 15">
            <a:extLst>
              <a:ext uri="{FF2B5EF4-FFF2-40B4-BE49-F238E27FC236}">
                <a16:creationId xmlns:a16="http://schemas.microsoft.com/office/drawing/2014/main" id="{C3DD0226-FE20-4ED8-B547-1BD0AA919827}"/>
              </a:ext>
            </a:extLst>
          </p:cNvPr>
          <p:cNvSpPr txBox="1"/>
          <p:nvPr/>
        </p:nvSpPr>
        <p:spPr>
          <a:xfrm>
            <a:off x="2688181" y="1979096"/>
            <a:ext cx="703730" cy="261610"/>
          </a:xfrm>
          <a:prstGeom prst="rect">
            <a:avLst/>
          </a:prstGeom>
          <a:noFill/>
        </p:spPr>
        <p:txBody>
          <a:bodyPr wrap="square" rtlCol="0">
            <a:spAutoFit/>
          </a:bodyPr>
          <a:lstStyle/>
          <a:p>
            <a:r>
              <a:rPr lang="en-US" sz="1100" dirty="0"/>
              <a:t>P.me</a:t>
            </a:r>
          </a:p>
        </p:txBody>
      </p:sp>
      <p:sp>
        <p:nvSpPr>
          <p:cNvPr id="17" name="TextBox 16">
            <a:extLst>
              <a:ext uri="{FF2B5EF4-FFF2-40B4-BE49-F238E27FC236}">
                <a16:creationId xmlns:a16="http://schemas.microsoft.com/office/drawing/2014/main" id="{9C932F4F-FFDC-4820-8635-94360E8D592C}"/>
              </a:ext>
            </a:extLst>
          </p:cNvPr>
          <p:cNvSpPr txBox="1"/>
          <p:nvPr/>
        </p:nvSpPr>
        <p:spPr>
          <a:xfrm>
            <a:off x="2706110" y="2105407"/>
            <a:ext cx="703730" cy="261610"/>
          </a:xfrm>
          <a:prstGeom prst="rect">
            <a:avLst/>
          </a:prstGeom>
          <a:noFill/>
        </p:spPr>
        <p:txBody>
          <a:bodyPr wrap="square" rtlCol="0">
            <a:spAutoFit/>
          </a:bodyPr>
          <a:lstStyle/>
          <a:p>
            <a:r>
              <a:rPr lang="en-US" sz="1100" dirty="0"/>
              <a:t>B.vu</a:t>
            </a:r>
          </a:p>
        </p:txBody>
      </p:sp>
      <p:sp>
        <p:nvSpPr>
          <p:cNvPr id="18" name="TextBox 17">
            <a:extLst>
              <a:ext uri="{FF2B5EF4-FFF2-40B4-BE49-F238E27FC236}">
                <a16:creationId xmlns:a16="http://schemas.microsoft.com/office/drawing/2014/main" id="{9C4C0135-2758-497C-AB62-B74FA863B6F1}"/>
              </a:ext>
            </a:extLst>
          </p:cNvPr>
          <p:cNvSpPr txBox="1"/>
          <p:nvPr/>
        </p:nvSpPr>
        <p:spPr>
          <a:xfrm>
            <a:off x="2213529" y="1828467"/>
            <a:ext cx="703730" cy="261610"/>
          </a:xfrm>
          <a:prstGeom prst="rect">
            <a:avLst/>
          </a:prstGeom>
          <a:noFill/>
        </p:spPr>
        <p:txBody>
          <a:bodyPr wrap="square" rtlCol="0">
            <a:spAutoFit/>
          </a:bodyPr>
          <a:lstStyle/>
          <a:p>
            <a:r>
              <a:rPr lang="en-US" sz="1100" dirty="0" err="1"/>
              <a:t>P.di</a:t>
            </a:r>
            <a:endParaRPr lang="en-US" sz="1100" dirty="0"/>
          </a:p>
        </p:txBody>
      </p:sp>
      <p:sp>
        <p:nvSpPr>
          <p:cNvPr id="19" name="TextBox 18">
            <a:extLst>
              <a:ext uri="{FF2B5EF4-FFF2-40B4-BE49-F238E27FC236}">
                <a16:creationId xmlns:a16="http://schemas.microsoft.com/office/drawing/2014/main" id="{632859D0-1241-4CD0-9FA7-C9A50EC707D5}"/>
              </a:ext>
            </a:extLst>
          </p:cNvPr>
          <p:cNvSpPr txBox="1"/>
          <p:nvPr/>
        </p:nvSpPr>
        <p:spPr>
          <a:xfrm>
            <a:off x="2146665" y="2090077"/>
            <a:ext cx="703730" cy="261610"/>
          </a:xfrm>
          <a:prstGeom prst="rect">
            <a:avLst/>
          </a:prstGeom>
          <a:noFill/>
        </p:spPr>
        <p:txBody>
          <a:bodyPr wrap="square" rtlCol="0">
            <a:spAutoFit/>
          </a:bodyPr>
          <a:lstStyle/>
          <a:p>
            <a:r>
              <a:rPr lang="en-US" sz="1100" dirty="0" err="1"/>
              <a:t>P.fa</a:t>
            </a:r>
            <a:endParaRPr lang="en-US" sz="1100" dirty="0"/>
          </a:p>
        </p:txBody>
      </p:sp>
      <p:sp>
        <p:nvSpPr>
          <p:cNvPr id="20" name="TextBox 19">
            <a:extLst>
              <a:ext uri="{FF2B5EF4-FFF2-40B4-BE49-F238E27FC236}">
                <a16:creationId xmlns:a16="http://schemas.microsoft.com/office/drawing/2014/main" id="{76DAEA22-8B76-4650-9FAE-1A3A7D9766FD}"/>
              </a:ext>
            </a:extLst>
          </p:cNvPr>
          <p:cNvSpPr txBox="1"/>
          <p:nvPr/>
        </p:nvSpPr>
        <p:spPr>
          <a:xfrm>
            <a:off x="2747810" y="2323128"/>
            <a:ext cx="703730" cy="261610"/>
          </a:xfrm>
          <a:prstGeom prst="rect">
            <a:avLst/>
          </a:prstGeom>
          <a:noFill/>
        </p:spPr>
        <p:txBody>
          <a:bodyPr wrap="square" rtlCol="0">
            <a:spAutoFit/>
          </a:bodyPr>
          <a:lstStyle/>
          <a:p>
            <a:r>
              <a:rPr lang="en-US" sz="1100" dirty="0"/>
              <a:t>F.pr</a:t>
            </a:r>
          </a:p>
        </p:txBody>
      </p:sp>
      <p:sp>
        <p:nvSpPr>
          <p:cNvPr id="21" name="TextBox 20">
            <a:extLst>
              <a:ext uri="{FF2B5EF4-FFF2-40B4-BE49-F238E27FC236}">
                <a16:creationId xmlns:a16="http://schemas.microsoft.com/office/drawing/2014/main" id="{69744A21-3E99-431C-813B-EB46BAE7AF07}"/>
              </a:ext>
            </a:extLst>
          </p:cNvPr>
          <p:cNvSpPr txBox="1"/>
          <p:nvPr/>
        </p:nvSpPr>
        <p:spPr>
          <a:xfrm>
            <a:off x="2726414" y="2453773"/>
            <a:ext cx="703730" cy="261610"/>
          </a:xfrm>
          <a:prstGeom prst="rect">
            <a:avLst/>
          </a:prstGeom>
          <a:noFill/>
        </p:spPr>
        <p:txBody>
          <a:bodyPr wrap="square" rtlCol="0">
            <a:spAutoFit/>
          </a:bodyPr>
          <a:lstStyle/>
          <a:p>
            <a:r>
              <a:rPr lang="en-US" sz="1100" dirty="0" err="1"/>
              <a:t>L.nk</a:t>
            </a:r>
            <a:endParaRPr lang="en-US" sz="1100" dirty="0"/>
          </a:p>
        </p:txBody>
      </p:sp>
      <p:sp>
        <p:nvSpPr>
          <p:cNvPr id="22" name="TextBox 21">
            <a:extLst>
              <a:ext uri="{FF2B5EF4-FFF2-40B4-BE49-F238E27FC236}">
                <a16:creationId xmlns:a16="http://schemas.microsoft.com/office/drawing/2014/main" id="{1459CF49-1766-45F9-8999-1449B438D5EC}"/>
              </a:ext>
            </a:extLst>
          </p:cNvPr>
          <p:cNvSpPr txBox="1"/>
          <p:nvPr/>
        </p:nvSpPr>
        <p:spPr>
          <a:xfrm>
            <a:off x="2717896" y="2667086"/>
            <a:ext cx="703730" cy="261610"/>
          </a:xfrm>
          <a:prstGeom prst="rect">
            <a:avLst/>
          </a:prstGeom>
          <a:noFill/>
        </p:spPr>
        <p:txBody>
          <a:bodyPr wrap="square" rtlCol="0">
            <a:spAutoFit/>
          </a:bodyPr>
          <a:lstStyle/>
          <a:p>
            <a:r>
              <a:rPr lang="en-US" sz="1100" dirty="0" err="1"/>
              <a:t>B.wa</a:t>
            </a:r>
            <a:endParaRPr lang="en-US" sz="1100" dirty="0"/>
          </a:p>
        </p:txBody>
      </p:sp>
      <p:sp>
        <p:nvSpPr>
          <p:cNvPr id="23" name="TextBox 22">
            <a:extLst>
              <a:ext uri="{FF2B5EF4-FFF2-40B4-BE49-F238E27FC236}">
                <a16:creationId xmlns:a16="http://schemas.microsoft.com/office/drawing/2014/main" id="{9E47898C-2E0B-4DCF-86D1-32830411FD4C}"/>
              </a:ext>
            </a:extLst>
          </p:cNvPr>
          <p:cNvSpPr txBox="1"/>
          <p:nvPr/>
        </p:nvSpPr>
        <p:spPr>
          <a:xfrm>
            <a:off x="2634496" y="2785230"/>
            <a:ext cx="703730" cy="261610"/>
          </a:xfrm>
          <a:prstGeom prst="rect">
            <a:avLst/>
          </a:prstGeom>
          <a:noFill/>
        </p:spPr>
        <p:txBody>
          <a:bodyPr wrap="square" rtlCol="0">
            <a:spAutoFit/>
          </a:bodyPr>
          <a:lstStyle/>
          <a:p>
            <a:r>
              <a:rPr lang="en-US" sz="1100" dirty="0" err="1"/>
              <a:t>B.the</a:t>
            </a:r>
            <a:endParaRPr lang="en-US" sz="1100" dirty="0"/>
          </a:p>
        </p:txBody>
      </p:sp>
      <p:sp>
        <p:nvSpPr>
          <p:cNvPr id="24" name="TextBox 23">
            <a:extLst>
              <a:ext uri="{FF2B5EF4-FFF2-40B4-BE49-F238E27FC236}">
                <a16:creationId xmlns:a16="http://schemas.microsoft.com/office/drawing/2014/main" id="{470C05C5-9F63-4A3D-B173-F7414291D44A}"/>
              </a:ext>
            </a:extLst>
          </p:cNvPr>
          <p:cNvSpPr txBox="1"/>
          <p:nvPr/>
        </p:nvSpPr>
        <p:spPr>
          <a:xfrm>
            <a:off x="2722155" y="2554554"/>
            <a:ext cx="703730" cy="261610"/>
          </a:xfrm>
          <a:prstGeom prst="rect">
            <a:avLst/>
          </a:prstGeom>
          <a:noFill/>
        </p:spPr>
        <p:txBody>
          <a:bodyPr wrap="square" rtlCol="0">
            <a:spAutoFit/>
          </a:bodyPr>
          <a:lstStyle/>
          <a:p>
            <a:r>
              <a:rPr lang="en-US" sz="1100" dirty="0" err="1"/>
              <a:t>A.ha</a:t>
            </a:r>
            <a:endParaRPr lang="en-US" sz="1100" dirty="0"/>
          </a:p>
        </p:txBody>
      </p:sp>
      <p:sp>
        <p:nvSpPr>
          <p:cNvPr id="25" name="TextBox 24">
            <a:extLst>
              <a:ext uri="{FF2B5EF4-FFF2-40B4-BE49-F238E27FC236}">
                <a16:creationId xmlns:a16="http://schemas.microsoft.com/office/drawing/2014/main" id="{86F9F7A0-E2EF-45AC-826F-00A99DAA41DD}"/>
              </a:ext>
            </a:extLst>
          </p:cNvPr>
          <p:cNvSpPr txBox="1"/>
          <p:nvPr/>
        </p:nvSpPr>
        <p:spPr>
          <a:xfrm>
            <a:off x="2312906" y="2887476"/>
            <a:ext cx="703730" cy="261610"/>
          </a:xfrm>
          <a:prstGeom prst="rect">
            <a:avLst/>
          </a:prstGeom>
          <a:noFill/>
        </p:spPr>
        <p:txBody>
          <a:bodyPr wrap="square" rtlCol="0">
            <a:spAutoFit/>
          </a:bodyPr>
          <a:lstStyle/>
          <a:p>
            <a:r>
              <a:rPr lang="en-US" sz="1100" dirty="0"/>
              <a:t>L.pe</a:t>
            </a:r>
          </a:p>
        </p:txBody>
      </p:sp>
      <p:sp>
        <p:nvSpPr>
          <p:cNvPr id="26" name="TextBox 25">
            <a:extLst>
              <a:ext uri="{FF2B5EF4-FFF2-40B4-BE49-F238E27FC236}">
                <a16:creationId xmlns:a16="http://schemas.microsoft.com/office/drawing/2014/main" id="{7C81A31D-0ECD-4213-952B-1EB495F9DCDB}"/>
              </a:ext>
            </a:extLst>
          </p:cNvPr>
          <p:cNvSpPr txBox="1"/>
          <p:nvPr/>
        </p:nvSpPr>
        <p:spPr>
          <a:xfrm>
            <a:off x="2229506" y="2754002"/>
            <a:ext cx="703730" cy="261610"/>
          </a:xfrm>
          <a:prstGeom prst="rect">
            <a:avLst/>
          </a:prstGeom>
          <a:noFill/>
        </p:spPr>
        <p:txBody>
          <a:bodyPr wrap="square" rtlCol="0">
            <a:spAutoFit/>
          </a:bodyPr>
          <a:lstStyle/>
          <a:p>
            <a:r>
              <a:rPr lang="en-US" sz="1100" dirty="0" err="1"/>
              <a:t>B.ov</a:t>
            </a:r>
            <a:endParaRPr lang="en-US" sz="1100" dirty="0"/>
          </a:p>
        </p:txBody>
      </p:sp>
      <p:sp>
        <p:nvSpPr>
          <p:cNvPr id="27" name="TextBox 26">
            <a:extLst>
              <a:ext uri="{FF2B5EF4-FFF2-40B4-BE49-F238E27FC236}">
                <a16:creationId xmlns:a16="http://schemas.microsoft.com/office/drawing/2014/main" id="{74BBB7AA-4E5A-4293-B951-5E85B53497E8}"/>
              </a:ext>
            </a:extLst>
          </p:cNvPr>
          <p:cNvSpPr txBox="1"/>
          <p:nvPr/>
        </p:nvSpPr>
        <p:spPr>
          <a:xfrm>
            <a:off x="2121836" y="2613251"/>
            <a:ext cx="703730" cy="261610"/>
          </a:xfrm>
          <a:prstGeom prst="rect">
            <a:avLst/>
          </a:prstGeom>
          <a:noFill/>
        </p:spPr>
        <p:txBody>
          <a:bodyPr wrap="square" rtlCol="0">
            <a:spAutoFit/>
          </a:bodyPr>
          <a:lstStyle/>
          <a:p>
            <a:r>
              <a:rPr lang="en-US" sz="1100" dirty="0" err="1"/>
              <a:t>B.ste</a:t>
            </a:r>
            <a:endParaRPr lang="en-US" sz="1100" dirty="0"/>
          </a:p>
        </p:txBody>
      </p:sp>
      <p:sp>
        <p:nvSpPr>
          <p:cNvPr id="28" name="TextBox 27">
            <a:extLst>
              <a:ext uri="{FF2B5EF4-FFF2-40B4-BE49-F238E27FC236}">
                <a16:creationId xmlns:a16="http://schemas.microsoft.com/office/drawing/2014/main" id="{E47DC762-4497-4463-B424-B2BC099D1124}"/>
              </a:ext>
            </a:extLst>
          </p:cNvPr>
          <p:cNvSpPr txBox="1"/>
          <p:nvPr/>
        </p:nvSpPr>
        <p:spPr>
          <a:xfrm>
            <a:off x="2069367" y="2449014"/>
            <a:ext cx="703730" cy="261610"/>
          </a:xfrm>
          <a:prstGeom prst="rect">
            <a:avLst/>
          </a:prstGeom>
          <a:noFill/>
        </p:spPr>
        <p:txBody>
          <a:bodyPr wrap="square" rtlCol="0">
            <a:spAutoFit/>
          </a:bodyPr>
          <a:lstStyle/>
          <a:p>
            <a:r>
              <a:rPr lang="en-US" sz="1100" dirty="0" err="1"/>
              <a:t>B.ob</a:t>
            </a:r>
            <a:endParaRPr lang="en-US" sz="1100" dirty="0"/>
          </a:p>
        </p:txBody>
      </p:sp>
      <p:pic>
        <p:nvPicPr>
          <p:cNvPr id="30" name="Picture 29" descr="Chart, scatter chart&#10;&#10;Description automatically generated">
            <a:extLst>
              <a:ext uri="{FF2B5EF4-FFF2-40B4-BE49-F238E27FC236}">
                <a16:creationId xmlns:a16="http://schemas.microsoft.com/office/drawing/2014/main" id="{01939D9F-5372-451E-9018-5155EB978CA0}"/>
              </a:ext>
            </a:extLst>
          </p:cNvPr>
          <p:cNvPicPr>
            <a:picLocks noChangeAspect="1"/>
          </p:cNvPicPr>
          <p:nvPr/>
        </p:nvPicPr>
        <p:blipFill>
          <a:blip r:embed="rId4"/>
          <a:stretch>
            <a:fillRect/>
          </a:stretch>
        </p:blipFill>
        <p:spPr>
          <a:xfrm>
            <a:off x="4415580" y="1279449"/>
            <a:ext cx="2545747" cy="2447898"/>
          </a:xfrm>
          <a:prstGeom prst="rect">
            <a:avLst/>
          </a:prstGeom>
        </p:spPr>
      </p:pic>
      <p:sp>
        <p:nvSpPr>
          <p:cNvPr id="31" name="TextBox 30">
            <a:extLst>
              <a:ext uri="{FF2B5EF4-FFF2-40B4-BE49-F238E27FC236}">
                <a16:creationId xmlns:a16="http://schemas.microsoft.com/office/drawing/2014/main" id="{7B56E41D-2936-4F4C-943B-FF68C2F9B581}"/>
              </a:ext>
            </a:extLst>
          </p:cNvPr>
          <p:cNvSpPr txBox="1"/>
          <p:nvPr/>
        </p:nvSpPr>
        <p:spPr>
          <a:xfrm>
            <a:off x="5011369" y="1896748"/>
            <a:ext cx="703730" cy="261610"/>
          </a:xfrm>
          <a:prstGeom prst="rect">
            <a:avLst/>
          </a:prstGeom>
          <a:noFill/>
        </p:spPr>
        <p:txBody>
          <a:bodyPr wrap="square" rtlCol="0">
            <a:spAutoFit/>
          </a:bodyPr>
          <a:lstStyle/>
          <a:p>
            <a:r>
              <a:rPr lang="en-US" sz="1100" dirty="0" err="1"/>
              <a:t>Aci</a:t>
            </a:r>
            <a:endParaRPr lang="en-US" sz="1100" dirty="0"/>
          </a:p>
        </p:txBody>
      </p:sp>
      <p:sp>
        <p:nvSpPr>
          <p:cNvPr id="32" name="TextBox 31">
            <a:extLst>
              <a:ext uri="{FF2B5EF4-FFF2-40B4-BE49-F238E27FC236}">
                <a16:creationId xmlns:a16="http://schemas.microsoft.com/office/drawing/2014/main" id="{49FB2584-66DE-4859-BDCD-020A9D90BC6A}"/>
              </a:ext>
            </a:extLst>
          </p:cNvPr>
          <p:cNvSpPr txBox="1"/>
          <p:nvPr/>
        </p:nvSpPr>
        <p:spPr>
          <a:xfrm>
            <a:off x="5208987" y="1896748"/>
            <a:ext cx="703730" cy="261610"/>
          </a:xfrm>
          <a:prstGeom prst="rect">
            <a:avLst/>
          </a:prstGeom>
          <a:noFill/>
        </p:spPr>
        <p:txBody>
          <a:bodyPr wrap="square" rtlCol="0">
            <a:spAutoFit/>
          </a:bodyPr>
          <a:lstStyle/>
          <a:p>
            <a:r>
              <a:rPr lang="en-US" sz="1100" dirty="0"/>
              <a:t>Pre</a:t>
            </a:r>
          </a:p>
        </p:txBody>
      </p:sp>
      <p:sp>
        <p:nvSpPr>
          <p:cNvPr id="33" name="TextBox 32">
            <a:extLst>
              <a:ext uri="{FF2B5EF4-FFF2-40B4-BE49-F238E27FC236}">
                <a16:creationId xmlns:a16="http://schemas.microsoft.com/office/drawing/2014/main" id="{231CDDF8-7B86-4826-A49E-D0C02A4A8BFD}"/>
              </a:ext>
            </a:extLst>
          </p:cNvPr>
          <p:cNvSpPr txBox="1"/>
          <p:nvPr/>
        </p:nvSpPr>
        <p:spPr>
          <a:xfrm>
            <a:off x="4899992" y="2027553"/>
            <a:ext cx="703730" cy="261610"/>
          </a:xfrm>
          <a:prstGeom prst="rect">
            <a:avLst/>
          </a:prstGeom>
          <a:noFill/>
        </p:spPr>
        <p:txBody>
          <a:bodyPr wrap="square" rtlCol="0">
            <a:spAutoFit/>
          </a:bodyPr>
          <a:lstStyle/>
          <a:p>
            <a:r>
              <a:rPr lang="en-US" sz="1100" dirty="0"/>
              <a:t>Vei</a:t>
            </a:r>
          </a:p>
        </p:txBody>
      </p:sp>
      <p:sp>
        <p:nvSpPr>
          <p:cNvPr id="34" name="TextBox 33">
            <a:extLst>
              <a:ext uri="{FF2B5EF4-FFF2-40B4-BE49-F238E27FC236}">
                <a16:creationId xmlns:a16="http://schemas.microsoft.com/office/drawing/2014/main" id="{B01FECE6-1A2D-4D45-97F3-04F2D4D25731}"/>
              </a:ext>
            </a:extLst>
          </p:cNvPr>
          <p:cNvSpPr txBox="1"/>
          <p:nvPr/>
        </p:nvSpPr>
        <p:spPr>
          <a:xfrm>
            <a:off x="5311647" y="2042883"/>
            <a:ext cx="703730" cy="261610"/>
          </a:xfrm>
          <a:prstGeom prst="rect">
            <a:avLst/>
          </a:prstGeom>
          <a:noFill/>
        </p:spPr>
        <p:txBody>
          <a:bodyPr wrap="square" rtlCol="0">
            <a:spAutoFit/>
          </a:bodyPr>
          <a:lstStyle/>
          <a:p>
            <a:r>
              <a:rPr lang="en-US" sz="1100" dirty="0"/>
              <a:t>Tan</a:t>
            </a:r>
          </a:p>
        </p:txBody>
      </p:sp>
      <p:sp>
        <p:nvSpPr>
          <p:cNvPr id="35" name="TextBox 34">
            <a:extLst>
              <a:ext uri="{FF2B5EF4-FFF2-40B4-BE49-F238E27FC236}">
                <a16:creationId xmlns:a16="http://schemas.microsoft.com/office/drawing/2014/main" id="{73C6ECFE-1ACB-4C9F-8FCA-94BF8384AC95}"/>
              </a:ext>
            </a:extLst>
          </p:cNvPr>
          <p:cNvSpPr txBox="1"/>
          <p:nvPr/>
        </p:nvSpPr>
        <p:spPr>
          <a:xfrm>
            <a:off x="5388684" y="2292944"/>
            <a:ext cx="703730" cy="261610"/>
          </a:xfrm>
          <a:prstGeom prst="rect">
            <a:avLst/>
          </a:prstGeom>
          <a:noFill/>
        </p:spPr>
        <p:txBody>
          <a:bodyPr wrap="square" rtlCol="0">
            <a:spAutoFit/>
          </a:bodyPr>
          <a:lstStyle/>
          <a:p>
            <a:r>
              <a:rPr lang="en-US" sz="1100" dirty="0" err="1"/>
              <a:t>Osc</a:t>
            </a:r>
            <a:endParaRPr lang="en-US" sz="1100" dirty="0"/>
          </a:p>
        </p:txBody>
      </p:sp>
      <p:sp>
        <p:nvSpPr>
          <p:cNvPr id="36" name="TextBox 35">
            <a:extLst>
              <a:ext uri="{FF2B5EF4-FFF2-40B4-BE49-F238E27FC236}">
                <a16:creationId xmlns:a16="http://schemas.microsoft.com/office/drawing/2014/main" id="{0E127544-4E9C-4A7F-8BA4-2237ED8176F4}"/>
              </a:ext>
            </a:extLst>
          </p:cNvPr>
          <p:cNvSpPr txBox="1"/>
          <p:nvPr/>
        </p:nvSpPr>
        <p:spPr>
          <a:xfrm>
            <a:off x="5388684" y="2449014"/>
            <a:ext cx="703730" cy="261610"/>
          </a:xfrm>
          <a:prstGeom prst="rect">
            <a:avLst/>
          </a:prstGeom>
          <a:noFill/>
        </p:spPr>
        <p:txBody>
          <a:bodyPr wrap="square" rtlCol="0">
            <a:spAutoFit/>
          </a:bodyPr>
          <a:lstStyle/>
          <a:p>
            <a:r>
              <a:rPr lang="en-US" sz="1100" dirty="0"/>
              <a:t>Rum</a:t>
            </a:r>
          </a:p>
        </p:txBody>
      </p:sp>
      <p:sp>
        <p:nvSpPr>
          <p:cNvPr id="37" name="TextBox 36">
            <a:extLst>
              <a:ext uri="{FF2B5EF4-FFF2-40B4-BE49-F238E27FC236}">
                <a16:creationId xmlns:a16="http://schemas.microsoft.com/office/drawing/2014/main" id="{2308FBEC-47B3-4C21-A948-116AC4520B02}"/>
              </a:ext>
            </a:extLst>
          </p:cNvPr>
          <p:cNvSpPr txBox="1"/>
          <p:nvPr/>
        </p:nvSpPr>
        <p:spPr>
          <a:xfrm>
            <a:off x="5363234" y="2579819"/>
            <a:ext cx="703730" cy="261610"/>
          </a:xfrm>
          <a:prstGeom prst="rect">
            <a:avLst/>
          </a:prstGeom>
          <a:noFill/>
        </p:spPr>
        <p:txBody>
          <a:bodyPr wrap="square" rtlCol="0">
            <a:spAutoFit/>
          </a:bodyPr>
          <a:lstStyle/>
          <a:p>
            <a:r>
              <a:rPr lang="en-US" sz="1100" dirty="0" err="1"/>
              <a:t>Bif</a:t>
            </a:r>
            <a:endParaRPr lang="en-US" sz="1100" dirty="0"/>
          </a:p>
        </p:txBody>
      </p:sp>
      <p:sp>
        <p:nvSpPr>
          <p:cNvPr id="38" name="TextBox 37">
            <a:extLst>
              <a:ext uri="{FF2B5EF4-FFF2-40B4-BE49-F238E27FC236}">
                <a16:creationId xmlns:a16="http://schemas.microsoft.com/office/drawing/2014/main" id="{FDF5E668-7750-4B81-92EB-1C9AD9647AAE}"/>
              </a:ext>
            </a:extLst>
          </p:cNvPr>
          <p:cNvSpPr txBox="1"/>
          <p:nvPr/>
        </p:nvSpPr>
        <p:spPr>
          <a:xfrm>
            <a:off x="5272388" y="2829880"/>
            <a:ext cx="703730" cy="261610"/>
          </a:xfrm>
          <a:prstGeom prst="rect">
            <a:avLst/>
          </a:prstGeom>
          <a:noFill/>
        </p:spPr>
        <p:txBody>
          <a:bodyPr wrap="square" rtlCol="0">
            <a:spAutoFit/>
          </a:bodyPr>
          <a:lstStyle/>
          <a:p>
            <a:r>
              <a:rPr lang="en-US" sz="1100" dirty="0"/>
              <a:t>Des</a:t>
            </a:r>
          </a:p>
        </p:txBody>
      </p:sp>
      <p:sp>
        <p:nvSpPr>
          <p:cNvPr id="39" name="TextBox 38">
            <a:extLst>
              <a:ext uri="{FF2B5EF4-FFF2-40B4-BE49-F238E27FC236}">
                <a16:creationId xmlns:a16="http://schemas.microsoft.com/office/drawing/2014/main" id="{28BA8238-8E58-437B-8ADA-871AC9C6B5E0}"/>
              </a:ext>
            </a:extLst>
          </p:cNvPr>
          <p:cNvSpPr txBox="1"/>
          <p:nvPr/>
        </p:nvSpPr>
        <p:spPr>
          <a:xfrm>
            <a:off x="5208987" y="2974843"/>
            <a:ext cx="703730" cy="261610"/>
          </a:xfrm>
          <a:prstGeom prst="rect">
            <a:avLst/>
          </a:prstGeom>
          <a:noFill/>
        </p:spPr>
        <p:txBody>
          <a:bodyPr wrap="square" rtlCol="0">
            <a:spAutoFit/>
          </a:bodyPr>
          <a:lstStyle/>
          <a:p>
            <a:r>
              <a:rPr lang="en-US" sz="1100" dirty="0"/>
              <a:t>Bac</a:t>
            </a:r>
          </a:p>
        </p:txBody>
      </p:sp>
      <p:sp>
        <p:nvSpPr>
          <p:cNvPr id="40" name="TextBox 39">
            <a:extLst>
              <a:ext uri="{FF2B5EF4-FFF2-40B4-BE49-F238E27FC236}">
                <a16:creationId xmlns:a16="http://schemas.microsoft.com/office/drawing/2014/main" id="{4BCE295A-E19B-4331-BAC7-929A680EEFF8}"/>
              </a:ext>
            </a:extLst>
          </p:cNvPr>
          <p:cNvSpPr txBox="1"/>
          <p:nvPr/>
        </p:nvSpPr>
        <p:spPr>
          <a:xfrm>
            <a:off x="4959782" y="2932110"/>
            <a:ext cx="703730" cy="261610"/>
          </a:xfrm>
          <a:prstGeom prst="rect">
            <a:avLst/>
          </a:prstGeom>
          <a:noFill/>
        </p:spPr>
        <p:txBody>
          <a:bodyPr wrap="square" rtlCol="0">
            <a:spAutoFit/>
          </a:bodyPr>
          <a:lstStyle/>
          <a:p>
            <a:r>
              <a:rPr lang="en-US" sz="1100" dirty="0"/>
              <a:t>Rik</a:t>
            </a:r>
          </a:p>
        </p:txBody>
      </p:sp>
      <p:sp>
        <p:nvSpPr>
          <p:cNvPr id="41" name="TextBox 40">
            <a:extLst>
              <a:ext uri="{FF2B5EF4-FFF2-40B4-BE49-F238E27FC236}">
                <a16:creationId xmlns:a16="http://schemas.microsoft.com/office/drawing/2014/main" id="{D2357509-5466-4FCB-BCC6-AFAD6A94BF90}"/>
              </a:ext>
            </a:extLst>
          </p:cNvPr>
          <p:cNvSpPr txBox="1"/>
          <p:nvPr/>
        </p:nvSpPr>
        <p:spPr>
          <a:xfrm>
            <a:off x="4920523" y="2789403"/>
            <a:ext cx="703730" cy="261610"/>
          </a:xfrm>
          <a:prstGeom prst="rect">
            <a:avLst/>
          </a:prstGeom>
          <a:noFill/>
        </p:spPr>
        <p:txBody>
          <a:bodyPr wrap="square" rtlCol="0">
            <a:spAutoFit/>
          </a:bodyPr>
          <a:lstStyle/>
          <a:p>
            <a:r>
              <a:rPr lang="en-US" sz="1100" dirty="0"/>
              <a:t>Chi</a:t>
            </a:r>
          </a:p>
        </p:txBody>
      </p:sp>
      <p:sp>
        <p:nvSpPr>
          <p:cNvPr id="42" name="TextBox 41">
            <a:extLst>
              <a:ext uri="{FF2B5EF4-FFF2-40B4-BE49-F238E27FC236}">
                <a16:creationId xmlns:a16="http://schemas.microsoft.com/office/drawing/2014/main" id="{41A3A21A-FEF0-4608-AD19-5B1359FC4841}"/>
              </a:ext>
            </a:extLst>
          </p:cNvPr>
          <p:cNvSpPr txBox="1"/>
          <p:nvPr/>
        </p:nvSpPr>
        <p:spPr>
          <a:xfrm>
            <a:off x="4829677" y="2670500"/>
            <a:ext cx="703730" cy="261610"/>
          </a:xfrm>
          <a:prstGeom prst="rect">
            <a:avLst/>
          </a:prstGeom>
          <a:noFill/>
        </p:spPr>
        <p:txBody>
          <a:bodyPr wrap="square" rtlCol="0">
            <a:spAutoFit/>
          </a:bodyPr>
          <a:lstStyle/>
          <a:p>
            <a:r>
              <a:rPr lang="en-US" sz="1100" dirty="0"/>
              <a:t>Sut</a:t>
            </a:r>
          </a:p>
        </p:txBody>
      </p:sp>
      <p:sp>
        <p:nvSpPr>
          <p:cNvPr id="43" name="TextBox 42">
            <a:extLst>
              <a:ext uri="{FF2B5EF4-FFF2-40B4-BE49-F238E27FC236}">
                <a16:creationId xmlns:a16="http://schemas.microsoft.com/office/drawing/2014/main" id="{134D62B5-72A3-4E02-9203-BD85177A8FCD}"/>
              </a:ext>
            </a:extLst>
          </p:cNvPr>
          <p:cNvSpPr txBox="1"/>
          <p:nvPr/>
        </p:nvSpPr>
        <p:spPr>
          <a:xfrm>
            <a:off x="4840968" y="2559003"/>
            <a:ext cx="703730" cy="261610"/>
          </a:xfrm>
          <a:prstGeom prst="rect">
            <a:avLst/>
          </a:prstGeom>
          <a:noFill/>
        </p:spPr>
        <p:txBody>
          <a:bodyPr wrap="square" rtlCol="0">
            <a:spAutoFit/>
          </a:bodyPr>
          <a:lstStyle/>
          <a:p>
            <a:r>
              <a:rPr lang="en-US" sz="1100" dirty="0"/>
              <a:t>Eco</a:t>
            </a:r>
          </a:p>
        </p:txBody>
      </p:sp>
      <p:sp>
        <p:nvSpPr>
          <p:cNvPr id="44" name="TextBox 43">
            <a:extLst>
              <a:ext uri="{FF2B5EF4-FFF2-40B4-BE49-F238E27FC236}">
                <a16:creationId xmlns:a16="http://schemas.microsoft.com/office/drawing/2014/main" id="{73D6BE2F-46BF-403A-974D-42EDF54A026E}"/>
              </a:ext>
            </a:extLst>
          </p:cNvPr>
          <p:cNvSpPr txBox="1"/>
          <p:nvPr/>
        </p:nvSpPr>
        <p:spPr>
          <a:xfrm>
            <a:off x="4787572" y="2195163"/>
            <a:ext cx="703730" cy="261610"/>
          </a:xfrm>
          <a:prstGeom prst="rect">
            <a:avLst/>
          </a:prstGeom>
          <a:noFill/>
        </p:spPr>
        <p:txBody>
          <a:bodyPr wrap="square" rtlCol="0">
            <a:spAutoFit/>
          </a:bodyPr>
          <a:lstStyle/>
          <a:p>
            <a:r>
              <a:rPr lang="en-US" sz="1100" dirty="0"/>
              <a:t>Mar</a:t>
            </a:r>
          </a:p>
        </p:txBody>
      </p:sp>
      <p:sp>
        <p:nvSpPr>
          <p:cNvPr id="45" name="TextBox 44">
            <a:extLst>
              <a:ext uri="{FF2B5EF4-FFF2-40B4-BE49-F238E27FC236}">
                <a16:creationId xmlns:a16="http://schemas.microsoft.com/office/drawing/2014/main" id="{43F642D3-91A4-491B-92AD-AE676645DBB8}"/>
              </a:ext>
            </a:extLst>
          </p:cNvPr>
          <p:cNvSpPr txBox="1"/>
          <p:nvPr/>
        </p:nvSpPr>
        <p:spPr>
          <a:xfrm>
            <a:off x="4246313" y="1283878"/>
            <a:ext cx="255137" cy="470129"/>
          </a:xfrm>
          <a:prstGeom prst="rect">
            <a:avLst/>
          </a:prstGeom>
          <a:noFill/>
        </p:spPr>
        <p:txBody>
          <a:bodyPr wrap="square" rtlCol="0">
            <a:spAutoFit/>
          </a:bodyPr>
          <a:lstStyle/>
          <a:p>
            <a:r>
              <a:rPr lang="en-US" sz="2455" b="1" dirty="0"/>
              <a:t>B</a:t>
            </a:r>
          </a:p>
        </p:txBody>
      </p:sp>
      <p:pic>
        <p:nvPicPr>
          <p:cNvPr id="47" name="Picture 46" descr="Chart, scatter chart&#10;&#10;Description automatically generated">
            <a:extLst>
              <a:ext uri="{FF2B5EF4-FFF2-40B4-BE49-F238E27FC236}">
                <a16:creationId xmlns:a16="http://schemas.microsoft.com/office/drawing/2014/main" id="{9F10F13A-706F-4295-8C4C-CCBD180500CC}"/>
              </a:ext>
            </a:extLst>
          </p:cNvPr>
          <p:cNvPicPr>
            <a:picLocks noChangeAspect="1"/>
          </p:cNvPicPr>
          <p:nvPr/>
        </p:nvPicPr>
        <p:blipFill>
          <a:blip r:embed="rId5"/>
          <a:stretch>
            <a:fillRect/>
          </a:stretch>
        </p:blipFill>
        <p:spPr>
          <a:xfrm>
            <a:off x="1765736" y="3788342"/>
            <a:ext cx="2545748" cy="2447898"/>
          </a:xfrm>
          <a:prstGeom prst="rect">
            <a:avLst/>
          </a:prstGeom>
        </p:spPr>
      </p:pic>
      <p:sp>
        <p:nvSpPr>
          <p:cNvPr id="48" name="TextBox 47">
            <a:extLst>
              <a:ext uri="{FF2B5EF4-FFF2-40B4-BE49-F238E27FC236}">
                <a16:creationId xmlns:a16="http://schemas.microsoft.com/office/drawing/2014/main" id="{25E4DE6F-8832-45BA-BDB4-3A08E6AE1341}"/>
              </a:ext>
            </a:extLst>
          </p:cNvPr>
          <p:cNvSpPr txBox="1"/>
          <p:nvPr/>
        </p:nvSpPr>
        <p:spPr>
          <a:xfrm>
            <a:off x="2282631" y="4483349"/>
            <a:ext cx="703730" cy="261610"/>
          </a:xfrm>
          <a:prstGeom prst="rect">
            <a:avLst/>
          </a:prstGeom>
          <a:noFill/>
        </p:spPr>
        <p:txBody>
          <a:bodyPr wrap="square" rtlCol="0">
            <a:spAutoFit/>
          </a:bodyPr>
          <a:lstStyle/>
          <a:p>
            <a:r>
              <a:rPr lang="en-US" sz="1100" dirty="0"/>
              <a:t>Vei</a:t>
            </a:r>
          </a:p>
        </p:txBody>
      </p:sp>
      <p:sp>
        <p:nvSpPr>
          <p:cNvPr id="49" name="TextBox 48">
            <a:extLst>
              <a:ext uri="{FF2B5EF4-FFF2-40B4-BE49-F238E27FC236}">
                <a16:creationId xmlns:a16="http://schemas.microsoft.com/office/drawing/2014/main" id="{68614314-2594-4CFE-ACD7-487E262FD00B}"/>
              </a:ext>
            </a:extLst>
          </p:cNvPr>
          <p:cNvSpPr txBox="1"/>
          <p:nvPr/>
        </p:nvSpPr>
        <p:spPr>
          <a:xfrm>
            <a:off x="2581371" y="4518708"/>
            <a:ext cx="703730" cy="261610"/>
          </a:xfrm>
          <a:prstGeom prst="rect">
            <a:avLst/>
          </a:prstGeom>
          <a:noFill/>
        </p:spPr>
        <p:txBody>
          <a:bodyPr wrap="square" rtlCol="0">
            <a:spAutoFit/>
          </a:bodyPr>
          <a:lstStyle/>
          <a:p>
            <a:r>
              <a:rPr lang="en-US" sz="1100" dirty="0" err="1"/>
              <a:t>Aci</a:t>
            </a:r>
            <a:endParaRPr lang="en-US" sz="1100" dirty="0"/>
          </a:p>
        </p:txBody>
      </p:sp>
      <p:sp>
        <p:nvSpPr>
          <p:cNvPr id="50" name="TextBox 49">
            <a:extLst>
              <a:ext uri="{FF2B5EF4-FFF2-40B4-BE49-F238E27FC236}">
                <a16:creationId xmlns:a16="http://schemas.microsoft.com/office/drawing/2014/main" id="{508BD77C-A630-4EFE-8CEE-F0FD2E4C1F7A}"/>
              </a:ext>
            </a:extLst>
          </p:cNvPr>
          <p:cNvSpPr txBox="1"/>
          <p:nvPr/>
        </p:nvSpPr>
        <p:spPr>
          <a:xfrm>
            <a:off x="2190237" y="4629484"/>
            <a:ext cx="703730" cy="261610"/>
          </a:xfrm>
          <a:prstGeom prst="rect">
            <a:avLst/>
          </a:prstGeom>
          <a:noFill/>
        </p:spPr>
        <p:txBody>
          <a:bodyPr wrap="square" rtlCol="0">
            <a:spAutoFit/>
          </a:bodyPr>
          <a:lstStyle/>
          <a:p>
            <a:r>
              <a:rPr lang="en-US" sz="1100" dirty="0"/>
              <a:t>Pep</a:t>
            </a:r>
          </a:p>
        </p:txBody>
      </p:sp>
      <p:sp>
        <p:nvSpPr>
          <p:cNvPr id="51" name="TextBox 50">
            <a:extLst>
              <a:ext uri="{FF2B5EF4-FFF2-40B4-BE49-F238E27FC236}">
                <a16:creationId xmlns:a16="http://schemas.microsoft.com/office/drawing/2014/main" id="{739E878A-9D26-413A-8F4E-BCDA31C4C081}"/>
              </a:ext>
            </a:extLst>
          </p:cNvPr>
          <p:cNvSpPr txBox="1"/>
          <p:nvPr/>
        </p:nvSpPr>
        <p:spPr>
          <a:xfrm>
            <a:off x="2686745" y="4649513"/>
            <a:ext cx="703730" cy="261610"/>
          </a:xfrm>
          <a:prstGeom prst="rect">
            <a:avLst/>
          </a:prstGeom>
          <a:noFill/>
        </p:spPr>
        <p:txBody>
          <a:bodyPr wrap="square" rtlCol="0">
            <a:spAutoFit/>
          </a:bodyPr>
          <a:lstStyle/>
          <a:p>
            <a:r>
              <a:rPr lang="en-US" sz="1100" dirty="0" err="1"/>
              <a:t>Osc</a:t>
            </a:r>
            <a:endParaRPr lang="en-US" sz="1100" dirty="0"/>
          </a:p>
        </p:txBody>
      </p:sp>
      <p:sp>
        <p:nvSpPr>
          <p:cNvPr id="52" name="TextBox 51">
            <a:extLst>
              <a:ext uri="{FF2B5EF4-FFF2-40B4-BE49-F238E27FC236}">
                <a16:creationId xmlns:a16="http://schemas.microsoft.com/office/drawing/2014/main" id="{F93CE08B-9B12-42D6-8104-F3E280636A16}"/>
              </a:ext>
            </a:extLst>
          </p:cNvPr>
          <p:cNvSpPr txBox="1"/>
          <p:nvPr/>
        </p:nvSpPr>
        <p:spPr>
          <a:xfrm>
            <a:off x="2710169" y="4774430"/>
            <a:ext cx="703730" cy="261610"/>
          </a:xfrm>
          <a:prstGeom prst="rect">
            <a:avLst/>
          </a:prstGeom>
          <a:noFill/>
        </p:spPr>
        <p:txBody>
          <a:bodyPr wrap="square" rtlCol="0">
            <a:spAutoFit/>
          </a:bodyPr>
          <a:lstStyle/>
          <a:p>
            <a:r>
              <a:rPr lang="en-US" sz="1100" dirty="0"/>
              <a:t>Des</a:t>
            </a:r>
          </a:p>
        </p:txBody>
      </p:sp>
      <p:sp>
        <p:nvSpPr>
          <p:cNvPr id="53" name="TextBox 52">
            <a:extLst>
              <a:ext uri="{FF2B5EF4-FFF2-40B4-BE49-F238E27FC236}">
                <a16:creationId xmlns:a16="http://schemas.microsoft.com/office/drawing/2014/main" id="{27ED73A4-D9D9-417B-98FF-3712C57B4A5E}"/>
              </a:ext>
            </a:extLst>
          </p:cNvPr>
          <p:cNvSpPr txBox="1"/>
          <p:nvPr/>
        </p:nvSpPr>
        <p:spPr>
          <a:xfrm>
            <a:off x="2717896" y="4920565"/>
            <a:ext cx="703730" cy="261610"/>
          </a:xfrm>
          <a:prstGeom prst="rect">
            <a:avLst/>
          </a:prstGeom>
          <a:noFill/>
        </p:spPr>
        <p:txBody>
          <a:bodyPr wrap="square" rtlCol="0">
            <a:spAutoFit/>
          </a:bodyPr>
          <a:lstStyle/>
          <a:p>
            <a:r>
              <a:rPr lang="en-US" sz="1100" dirty="0"/>
              <a:t>Bac</a:t>
            </a:r>
          </a:p>
        </p:txBody>
      </p:sp>
      <p:sp>
        <p:nvSpPr>
          <p:cNvPr id="54" name="TextBox 53">
            <a:extLst>
              <a:ext uri="{FF2B5EF4-FFF2-40B4-BE49-F238E27FC236}">
                <a16:creationId xmlns:a16="http://schemas.microsoft.com/office/drawing/2014/main" id="{D01F5403-735D-4C6B-9930-5AF4C1BB8C20}"/>
              </a:ext>
            </a:extLst>
          </p:cNvPr>
          <p:cNvSpPr txBox="1"/>
          <p:nvPr/>
        </p:nvSpPr>
        <p:spPr>
          <a:xfrm>
            <a:off x="2722155" y="5039615"/>
            <a:ext cx="703730" cy="261610"/>
          </a:xfrm>
          <a:prstGeom prst="rect">
            <a:avLst/>
          </a:prstGeom>
          <a:noFill/>
        </p:spPr>
        <p:txBody>
          <a:bodyPr wrap="square" rtlCol="0">
            <a:spAutoFit/>
          </a:bodyPr>
          <a:lstStyle/>
          <a:p>
            <a:r>
              <a:rPr lang="en-US" sz="1100" dirty="0" err="1"/>
              <a:t>Bif</a:t>
            </a:r>
            <a:endParaRPr lang="en-US" sz="1100" dirty="0"/>
          </a:p>
        </p:txBody>
      </p:sp>
      <p:sp>
        <p:nvSpPr>
          <p:cNvPr id="55" name="TextBox 54">
            <a:extLst>
              <a:ext uri="{FF2B5EF4-FFF2-40B4-BE49-F238E27FC236}">
                <a16:creationId xmlns:a16="http://schemas.microsoft.com/office/drawing/2014/main" id="{A64774B1-E145-4716-B691-9EEB67FFB2D4}"/>
              </a:ext>
            </a:extLst>
          </p:cNvPr>
          <p:cNvSpPr txBox="1"/>
          <p:nvPr/>
        </p:nvSpPr>
        <p:spPr>
          <a:xfrm>
            <a:off x="2713637" y="5167303"/>
            <a:ext cx="703730" cy="261610"/>
          </a:xfrm>
          <a:prstGeom prst="rect">
            <a:avLst/>
          </a:prstGeom>
          <a:noFill/>
        </p:spPr>
        <p:txBody>
          <a:bodyPr wrap="square" rtlCol="0">
            <a:spAutoFit/>
          </a:bodyPr>
          <a:lstStyle/>
          <a:p>
            <a:r>
              <a:rPr lang="en-US" sz="1100" dirty="0"/>
              <a:t>Ent</a:t>
            </a:r>
          </a:p>
        </p:txBody>
      </p:sp>
      <p:sp>
        <p:nvSpPr>
          <p:cNvPr id="56" name="TextBox 55">
            <a:extLst>
              <a:ext uri="{FF2B5EF4-FFF2-40B4-BE49-F238E27FC236}">
                <a16:creationId xmlns:a16="http://schemas.microsoft.com/office/drawing/2014/main" id="{7EC2C220-2E8B-4913-A567-66A0438377B1}"/>
              </a:ext>
            </a:extLst>
          </p:cNvPr>
          <p:cNvSpPr txBox="1"/>
          <p:nvPr/>
        </p:nvSpPr>
        <p:spPr>
          <a:xfrm>
            <a:off x="2634496" y="5312071"/>
            <a:ext cx="703730" cy="261610"/>
          </a:xfrm>
          <a:prstGeom prst="rect">
            <a:avLst/>
          </a:prstGeom>
          <a:noFill/>
        </p:spPr>
        <p:txBody>
          <a:bodyPr wrap="square" rtlCol="0">
            <a:spAutoFit/>
          </a:bodyPr>
          <a:lstStyle/>
          <a:p>
            <a:r>
              <a:rPr lang="en-US" sz="1100" dirty="0" err="1"/>
              <a:t>Clo</a:t>
            </a:r>
            <a:endParaRPr lang="en-US" sz="1100" dirty="0"/>
          </a:p>
        </p:txBody>
      </p:sp>
      <p:sp>
        <p:nvSpPr>
          <p:cNvPr id="57" name="TextBox 56">
            <a:extLst>
              <a:ext uri="{FF2B5EF4-FFF2-40B4-BE49-F238E27FC236}">
                <a16:creationId xmlns:a16="http://schemas.microsoft.com/office/drawing/2014/main" id="{A31588ED-132F-40ED-ABB0-2E88F8B441D3}"/>
              </a:ext>
            </a:extLst>
          </p:cNvPr>
          <p:cNvSpPr txBox="1"/>
          <p:nvPr/>
        </p:nvSpPr>
        <p:spPr>
          <a:xfrm>
            <a:off x="2395945" y="5358134"/>
            <a:ext cx="703730" cy="261610"/>
          </a:xfrm>
          <a:prstGeom prst="rect">
            <a:avLst/>
          </a:prstGeom>
          <a:noFill/>
        </p:spPr>
        <p:txBody>
          <a:bodyPr wrap="square" rtlCol="0">
            <a:spAutoFit/>
          </a:bodyPr>
          <a:lstStyle/>
          <a:p>
            <a:r>
              <a:rPr lang="en-US" sz="1100" dirty="0"/>
              <a:t>Cor</a:t>
            </a:r>
          </a:p>
        </p:txBody>
      </p:sp>
      <p:sp>
        <p:nvSpPr>
          <p:cNvPr id="58" name="TextBox 57">
            <a:extLst>
              <a:ext uri="{FF2B5EF4-FFF2-40B4-BE49-F238E27FC236}">
                <a16:creationId xmlns:a16="http://schemas.microsoft.com/office/drawing/2014/main" id="{B276D6AD-1584-4659-B012-5C72873BF23C}"/>
              </a:ext>
            </a:extLst>
          </p:cNvPr>
          <p:cNvSpPr txBox="1"/>
          <p:nvPr/>
        </p:nvSpPr>
        <p:spPr>
          <a:xfrm>
            <a:off x="2190237" y="5298108"/>
            <a:ext cx="703730" cy="261610"/>
          </a:xfrm>
          <a:prstGeom prst="rect">
            <a:avLst/>
          </a:prstGeom>
          <a:noFill/>
        </p:spPr>
        <p:txBody>
          <a:bodyPr wrap="square" rtlCol="0">
            <a:spAutoFit/>
          </a:bodyPr>
          <a:lstStyle/>
          <a:p>
            <a:r>
              <a:rPr lang="en-US" sz="1100" dirty="0"/>
              <a:t>Ver</a:t>
            </a:r>
          </a:p>
        </p:txBody>
      </p:sp>
      <p:sp>
        <p:nvSpPr>
          <p:cNvPr id="59" name="TextBox 58">
            <a:extLst>
              <a:ext uri="{FF2B5EF4-FFF2-40B4-BE49-F238E27FC236}">
                <a16:creationId xmlns:a16="http://schemas.microsoft.com/office/drawing/2014/main" id="{468F3634-D322-4680-BF98-B1234C91D713}"/>
              </a:ext>
            </a:extLst>
          </p:cNvPr>
          <p:cNvSpPr txBox="1"/>
          <p:nvPr/>
        </p:nvSpPr>
        <p:spPr>
          <a:xfrm>
            <a:off x="2203490" y="5181266"/>
            <a:ext cx="703730" cy="261610"/>
          </a:xfrm>
          <a:prstGeom prst="rect">
            <a:avLst/>
          </a:prstGeom>
          <a:noFill/>
        </p:spPr>
        <p:txBody>
          <a:bodyPr wrap="square" rtlCol="0">
            <a:spAutoFit/>
          </a:bodyPr>
          <a:lstStyle/>
          <a:p>
            <a:r>
              <a:rPr lang="en-US" sz="1100" dirty="0" err="1"/>
              <a:t>Ery</a:t>
            </a:r>
            <a:endParaRPr lang="en-US" sz="1100" dirty="0"/>
          </a:p>
        </p:txBody>
      </p:sp>
      <p:sp>
        <p:nvSpPr>
          <p:cNvPr id="60" name="TextBox 59">
            <a:extLst>
              <a:ext uri="{FF2B5EF4-FFF2-40B4-BE49-F238E27FC236}">
                <a16:creationId xmlns:a16="http://schemas.microsoft.com/office/drawing/2014/main" id="{FBEB89FC-4FEB-4506-8C39-C56030CB60F4}"/>
              </a:ext>
            </a:extLst>
          </p:cNvPr>
          <p:cNvSpPr txBox="1"/>
          <p:nvPr/>
        </p:nvSpPr>
        <p:spPr>
          <a:xfrm>
            <a:off x="2146401" y="5040789"/>
            <a:ext cx="703730" cy="261610"/>
          </a:xfrm>
          <a:prstGeom prst="rect">
            <a:avLst/>
          </a:prstGeom>
          <a:noFill/>
        </p:spPr>
        <p:txBody>
          <a:bodyPr wrap="square" rtlCol="0">
            <a:spAutoFit/>
          </a:bodyPr>
          <a:lstStyle/>
          <a:p>
            <a:r>
              <a:rPr lang="en-US" sz="1100" dirty="0"/>
              <a:t>Chi</a:t>
            </a:r>
          </a:p>
        </p:txBody>
      </p:sp>
      <p:sp>
        <p:nvSpPr>
          <p:cNvPr id="61" name="TextBox 60">
            <a:extLst>
              <a:ext uri="{FF2B5EF4-FFF2-40B4-BE49-F238E27FC236}">
                <a16:creationId xmlns:a16="http://schemas.microsoft.com/office/drawing/2014/main" id="{6A2C8980-BFFD-4221-8769-5D9CEEF0BB70}"/>
              </a:ext>
            </a:extLst>
          </p:cNvPr>
          <p:cNvSpPr txBox="1"/>
          <p:nvPr/>
        </p:nvSpPr>
        <p:spPr>
          <a:xfrm>
            <a:off x="2158113" y="4918875"/>
            <a:ext cx="703730" cy="261610"/>
          </a:xfrm>
          <a:prstGeom prst="rect">
            <a:avLst/>
          </a:prstGeom>
          <a:noFill/>
        </p:spPr>
        <p:txBody>
          <a:bodyPr wrap="square" rtlCol="0">
            <a:spAutoFit/>
          </a:bodyPr>
          <a:lstStyle/>
          <a:p>
            <a:r>
              <a:rPr lang="en-US" sz="1100" dirty="0"/>
              <a:t>Bur</a:t>
            </a:r>
          </a:p>
        </p:txBody>
      </p:sp>
      <p:sp>
        <p:nvSpPr>
          <p:cNvPr id="62" name="TextBox 61">
            <a:extLst>
              <a:ext uri="{FF2B5EF4-FFF2-40B4-BE49-F238E27FC236}">
                <a16:creationId xmlns:a16="http://schemas.microsoft.com/office/drawing/2014/main" id="{263892BA-3F2B-4BAE-B713-19B8B0375C37}"/>
              </a:ext>
            </a:extLst>
          </p:cNvPr>
          <p:cNvSpPr txBox="1"/>
          <p:nvPr/>
        </p:nvSpPr>
        <p:spPr>
          <a:xfrm>
            <a:off x="1602707" y="3845591"/>
            <a:ext cx="255137" cy="470129"/>
          </a:xfrm>
          <a:prstGeom prst="rect">
            <a:avLst/>
          </a:prstGeom>
          <a:noFill/>
        </p:spPr>
        <p:txBody>
          <a:bodyPr wrap="square" rtlCol="0">
            <a:spAutoFit/>
          </a:bodyPr>
          <a:lstStyle/>
          <a:p>
            <a:r>
              <a:rPr lang="en-US" sz="2455" b="1" dirty="0"/>
              <a:t>C</a:t>
            </a:r>
          </a:p>
        </p:txBody>
      </p:sp>
      <p:pic>
        <p:nvPicPr>
          <p:cNvPr id="64" name="Picture 63" descr="Chart, scatter chart&#10;&#10;Description automatically generated">
            <a:extLst>
              <a:ext uri="{FF2B5EF4-FFF2-40B4-BE49-F238E27FC236}">
                <a16:creationId xmlns:a16="http://schemas.microsoft.com/office/drawing/2014/main" id="{CAEB3FB0-D7D4-4018-8412-9C34CE973F21}"/>
              </a:ext>
            </a:extLst>
          </p:cNvPr>
          <p:cNvPicPr>
            <a:picLocks noChangeAspect="1"/>
          </p:cNvPicPr>
          <p:nvPr/>
        </p:nvPicPr>
        <p:blipFill>
          <a:blip r:embed="rId6"/>
          <a:stretch>
            <a:fillRect/>
          </a:stretch>
        </p:blipFill>
        <p:spPr>
          <a:xfrm>
            <a:off x="4415580" y="3786639"/>
            <a:ext cx="2545747" cy="2447898"/>
          </a:xfrm>
          <a:prstGeom prst="rect">
            <a:avLst/>
          </a:prstGeom>
        </p:spPr>
      </p:pic>
      <p:sp>
        <p:nvSpPr>
          <p:cNvPr id="65" name="TextBox 64">
            <a:extLst>
              <a:ext uri="{FF2B5EF4-FFF2-40B4-BE49-F238E27FC236}">
                <a16:creationId xmlns:a16="http://schemas.microsoft.com/office/drawing/2014/main" id="{D08357BF-B011-4AC9-AB56-91EE29261EA6}"/>
              </a:ext>
            </a:extLst>
          </p:cNvPr>
          <p:cNvSpPr txBox="1"/>
          <p:nvPr/>
        </p:nvSpPr>
        <p:spPr>
          <a:xfrm>
            <a:off x="5251857" y="4629484"/>
            <a:ext cx="703730" cy="261610"/>
          </a:xfrm>
          <a:prstGeom prst="rect">
            <a:avLst/>
          </a:prstGeom>
          <a:noFill/>
        </p:spPr>
        <p:txBody>
          <a:bodyPr wrap="square" rtlCol="0">
            <a:spAutoFit/>
          </a:bodyPr>
          <a:lstStyle/>
          <a:p>
            <a:r>
              <a:rPr lang="en-US" sz="1100" dirty="0"/>
              <a:t>Neg</a:t>
            </a:r>
          </a:p>
        </p:txBody>
      </p:sp>
      <p:sp>
        <p:nvSpPr>
          <p:cNvPr id="66" name="TextBox 65">
            <a:extLst>
              <a:ext uri="{FF2B5EF4-FFF2-40B4-BE49-F238E27FC236}">
                <a16:creationId xmlns:a16="http://schemas.microsoft.com/office/drawing/2014/main" id="{21147740-9CEB-4D6E-BA7A-68BC345FAA35}"/>
              </a:ext>
            </a:extLst>
          </p:cNvPr>
          <p:cNvSpPr txBox="1"/>
          <p:nvPr/>
        </p:nvSpPr>
        <p:spPr>
          <a:xfrm>
            <a:off x="4838121" y="4703460"/>
            <a:ext cx="703730" cy="261610"/>
          </a:xfrm>
          <a:prstGeom prst="rect">
            <a:avLst/>
          </a:prstGeom>
          <a:noFill/>
        </p:spPr>
        <p:txBody>
          <a:bodyPr wrap="square" rtlCol="0">
            <a:spAutoFit/>
          </a:bodyPr>
          <a:lstStyle/>
          <a:p>
            <a:r>
              <a:rPr lang="en-US" sz="1100" dirty="0"/>
              <a:t>Met</a:t>
            </a:r>
          </a:p>
        </p:txBody>
      </p:sp>
      <p:sp>
        <p:nvSpPr>
          <p:cNvPr id="67" name="TextBox 66">
            <a:extLst>
              <a:ext uri="{FF2B5EF4-FFF2-40B4-BE49-F238E27FC236}">
                <a16:creationId xmlns:a16="http://schemas.microsoft.com/office/drawing/2014/main" id="{40ABF101-7ACB-4BF7-9D8B-42D05161FCCC}"/>
              </a:ext>
            </a:extLst>
          </p:cNvPr>
          <p:cNvSpPr txBox="1"/>
          <p:nvPr/>
        </p:nvSpPr>
        <p:spPr>
          <a:xfrm>
            <a:off x="4967504" y="4603588"/>
            <a:ext cx="703730" cy="261610"/>
          </a:xfrm>
          <a:prstGeom prst="rect">
            <a:avLst/>
          </a:prstGeom>
          <a:noFill/>
        </p:spPr>
        <p:txBody>
          <a:bodyPr wrap="square" rtlCol="0">
            <a:spAutoFit/>
          </a:bodyPr>
          <a:lstStyle/>
          <a:p>
            <a:r>
              <a:rPr lang="en-US" sz="1100" dirty="0"/>
              <a:t>Len</a:t>
            </a:r>
          </a:p>
        </p:txBody>
      </p:sp>
      <p:sp>
        <p:nvSpPr>
          <p:cNvPr id="68" name="TextBox 67">
            <a:extLst>
              <a:ext uri="{FF2B5EF4-FFF2-40B4-BE49-F238E27FC236}">
                <a16:creationId xmlns:a16="http://schemas.microsoft.com/office/drawing/2014/main" id="{D4E484EC-06D2-48E2-81D0-D439F259C17F}"/>
              </a:ext>
            </a:extLst>
          </p:cNvPr>
          <p:cNvSpPr txBox="1"/>
          <p:nvPr/>
        </p:nvSpPr>
        <p:spPr>
          <a:xfrm>
            <a:off x="4821007" y="4801609"/>
            <a:ext cx="703730" cy="261610"/>
          </a:xfrm>
          <a:prstGeom prst="rect">
            <a:avLst/>
          </a:prstGeom>
          <a:noFill/>
        </p:spPr>
        <p:txBody>
          <a:bodyPr wrap="square" rtlCol="0">
            <a:spAutoFit/>
          </a:bodyPr>
          <a:lstStyle/>
          <a:p>
            <a:r>
              <a:rPr lang="en-US" sz="1100" dirty="0" err="1"/>
              <a:t>Fus</a:t>
            </a:r>
            <a:endParaRPr lang="en-US" sz="1100" dirty="0"/>
          </a:p>
        </p:txBody>
      </p:sp>
      <p:sp>
        <p:nvSpPr>
          <p:cNvPr id="69" name="TextBox 68">
            <a:extLst>
              <a:ext uri="{FF2B5EF4-FFF2-40B4-BE49-F238E27FC236}">
                <a16:creationId xmlns:a16="http://schemas.microsoft.com/office/drawing/2014/main" id="{5520EF20-CA36-4DED-B2DD-1EF336D5CA3A}"/>
              </a:ext>
            </a:extLst>
          </p:cNvPr>
          <p:cNvSpPr txBox="1"/>
          <p:nvPr/>
        </p:nvSpPr>
        <p:spPr>
          <a:xfrm>
            <a:off x="4803893" y="4927377"/>
            <a:ext cx="703730" cy="261610"/>
          </a:xfrm>
          <a:prstGeom prst="rect">
            <a:avLst/>
          </a:prstGeom>
          <a:noFill/>
        </p:spPr>
        <p:txBody>
          <a:bodyPr wrap="square" rtlCol="0">
            <a:spAutoFit/>
          </a:bodyPr>
          <a:lstStyle/>
          <a:p>
            <a:r>
              <a:rPr lang="en-US" sz="1100" dirty="0" err="1"/>
              <a:t>Clo</a:t>
            </a:r>
            <a:endParaRPr lang="en-US" sz="1100" dirty="0"/>
          </a:p>
        </p:txBody>
      </p:sp>
      <p:sp>
        <p:nvSpPr>
          <p:cNvPr id="70" name="TextBox 69">
            <a:extLst>
              <a:ext uri="{FF2B5EF4-FFF2-40B4-BE49-F238E27FC236}">
                <a16:creationId xmlns:a16="http://schemas.microsoft.com/office/drawing/2014/main" id="{2B445455-421A-49B9-97CE-8E67C2D8C2CE}"/>
              </a:ext>
            </a:extLst>
          </p:cNvPr>
          <p:cNvSpPr txBox="1"/>
          <p:nvPr/>
        </p:nvSpPr>
        <p:spPr>
          <a:xfrm>
            <a:off x="4823813" y="5050647"/>
            <a:ext cx="703730" cy="261610"/>
          </a:xfrm>
          <a:prstGeom prst="rect">
            <a:avLst/>
          </a:prstGeom>
          <a:noFill/>
        </p:spPr>
        <p:txBody>
          <a:bodyPr wrap="square" rtlCol="0">
            <a:spAutoFit/>
          </a:bodyPr>
          <a:lstStyle/>
          <a:p>
            <a:r>
              <a:rPr lang="en-US" sz="1100" dirty="0"/>
              <a:t>Cor</a:t>
            </a:r>
          </a:p>
        </p:txBody>
      </p:sp>
      <p:sp>
        <p:nvSpPr>
          <p:cNvPr id="71" name="TextBox 70">
            <a:extLst>
              <a:ext uri="{FF2B5EF4-FFF2-40B4-BE49-F238E27FC236}">
                <a16:creationId xmlns:a16="http://schemas.microsoft.com/office/drawing/2014/main" id="{2C6BF2FD-93CF-4362-BE33-56ECBDB05906}"/>
              </a:ext>
            </a:extLst>
          </p:cNvPr>
          <p:cNvSpPr txBox="1"/>
          <p:nvPr/>
        </p:nvSpPr>
        <p:spPr>
          <a:xfrm>
            <a:off x="4775974" y="5164600"/>
            <a:ext cx="703730" cy="261610"/>
          </a:xfrm>
          <a:prstGeom prst="rect">
            <a:avLst/>
          </a:prstGeom>
          <a:noFill/>
        </p:spPr>
        <p:txBody>
          <a:bodyPr wrap="square" rtlCol="0">
            <a:spAutoFit/>
          </a:bodyPr>
          <a:lstStyle/>
          <a:p>
            <a:r>
              <a:rPr lang="en-US" sz="1100" dirty="0"/>
              <a:t>Des</a:t>
            </a:r>
          </a:p>
        </p:txBody>
      </p:sp>
      <p:sp>
        <p:nvSpPr>
          <p:cNvPr id="72" name="TextBox 71">
            <a:extLst>
              <a:ext uri="{FF2B5EF4-FFF2-40B4-BE49-F238E27FC236}">
                <a16:creationId xmlns:a16="http://schemas.microsoft.com/office/drawing/2014/main" id="{E15D1E61-0E3E-4752-AE78-58A436EC915E}"/>
              </a:ext>
            </a:extLst>
          </p:cNvPr>
          <p:cNvSpPr txBox="1"/>
          <p:nvPr/>
        </p:nvSpPr>
        <p:spPr>
          <a:xfrm>
            <a:off x="4810643" y="5265981"/>
            <a:ext cx="703730" cy="261610"/>
          </a:xfrm>
          <a:prstGeom prst="rect">
            <a:avLst/>
          </a:prstGeom>
          <a:noFill/>
        </p:spPr>
        <p:txBody>
          <a:bodyPr wrap="square" rtlCol="0">
            <a:spAutoFit/>
          </a:bodyPr>
          <a:lstStyle/>
          <a:p>
            <a:r>
              <a:rPr lang="en-US" sz="1100" dirty="0"/>
              <a:t>Gam</a:t>
            </a:r>
          </a:p>
        </p:txBody>
      </p:sp>
      <p:sp>
        <p:nvSpPr>
          <p:cNvPr id="73" name="TextBox 72">
            <a:extLst>
              <a:ext uri="{FF2B5EF4-FFF2-40B4-BE49-F238E27FC236}">
                <a16:creationId xmlns:a16="http://schemas.microsoft.com/office/drawing/2014/main" id="{AB840381-2667-4E3F-B837-A8300DE3C5F5}"/>
              </a:ext>
            </a:extLst>
          </p:cNvPr>
          <p:cNvSpPr txBox="1"/>
          <p:nvPr/>
        </p:nvSpPr>
        <p:spPr>
          <a:xfrm>
            <a:off x="4787572" y="5400481"/>
            <a:ext cx="703730" cy="261610"/>
          </a:xfrm>
          <a:prstGeom prst="rect">
            <a:avLst/>
          </a:prstGeom>
          <a:noFill/>
        </p:spPr>
        <p:txBody>
          <a:bodyPr wrap="square" rtlCol="0">
            <a:spAutoFit/>
          </a:bodyPr>
          <a:lstStyle/>
          <a:p>
            <a:r>
              <a:rPr lang="en-US" sz="1100" dirty="0"/>
              <a:t>Ver</a:t>
            </a:r>
          </a:p>
        </p:txBody>
      </p:sp>
      <p:sp>
        <p:nvSpPr>
          <p:cNvPr id="74" name="TextBox 73">
            <a:extLst>
              <a:ext uri="{FF2B5EF4-FFF2-40B4-BE49-F238E27FC236}">
                <a16:creationId xmlns:a16="http://schemas.microsoft.com/office/drawing/2014/main" id="{8E233CF8-B1C5-4CC2-A55A-CBB20C5A9CD4}"/>
              </a:ext>
            </a:extLst>
          </p:cNvPr>
          <p:cNvSpPr txBox="1"/>
          <p:nvPr/>
        </p:nvSpPr>
        <p:spPr>
          <a:xfrm>
            <a:off x="5011369" y="5517517"/>
            <a:ext cx="703730" cy="261610"/>
          </a:xfrm>
          <a:prstGeom prst="rect">
            <a:avLst/>
          </a:prstGeom>
          <a:noFill/>
        </p:spPr>
        <p:txBody>
          <a:bodyPr wrap="square" rtlCol="0">
            <a:spAutoFit/>
          </a:bodyPr>
          <a:lstStyle/>
          <a:p>
            <a:r>
              <a:rPr lang="en-US" sz="1100" dirty="0"/>
              <a:t>Bac</a:t>
            </a:r>
          </a:p>
        </p:txBody>
      </p:sp>
      <p:sp>
        <p:nvSpPr>
          <p:cNvPr id="75" name="TextBox 74">
            <a:extLst>
              <a:ext uri="{FF2B5EF4-FFF2-40B4-BE49-F238E27FC236}">
                <a16:creationId xmlns:a16="http://schemas.microsoft.com/office/drawing/2014/main" id="{92CD3E17-7693-4441-AA0B-06E05872D701}"/>
              </a:ext>
            </a:extLst>
          </p:cNvPr>
          <p:cNvSpPr txBox="1"/>
          <p:nvPr/>
        </p:nvSpPr>
        <p:spPr>
          <a:xfrm>
            <a:off x="5238013" y="5555899"/>
            <a:ext cx="703730" cy="261610"/>
          </a:xfrm>
          <a:prstGeom prst="rect">
            <a:avLst/>
          </a:prstGeom>
          <a:noFill/>
        </p:spPr>
        <p:txBody>
          <a:bodyPr wrap="square" rtlCol="0">
            <a:spAutoFit/>
          </a:bodyPr>
          <a:lstStyle/>
          <a:p>
            <a:r>
              <a:rPr lang="en-US" sz="1100" dirty="0"/>
              <a:t>Alp</a:t>
            </a:r>
          </a:p>
        </p:txBody>
      </p:sp>
      <p:sp>
        <p:nvSpPr>
          <p:cNvPr id="76" name="TextBox 75">
            <a:extLst>
              <a:ext uri="{FF2B5EF4-FFF2-40B4-BE49-F238E27FC236}">
                <a16:creationId xmlns:a16="http://schemas.microsoft.com/office/drawing/2014/main" id="{A73140EB-F6FD-4868-BC4D-FA44FA301AC3}"/>
              </a:ext>
            </a:extLst>
          </p:cNvPr>
          <p:cNvSpPr txBox="1"/>
          <p:nvPr/>
        </p:nvSpPr>
        <p:spPr>
          <a:xfrm>
            <a:off x="5297364" y="5437958"/>
            <a:ext cx="703730" cy="261610"/>
          </a:xfrm>
          <a:prstGeom prst="rect">
            <a:avLst/>
          </a:prstGeom>
          <a:noFill/>
        </p:spPr>
        <p:txBody>
          <a:bodyPr wrap="square" rtlCol="0">
            <a:spAutoFit/>
          </a:bodyPr>
          <a:lstStyle/>
          <a:p>
            <a:r>
              <a:rPr lang="en-US" sz="1100" dirty="0" err="1"/>
              <a:t>Vam</a:t>
            </a:r>
            <a:endParaRPr lang="en-US" sz="1100" dirty="0"/>
          </a:p>
        </p:txBody>
      </p:sp>
      <p:sp>
        <p:nvSpPr>
          <p:cNvPr id="77" name="TextBox 76">
            <a:extLst>
              <a:ext uri="{FF2B5EF4-FFF2-40B4-BE49-F238E27FC236}">
                <a16:creationId xmlns:a16="http://schemas.microsoft.com/office/drawing/2014/main" id="{EE3FDD22-76DD-4466-B640-B65672328B48}"/>
              </a:ext>
            </a:extLst>
          </p:cNvPr>
          <p:cNvSpPr txBox="1"/>
          <p:nvPr/>
        </p:nvSpPr>
        <p:spPr>
          <a:xfrm>
            <a:off x="5386305" y="5337683"/>
            <a:ext cx="703730" cy="261610"/>
          </a:xfrm>
          <a:prstGeom prst="rect">
            <a:avLst/>
          </a:prstGeom>
          <a:noFill/>
        </p:spPr>
        <p:txBody>
          <a:bodyPr wrap="square" rtlCol="0">
            <a:spAutoFit/>
          </a:bodyPr>
          <a:lstStyle/>
          <a:p>
            <a:r>
              <a:rPr lang="en-US" sz="1100" dirty="0"/>
              <a:t>Act</a:t>
            </a:r>
          </a:p>
        </p:txBody>
      </p:sp>
      <p:sp>
        <p:nvSpPr>
          <p:cNvPr id="78" name="TextBox 77">
            <a:extLst>
              <a:ext uri="{FF2B5EF4-FFF2-40B4-BE49-F238E27FC236}">
                <a16:creationId xmlns:a16="http://schemas.microsoft.com/office/drawing/2014/main" id="{46A200EA-63F5-44C3-B154-41E492A99472}"/>
              </a:ext>
            </a:extLst>
          </p:cNvPr>
          <p:cNvSpPr txBox="1"/>
          <p:nvPr/>
        </p:nvSpPr>
        <p:spPr>
          <a:xfrm>
            <a:off x="5427268" y="5238277"/>
            <a:ext cx="703730" cy="261610"/>
          </a:xfrm>
          <a:prstGeom prst="rect">
            <a:avLst/>
          </a:prstGeom>
          <a:noFill/>
        </p:spPr>
        <p:txBody>
          <a:bodyPr wrap="square" rtlCol="0">
            <a:spAutoFit/>
          </a:bodyPr>
          <a:lstStyle/>
          <a:p>
            <a:r>
              <a:rPr lang="en-US" sz="1100" dirty="0"/>
              <a:t>Inc</a:t>
            </a:r>
          </a:p>
        </p:txBody>
      </p:sp>
      <p:sp>
        <p:nvSpPr>
          <p:cNvPr id="79" name="TextBox 78">
            <a:extLst>
              <a:ext uri="{FF2B5EF4-FFF2-40B4-BE49-F238E27FC236}">
                <a16:creationId xmlns:a16="http://schemas.microsoft.com/office/drawing/2014/main" id="{91987CA8-7591-424D-B494-8155C15754D1}"/>
              </a:ext>
            </a:extLst>
          </p:cNvPr>
          <p:cNvSpPr txBox="1"/>
          <p:nvPr/>
        </p:nvSpPr>
        <p:spPr>
          <a:xfrm>
            <a:off x="5383584" y="5106868"/>
            <a:ext cx="703730" cy="261610"/>
          </a:xfrm>
          <a:prstGeom prst="rect">
            <a:avLst/>
          </a:prstGeom>
          <a:noFill/>
        </p:spPr>
        <p:txBody>
          <a:bodyPr wrap="square" rtlCol="0">
            <a:spAutoFit/>
          </a:bodyPr>
          <a:lstStyle/>
          <a:p>
            <a:r>
              <a:rPr lang="en-US" sz="1100" dirty="0" err="1"/>
              <a:t>Bact</a:t>
            </a:r>
            <a:endParaRPr lang="en-US" sz="1100" dirty="0"/>
          </a:p>
        </p:txBody>
      </p:sp>
      <p:sp>
        <p:nvSpPr>
          <p:cNvPr id="80" name="TextBox 79">
            <a:extLst>
              <a:ext uri="{FF2B5EF4-FFF2-40B4-BE49-F238E27FC236}">
                <a16:creationId xmlns:a16="http://schemas.microsoft.com/office/drawing/2014/main" id="{7F747F96-1D83-4D07-A2ED-5C3D9C7FE468}"/>
              </a:ext>
            </a:extLst>
          </p:cNvPr>
          <p:cNvSpPr txBox="1"/>
          <p:nvPr/>
        </p:nvSpPr>
        <p:spPr>
          <a:xfrm>
            <a:off x="4296319" y="3845590"/>
            <a:ext cx="255137" cy="470129"/>
          </a:xfrm>
          <a:prstGeom prst="rect">
            <a:avLst/>
          </a:prstGeom>
          <a:noFill/>
        </p:spPr>
        <p:txBody>
          <a:bodyPr wrap="square" rtlCol="0">
            <a:spAutoFit/>
          </a:bodyPr>
          <a:lstStyle/>
          <a:p>
            <a:r>
              <a:rPr lang="en-US" sz="2455" b="1" dirty="0"/>
              <a:t>D</a:t>
            </a:r>
          </a:p>
        </p:txBody>
      </p:sp>
    </p:spTree>
    <p:extLst>
      <p:ext uri="{BB962C8B-B14F-4D97-AF65-F5344CB8AC3E}">
        <p14:creationId xmlns:p14="http://schemas.microsoft.com/office/powerpoint/2010/main" val="2952038813"/>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34692</TotalTime>
  <Words>2251</Words>
  <Application>Microsoft Office PowerPoint</Application>
  <PresentationFormat>Custom</PresentationFormat>
  <Paragraphs>165</Paragraphs>
  <Slides>4</Slides>
  <Notes>4</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4</vt:i4>
      </vt:variant>
    </vt:vector>
  </HeadingPairs>
  <TitlesOfParts>
    <vt:vector size="10" baseType="lpstr">
      <vt:lpstr>Arial</vt:lpstr>
      <vt:lpstr>Calibri</vt:lpstr>
      <vt:lpstr>Calibri Light</vt:lpstr>
      <vt:lpstr>DejaVu Sans</vt:lpstr>
      <vt:lpstr>Times New Roman</vt:lpstr>
      <vt:lpstr>Office Theme</vt:lpstr>
      <vt:lpstr>PowerPoint Presentation</vt:lpstr>
      <vt:lpstr>PowerPoint Presentation</vt:lpstr>
      <vt:lpstr>PowerPoint Presentation</vt:lpstr>
      <vt:lpstr>PowerPoint Presentation</vt:lpstr>
    </vt:vector>
  </TitlesOfParts>
  <Company>The University of Alabama</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Bombin, Andrey</dc:creator>
  <cp:lastModifiedBy>Ferguson, Jane</cp:lastModifiedBy>
  <cp:revision>283</cp:revision>
  <cp:lastPrinted>2021-10-05T21:35:14Z</cp:lastPrinted>
  <dcterms:created xsi:type="dcterms:W3CDTF">2020-01-22T23:17:59Z</dcterms:created>
  <dcterms:modified xsi:type="dcterms:W3CDTF">2021-12-14T15:51:07Z</dcterms:modified>
</cp:coreProperties>
</file>