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3B1A2-DCF5-407A-AB33-B76FBBF5B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5B9EE2-BB71-41B0-9B4A-5D7097C86E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A54D0-ED6F-49BA-9864-E565DDF10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9142C-3CD0-4EA3-BC95-45805D22C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DAFC4-F9BB-40D3-BBBC-F49576039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0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18BF-78F4-499F-8E68-4E3E07312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7B075E-E196-456D-803B-77C7E1989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EAF47-9BD5-43A9-9D9B-1DC2AE4C6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52FC7-D13D-4A54-9DB7-88F16E79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D87E8-DD6A-4DB9-98B6-BDEAA247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4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CD138D-EA4F-4BED-A17F-300C4FBAEA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59174C-59F4-47DF-94A7-02732E126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832F-BA5E-4E26-A629-8D2177DAB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7583A-3B27-4FE0-934D-0C5FF036F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9D49F-2962-4B08-B192-38E7FCF1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57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06BD-632B-4717-AD11-00163232C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5A302-C492-4442-A75B-FCB27840A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56864-E4F6-412F-A787-9C8BBE93F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51B68-2CAB-4F00-816F-0DF81DE47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4BBA4-6A2F-4833-BA99-F437898C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1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7278-1887-418F-B3C3-38F1A16F7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8FE52A-877A-4F37-8C58-3EE60DE6C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72C6F-20A6-41B8-B386-32836089A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E76EF-F199-4F5E-9F84-DC3B2837D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B7E18-B3D1-4CAC-8A1D-4DED0F17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49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076DB-1AF9-4DC7-8D3D-197048D9A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4C358-4A7F-4466-9261-E3CFCBFC3A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DD4B1E-1670-4B63-A066-8270BC0AA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9E201-6E2A-4E46-83B2-7C84AE488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70B7E5-01C6-46C7-860D-004E75A05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D4125-F791-4EDF-BEBF-F16F27E67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4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A804-7BA4-4B5C-88DF-2709DBAB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D3812-B22C-410A-BB81-7174400EF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C6A49E-DD0E-4C26-98E6-FCF28C6D2D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22172E-DE90-4171-8C1F-DC62F7A679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7B9813-0BB9-4FEF-A349-E0058AA157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95CC55-152C-4C90-ADA0-060ED3C42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130D9E-210E-44D2-9A9B-823BA4F6E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6E59E6-72F5-42C3-B6E5-AAACC7E03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0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D444B-A5E9-4860-97A2-CB2A011B5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3C0FCE-6589-4A8B-8521-A39FB02F0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D4CEB-9368-4568-9AB0-8CE1E4B4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4E88C-62D0-4ECA-9751-C0778058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5E7312-F1C3-499B-9B74-750F1EAFC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706E5-3C27-4E52-9D0F-470F30FA1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805124-B5A7-4BE2-9076-CCA3DFA19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7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2C67D-57AF-42FC-BB93-243C7F0F9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68740-B7CC-4FBE-9E34-4DF9318B7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A7397F-E8DD-48BF-B3B3-3953268C3C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965439-57CC-4F51-966A-0999BEEEA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6188-93D3-467B-9936-2196F6C9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687820-8DFF-4151-9992-CD0D5AF1F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5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8199C-3998-47CC-84A5-10EB47DB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F9B2B-E7FB-4EB3-AE9D-970EBFCD42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B6985-7DF6-42B5-BE3B-BC594BFC1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8EE4E6-9A08-4006-AACE-CD8E120DE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3A49AB-D77A-4F63-9DFA-13A32F131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B2779-2690-40A4-BD5D-D446523AC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3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5D1C76-CA38-4F9D-B0FF-409A65575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51ACC-1854-484B-8874-61F59E800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C1C26-989B-4E22-98B9-5A4809269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19511-EED5-4CA0-A5F8-706E1EC2FD22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4E854-980E-4521-ACD2-8DAF73D2D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519B5-D318-42BD-9C9E-6D0E9F1DE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60EDB-29A4-4675-AE12-F110AFDDD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0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12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9.wdp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microsoft.com/office/2007/relationships/hdphoto" Target="../media/hdphoto8.wdp"/><Relationship Id="rId5" Type="http://schemas.microsoft.com/office/2007/relationships/hdphoto" Target="../media/hdphoto5.wdp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microsoft.com/office/2007/relationships/hdphoto" Target="../media/hdphoto7.wdp"/><Relationship Id="rId1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microsoft.com/office/2007/relationships/hdphoto" Target="../media/hdphoto11.wdp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microsoft.com/office/2007/relationships/hdphoto" Target="../media/hdphoto10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8756869-22F6-4E17-BE8F-00D46E750DA3}"/>
              </a:ext>
            </a:extLst>
          </p:cNvPr>
          <p:cNvGrpSpPr/>
          <p:nvPr/>
        </p:nvGrpSpPr>
        <p:grpSpPr>
          <a:xfrm>
            <a:off x="2070100" y="2723605"/>
            <a:ext cx="6883400" cy="3537495"/>
            <a:chOff x="2223741" y="386805"/>
            <a:chExt cx="7313959" cy="389981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9ADDFCB-5FCE-45C2-845C-42B41BC06E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548" b="20049"/>
            <a:stretch/>
          </p:blipFill>
          <p:spPr>
            <a:xfrm>
              <a:off x="2223741" y="386805"/>
              <a:ext cx="5930700" cy="3784520"/>
            </a:xfrm>
            <a:prstGeom prst="rect">
              <a:avLst/>
            </a:prstGeom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7B35153-9B1C-492B-A279-55FC5719D48B}"/>
                </a:ext>
              </a:extLst>
            </p:cNvPr>
            <p:cNvCxnSpPr>
              <a:cxnSpLocks/>
            </p:cNvCxnSpPr>
            <p:nvPr/>
          </p:nvCxnSpPr>
          <p:spPr>
            <a:xfrm>
              <a:off x="2870200" y="736600"/>
              <a:ext cx="0" cy="29845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261DE40-6A9B-42B9-8546-E125BC36EF9B}"/>
                </a:ext>
              </a:extLst>
            </p:cNvPr>
            <p:cNvCxnSpPr/>
            <p:nvPr/>
          </p:nvCxnSpPr>
          <p:spPr>
            <a:xfrm>
              <a:off x="2882900" y="3733800"/>
              <a:ext cx="665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8A66D9-032C-4FE3-A38A-0AC46C85FFB5}"/>
                </a:ext>
              </a:extLst>
            </p:cNvPr>
            <p:cNvSpPr txBox="1"/>
            <p:nvPr/>
          </p:nvSpPr>
          <p:spPr>
            <a:xfrm rot="16200000">
              <a:off x="1339932" y="2037806"/>
              <a:ext cx="22277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Proportion of patients alive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29EEE58-8FB4-47C1-B908-F5A604941D79}"/>
                </a:ext>
              </a:extLst>
            </p:cNvPr>
            <p:cNvSpPr txBox="1"/>
            <p:nvPr/>
          </p:nvSpPr>
          <p:spPr>
            <a:xfrm>
              <a:off x="5058748" y="3917290"/>
              <a:ext cx="1481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DAYS in study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9A2CF68-05E2-455F-B861-3ABAEBBE8336}"/>
                </a:ext>
              </a:extLst>
            </p:cNvPr>
            <p:cNvSpPr txBox="1"/>
            <p:nvPr/>
          </p:nvSpPr>
          <p:spPr>
            <a:xfrm>
              <a:off x="6654800" y="1077832"/>
              <a:ext cx="14996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Lowest quartile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3BDD2D-827D-4BD1-B121-4CAF46643D8E}"/>
                </a:ext>
              </a:extLst>
            </p:cNvPr>
            <p:cNvSpPr txBox="1"/>
            <p:nvPr/>
          </p:nvSpPr>
          <p:spPr>
            <a:xfrm>
              <a:off x="5967945" y="2357735"/>
              <a:ext cx="15401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Highest quartile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37065A5-59EA-4EA6-A3A2-ABA5134316FA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7226300" y="1416386"/>
              <a:ext cx="178321" cy="2346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E936CC3-ECDF-4500-BF79-3A76497CB7EF}"/>
                </a:ext>
              </a:extLst>
            </p:cNvPr>
            <p:cNvCxnSpPr/>
            <p:nvPr/>
          </p:nvCxnSpPr>
          <p:spPr>
            <a:xfrm flipH="1">
              <a:off x="6565900" y="2114886"/>
              <a:ext cx="178321" cy="2346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C1B54F-59C5-42C9-973F-CFA781BEBABF}"/>
                </a:ext>
              </a:extLst>
            </p:cNvPr>
            <p:cNvSpPr txBox="1"/>
            <p:nvPr/>
          </p:nvSpPr>
          <p:spPr>
            <a:xfrm>
              <a:off x="7716660" y="1858229"/>
              <a:ext cx="8755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p=0.0022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C9CFB9D-5861-440F-934E-4EB3718A4315}"/>
              </a:ext>
            </a:extLst>
          </p:cNvPr>
          <p:cNvSpPr txBox="1"/>
          <p:nvPr/>
        </p:nvSpPr>
        <p:spPr>
          <a:xfrm>
            <a:off x="10522080" y="6550223"/>
            <a:ext cx="1574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Supplemental fig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9CC661-30BC-408F-8273-AB16846BE255}"/>
              </a:ext>
            </a:extLst>
          </p:cNvPr>
          <p:cNvSpPr txBox="1"/>
          <p:nvPr/>
        </p:nvSpPr>
        <p:spPr>
          <a:xfrm>
            <a:off x="6249" y="6359219"/>
            <a:ext cx="12759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Suppl fig 1</a:t>
            </a:r>
            <a:r>
              <a:rPr lang="en-US" sz="1400" dirty="0"/>
              <a:t>: A) Post-hoc analysis (method of Tukey-Kramer) of hnRNPA1 expression, shown as p values for multiple comparisons between groups; B) Survival from dx of </a:t>
            </a:r>
          </a:p>
          <a:p>
            <a:r>
              <a:rPr lang="en-US" sz="1400" dirty="0"/>
              <a:t>symptomatic patients with multiple myeloma comparing those in highest quartile for </a:t>
            </a:r>
            <a:r>
              <a:rPr lang="en-US" sz="1400" dirty="0" err="1"/>
              <a:t>hnRNP</a:t>
            </a:r>
            <a:r>
              <a:rPr lang="en-US" sz="1400" dirty="0"/>
              <a:t> A1 expression vs those in lowest quartile.</a:t>
            </a:r>
          </a:p>
        </p:txBody>
      </p:sp>
      <p:graphicFrame>
        <p:nvGraphicFramePr>
          <p:cNvPr id="18" name="Table 4">
            <a:extLst>
              <a:ext uri="{FF2B5EF4-FFF2-40B4-BE49-F238E27FC236}">
                <a16:creationId xmlns:a16="http://schemas.microsoft.com/office/drawing/2014/main" id="{B7C092F9-BBB1-45A2-A8F0-B16902805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727000"/>
              </p:ext>
            </p:extLst>
          </p:nvPr>
        </p:nvGraphicFramePr>
        <p:xfrm>
          <a:off x="2431441" y="58362"/>
          <a:ext cx="5772275" cy="2294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910">
                  <a:extLst>
                    <a:ext uri="{9D8B030D-6E8A-4147-A177-3AD203B41FA5}">
                      <a16:colId xmlns:a16="http://schemas.microsoft.com/office/drawing/2014/main" val="2401945116"/>
                    </a:ext>
                  </a:extLst>
                </a:gridCol>
                <a:gridCol w="1000273">
                  <a:extLst>
                    <a:ext uri="{9D8B030D-6E8A-4147-A177-3AD203B41FA5}">
                      <a16:colId xmlns:a16="http://schemas.microsoft.com/office/drawing/2014/main" val="3150614079"/>
                    </a:ext>
                  </a:extLst>
                </a:gridCol>
                <a:gridCol w="1000273">
                  <a:extLst>
                    <a:ext uri="{9D8B030D-6E8A-4147-A177-3AD203B41FA5}">
                      <a16:colId xmlns:a16="http://schemas.microsoft.com/office/drawing/2014/main" val="1430388517"/>
                    </a:ext>
                  </a:extLst>
                </a:gridCol>
                <a:gridCol w="1000273">
                  <a:extLst>
                    <a:ext uri="{9D8B030D-6E8A-4147-A177-3AD203B41FA5}">
                      <a16:colId xmlns:a16="http://schemas.microsoft.com/office/drawing/2014/main" val="121077241"/>
                    </a:ext>
                  </a:extLst>
                </a:gridCol>
                <a:gridCol w="1000273">
                  <a:extLst>
                    <a:ext uri="{9D8B030D-6E8A-4147-A177-3AD203B41FA5}">
                      <a16:colId xmlns:a16="http://schemas.microsoft.com/office/drawing/2014/main" val="373634087"/>
                    </a:ext>
                  </a:extLst>
                </a:gridCol>
                <a:gridCol w="1000273">
                  <a:extLst>
                    <a:ext uri="{9D8B030D-6E8A-4147-A177-3AD203B41FA5}">
                      <a16:colId xmlns:a16="http://schemas.microsoft.com/office/drawing/2014/main" val="3856827417"/>
                    </a:ext>
                  </a:extLst>
                </a:gridCol>
              </a:tblGrid>
              <a:tr h="3199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MGUS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smoldering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MM @ dx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@ relapse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8248530"/>
                  </a:ext>
                </a:extLst>
              </a:tr>
              <a:tr h="266087">
                <a:tc>
                  <a:txBody>
                    <a:bodyPr/>
                    <a:lstStyle/>
                    <a:p>
                      <a:r>
                        <a:rPr lang="en-US" sz="100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0.9433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&lt;0.0001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470203"/>
                  </a:ext>
                </a:extLst>
              </a:tr>
              <a:tr h="266087">
                <a:tc>
                  <a:txBody>
                    <a:bodyPr/>
                    <a:lstStyle/>
                    <a:p>
                      <a:r>
                        <a:rPr lang="en-US" sz="1000" dirty="0"/>
                        <a:t>MGUS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0.9433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0.00425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408586"/>
                  </a:ext>
                </a:extLst>
              </a:tr>
              <a:tr h="4656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smoldering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0.0425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0.8403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0.9926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498959"/>
                  </a:ext>
                </a:extLst>
              </a:tr>
              <a:tr h="332609">
                <a:tc>
                  <a:txBody>
                    <a:bodyPr/>
                    <a:lstStyle/>
                    <a:p>
                      <a:r>
                        <a:rPr lang="en-US" sz="1000" dirty="0"/>
                        <a:t>MM @ dx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&lt;0.0001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0.8403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  <a:r>
                        <a:rPr lang="en-US" sz="1000" dirty="0"/>
                        <a:t>.9805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895327"/>
                  </a:ext>
                </a:extLst>
              </a:tr>
              <a:tr h="332609">
                <a:tc>
                  <a:txBody>
                    <a:bodyPr/>
                    <a:lstStyle/>
                    <a:p>
                      <a:r>
                        <a:rPr lang="en-US" sz="1000" dirty="0"/>
                        <a:t>@ relapse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0.0083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0.9926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</a:t>
                      </a:r>
                      <a:r>
                        <a:rPr lang="en-US" sz="1000" dirty="0"/>
                        <a:t>9805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21912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C3F1CC8-0461-4B8E-A536-FDC2339100C1}"/>
              </a:ext>
            </a:extLst>
          </p:cNvPr>
          <p:cNvSpPr txBox="1"/>
          <p:nvPr/>
        </p:nvSpPr>
        <p:spPr>
          <a:xfrm>
            <a:off x="1485900" y="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8FF711-3359-4C58-820C-14EF886A8027}"/>
              </a:ext>
            </a:extLst>
          </p:cNvPr>
          <p:cNvSpPr txBox="1"/>
          <p:nvPr/>
        </p:nvSpPr>
        <p:spPr>
          <a:xfrm>
            <a:off x="1575783" y="3031515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B8F7E5A-6D39-4F21-8702-73295D6897EF}"/>
              </a:ext>
            </a:extLst>
          </p:cNvPr>
          <p:cNvSpPr txBox="1"/>
          <p:nvPr/>
        </p:nvSpPr>
        <p:spPr>
          <a:xfrm>
            <a:off x="8394700" y="882422"/>
            <a:ext cx="3061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Statistically significant p values</a:t>
            </a:r>
          </a:p>
          <a:p>
            <a:r>
              <a:rPr lang="en-US" dirty="0"/>
              <a:t>shown in </a:t>
            </a:r>
            <a:r>
              <a:rPr lang="en-US" b="1" dirty="0"/>
              <a:t>BOLD</a:t>
            </a:r>
          </a:p>
        </p:txBody>
      </p:sp>
    </p:spTree>
    <p:extLst>
      <p:ext uri="{BB962C8B-B14F-4D97-AF65-F5344CB8AC3E}">
        <p14:creationId xmlns:p14="http://schemas.microsoft.com/office/powerpoint/2010/main" val="299231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3520AA-3D15-4308-8E6A-3356A56C8025}"/>
              </a:ext>
            </a:extLst>
          </p:cNvPr>
          <p:cNvGrpSpPr/>
          <p:nvPr/>
        </p:nvGrpSpPr>
        <p:grpSpPr>
          <a:xfrm>
            <a:off x="175909" y="549945"/>
            <a:ext cx="11648548" cy="6308055"/>
            <a:chOff x="175909" y="549945"/>
            <a:chExt cx="11648548" cy="630805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78FF85D-3D92-4547-B42A-2C03E06F3D08}"/>
                </a:ext>
              </a:extLst>
            </p:cNvPr>
            <p:cNvSpPr txBox="1"/>
            <p:nvPr/>
          </p:nvSpPr>
          <p:spPr>
            <a:xfrm>
              <a:off x="9855200" y="6488668"/>
              <a:ext cx="1969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Supplemental fig 2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BA81903-6B58-41EF-BDAB-2FD615094795}"/>
                </a:ext>
              </a:extLst>
            </p:cNvPr>
            <p:cNvGrpSpPr/>
            <p:nvPr/>
          </p:nvGrpSpPr>
          <p:grpSpPr>
            <a:xfrm>
              <a:off x="1914289" y="549945"/>
              <a:ext cx="7001111" cy="2156187"/>
              <a:chOff x="2434989" y="1921545"/>
              <a:chExt cx="7001111" cy="2156187"/>
            </a:xfrm>
          </p:grpSpPr>
          <p:pic>
            <p:nvPicPr>
              <p:cNvPr id="24" name="Picture 18">
                <a:extLst>
                  <a:ext uri="{FF2B5EF4-FFF2-40B4-BE49-F238E27FC236}">
                    <a16:creationId xmlns:a16="http://schemas.microsoft.com/office/drawing/2014/main" id="{52F252B3-C0BD-4A62-BFC4-BE64E1C08E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039781" y="2343142"/>
                <a:ext cx="2514060" cy="37584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25" name="Picture 20">
                <a:extLst>
                  <a:ext uri="{FF2B5EF4-FFF2-40B4-BE49-F238E27FC236}">
                    <a16:creationId xmlns:a16="http://schemas.microsoft.com/office/drawing/2014/main" id="{5F24F45F-5CC6-46AF-9F6B-6CF5AD5D7C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38547" y="2784290"/>
                <a:ext cx="2515296" cy="42083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26" name="Picture 4">
                <a:extLst>
                  <a:ext uri="{FF2B5EF4-FFF2-40B4-BE49-F238E27FC236}">
                    <a16:creationId xmlns:a16="http://schemas.microsoft.com/office/drawing/2014/main" id="{1E02BA7F-3A99-45F4-95AF-589F5F59A3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1" r="14199" b="141"/>
              <a:stretch/>
            </p:blipFill>
            <p:spPr bwMode="auto">
              <a:xfrm>
                <a:off x="6050668" y="3262550"/>
                <a:ext cx="2515296" cy="3924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8BD70E1-C8D0-48EB-B754-D1A42584C74F}"/>
                  </a:ext>
                </a:extLst>
              </p:cNvPr>
              <p:cNvSpPr txBox="1"/>
              <p:nvPr/>
            </p:nvSpPr>
            <p:spPr>
              <a:xfrm>
                <a:off x="6113916" y="1924332"/>
                <a:ext cx="23679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C     1     2       3      4       5       6       7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789C4C4-671B-4D77-A735-518B7544DA1B}"/>
                  </a:ext>
                </a:extLst>
              </p:cNvPr>
              <p:cNvSpPr txBox="1"/>
              <p:nvPr/>
            </p:nvSpPr>
            <p:spPr>
              <a:xfrm>
                <a:off x="8508331" y="2367500"/>
                <a:ext cx="8274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/>
                  <a:t>hnRNP</a:t>
                </a:r>
                <a:r>
                  <a:rPr lang="en-US" sz="1200" b="1" dirty="0"/>
                  <a:t> A1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63E041F-B37E-42E0-98B3-4DA2EBD7A04D}"/>
                  </a:ext>
                </a:extLst>
              </p:cNvPr>
              <p:cNvSpPr txBox="1"/>
              <p:nvPr/>
            </p:nvSpPr>
            <p:spPr>
              <a:xfrm>
                <a:off x="8685798" y="2825901"/>
                <a:ext cx="543562" cy="380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C-</a:t>
                </a:r>
                <a:r>
                  <a:rPr lang="en-US" sz="1200" b="1" dirty="0" err="1"/>
                  <a:t>myc</a:t>
                </a:r>
                <a:endParaRPr lang="en-US" sz="1200" b="1" dirty="0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AE929E06-BD9D-4239-A236-C11F6B72D8D3}"/>
                  </a:ext>
                </a:extLst>
              </p:cNvPr>
              <p:cNvGrpSpPr/>
              <p:nvPr/>
            </p:nvGrpSpPr>
            <p:grpSpPr>
              <a:xfrm>
                <a:off x="8589598" y="2921465"/>
                <a:ext cx="155869" cy="197357"/>
                <a:chOff x="9728200" y="2172949"/>
                <a:chExt cx="191531" cy="215900"/>
              </a:xfrm>
            </p:grpSpPr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E64A8CD9-20C0-47CA-B2F7-FE58D0D4A026}"/>
                    </a:ext>
                  </a:extLst>
                </p:cNvPr>
                <p:cNvCxnSpPr/>
                <p:nvPr/>
              </p:nvCxnSpPr>
              <p:spPr>
                <a:xfrm>
                  <a:off x="9728200" y="2172949"/>
                  <a:ext cx="1788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1A50C3DD-8E30-4B39-81EA-337D83046C3A}"/>
                    </a:ext>
                  </a:extLst>
                </p:cNvPr>
                <p:cNvCxnSpPr/>
                <p:nvPr/>
              </p:nvCxnSpPr>
              <p:spPr>
                <a:xfrm>
                  <a:off x="9740900" y="2388849"/>
                  <a:ext cx="1788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11874B-6789-4374-B9EE-E6613C11D24B}"/>
                    </a:ext>
                  </a:extLst>
                </p:cNvPr>
                <p:cNvCxnSpPr/>
                <p:nvPr/>
              </p:nvCxnSpPr>
              <p:spPr>
                <a:xfrm>
                  <a:off x="9907031" y="2172949"/>
                  <a:ext cx="0" cy="21465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6DDA0D3-26B1-4142-9916-F7A40545BA5C}"/>
                  </a:ext>
                </a:extLst>
              </p:cNvPr>
              <p:cNvSpPr txBox="1"/>
              <p:nvPr/>
            </p:nvSpPr>
            <p:spPr>
              <a:xfrm flipH="1">
                <a:off x="8568774" y="3327699"/>
                <a:ext cx="867326" cy="3807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GAPDH</a:t>
                </a:r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F15A0CFB-C456-4D47-AB2E-8141C65004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r="2564" b="44423"/>
              <a:stretch/>
            </p:blipFill>
            <p:spPr bwMode="auto">
              <a:xfrm>
                <a:off x="3282420" y="2330233"/>
                <a:ext cx="2667924" cy="37212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33" name="Picture 15">
                <a:extLst>
                  <a:ext uri="{FF2B5EF4-FFF2-40B4-BE49-F238E27FC236}">
                    <a16:creationId xmlns:a16="http://schemas.microsoft.com/office/drawing/2014/main" id="{5E26C1FA-36E8-4990-B85D-DFBD04C82F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5044" y="2806636"/>
                <a:ext cx="2649402" cy="3295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A409FB30-7456-433E-BC91-9681A81C17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293485" y="3283779"/>
                <a:ext cx="2640962" cy="3395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824DD28E-F23F-43A1-963E-6B5B10857A90}"/>
                  </a:ext>
                </a:extLst>
              </p:cNvPr>
              <p:cNvSpPr/>
              <p:nvPr/>
            </p:nvSpPr>
            <p:spPr>
              <a:xfrm>
                <a:off x="3375525" y="1921545"/>
                <a:ext cx="250902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b="1" dirty="0"/>
                  <a:t>C             1      2      3      4     5       6     7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FA693930-04FC-4D54-864F-7851CB666290}"/>
                  </a:ext>
                </a:extLst>
              </p:cNvPr>
              <p:cNvSpPr/>
              <p:nvPr/>
            </p:nvSpPr>
            <p:spPr>
              <a:xfrm>
                <a:off x="2573558" y="2800254"/>
                <a:ext cx="543562" cy="3807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b="1" dirty="0"/>
                  <a:t>C-</a:t>
                </a:r>
                <a:r>
                  <a:rPr lang="en-US" sz="1200" b="1" dirty="0" err="1"/>
                  <a:t>myc</a:t>
                </a:r>
                <a:endParaRPr lang="en-US" sz="1200" b="1" dirty="0"/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BB4FA15-025B-4E4F-9197-08E38939DE10}"/>
                  </a:ext>
                </a:extLst>
              </p:cNvPr>
              <p:cNvGrpSpPr/>
              <p:nvPr/>
            </p:nvGrpSpPr>
            <p:grpSpPr>
              <a:xfrm>
                <a:off x="3094551" y="2903265"/>
                <a:ext cx="155868" cy="197357"/>
                <a:chOff x="1494912" y="3331369"/>
                <a:chExt cx="191531" cy="215900"/>
              </a:xfrm>
            </p:grpSpPr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7B326B06-F5DE-477F-97FF-B18C2654DC44}"/>
                    </a:ext>
                  </a:extLst>
                </p:cNvPr>
                <p:cNvCxnSpPr/>
                <p:nvPr/>
              </p:nvCxnSpPr>
              <p:spPr>
                <a:xfrm>
                  <a:off x="1494912" y="3331369"/>
                  <a:ext cx="1788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41E29BC-95A9-432E-A07A-93935D7EF537}"/>
                    </a:ext>
                  </a:extLst>
                </p:cNvPr>
                <p:cNvCxnSpPr/>
                <p:nvPr/>
              </p:nvCxnSpPr>
              <p:spPr>
                <a:xfrm>
                  <a:off x="1507612" y="3547269"/>
                  <a:ext cx="1788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530AA4BA-46D9-4DBD-BABA-5AC2E0666F59}"/>
                    </a:ext>
                  </a:extLst>
                </p:cNvPr>
                <p:cNvCxnSpPr/>
                <p:nvPr/>
              </p:nvCxnSpPr>
              <p:spPr>
                <a:xfrm>
                  <a:off x="1508643" y="3331369"/>
                  <a:ext cx="0" cy="21465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627783B-8808-48FE-86CF-8A1314EEE1D7}"/>
                  </a:ext>
                </a:extLst>
              </p:cNvPr>
              <p:cNvSpPr/>
              <p:nvPr/>
            </p:nvSpPr>
            <p:spPr>
              <a:xfrm>
                <a:off x="2600506" y="3289665"/>
                <a:ext cx="622997" cy="3807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b="1" dirty="0"/>
                  <a:t>GAPDH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5D740A5-A6F7-46F7-A360-B5C3A759A7F4}"/>
                  </a:ext>
                </a:extLst>
              </p:cNvPr>
              <p:cNvSpPr txBox="1"/>
              <p:nvPr/>
            </p:nvSpPr>
            <p:spPr>
              <a:xfrm>
                <a:off x="2434989" y="2413963"/>
                <a:ext cx="880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hnRNP</a:t>
                </a:r>
                <a:r>
                  <a:rPr lang="en-US" sz="1200" b="1" dirty="0"/>
                  <a:t> A1</a:t>
                </a: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0FAFC0A-87EE-47CF-A962-4F85179DBCE3}"/>
                  </a:ext>
                </a:extLst>
              </p:cNvPr>
              <p:cNvCxnSpPr/>
              <p:nvPr/>
            </p:nvCxnSpPr>
            <p:spPr>
              <a:xfrm>
                <a:off x="3911600" y="3708400"/>
                <a:ext cx="202284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45F0C819-9DE9-4190-A011-0A11270D0F9D}"/>
                  </a:ext>
                </a:extLst>
              </p:cNvPr>
              <p:cNvCxnSpPr/>
              <p:nvPr/>
            </p:nvCxnSpPr>
            <p:spPr>
              <a:xfrm>
                <a:off x="6426200" y="3733800"/>
                <a:ext cx="202284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2AEB937-3D67-465B-B7C1-D197F7C23C82}"/>
                  </a:ext>
                </a:extLst>
              </p:cNvPr>
              <p:cNvSpPr txBox="1"/>
              <p:nvPr/>
            </p:nvSpPr>
            <p:spPr>
              <a:xfrm>
                <a:off x="3929125" y="3708400"/>
                <a:ext cx="21215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Targeted sequence 1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9C79C2B-0789-4F5F-8CB7-7253EF1E8054}"/>
                  </a:ext>
                </a:extLst>
              </p:cNvPr>
              <p:cNvSpPr txBox="1"/>
              <p:nvPr/>
            </p:nvSpPr>
            <p:spPr>
              <a:xfrm>
                <a:off x="6362423" y="3708400"/>
                <a:ext cx="21215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Targeted sequence 2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7A1A9F-7BDA-422D-841F-BF095A503B07}"/>
                </a:ext>
              </a:extLst>
            </p:cNvPr>
            <p:cNvSpPr txBox="1"/>
            <p:nvPr/>
          </p:nvSpPr>
          <p:spPr>
            <a:xfrm>
              <a:off x="175909" y="5510903"/>
              <a:ext cx="114903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Supplemental fig 2</a:t>
              </a:r>
              <a:r>
                <a:rPr lang="en-US" sz="1400" dirty="0"/>
                <a:t>: A) Immunoblot analysis of </a:t>
              </a:r>
              <a:r>
                <a:rPr lang="en-US" sz="1400" dirty="0" err="1"/>
                <a:t>hnRNP</a:t>
              </a:r>
              <a:r>
                <a:rPr lang="en-US" sz="1400" dirty="0"/>
                <a:t> A1 and c-</a:t>
              </a:r>
              <a:r>
                <a:rPr lang="en-US" sz="1400" dirty="0" err="1"/>
                <a:t>myc</a:t>
              </a:r>
              <a:r>
                <a:rPr lang="en-US" sz="1400" dirty="0"/>
                <a:t> expression in clones (1-7) generated after CRISPR deletion of A1 by targeting 2 separate</a:t>
              </a:r>
            </a:p>
            <a:p>
              <a:r>
                <a:rPr lang="en-US" sz="1400" dirty="0"/>
                <a:t>sequences in exon 1; B) Examples of immunoblot assays of control (WT) tumors or A1-deleted 125 and 111 tumors.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F3666BC-EFFC-498F-96E1-80F7787FCA7D}"/>
                </a:ext>
              </a:extLst>
            </p:cNvPr>
            <p:cNvGrpSpPr/>
            <p:nvPr/>
          </p:nvGrpSpPr>
          <p:grpSpPr>
            <a:xfrm>
              <a:off x="1914289" y="3612045"/>
              <a:ext cx="7411009" cy="1046882"/>
              <a:chOff x="2063191" y="3184024"/>
              <a:chExt cx="7411009" cy="1046882"/>
            </a:xfrm>
          </p:grpSpPr>
          <p:pic>
            <p:nvPicPr>
              <p:cNvPr id="9" name="Picture 2">
                <a:extLst>
                  <a:ext uri="{FF2B5EF4-FFF2-40B4-BE49-F238E27FC236}">
                    <a16:creationId xmlns:a16="http://schemas.microsoft.com/office/drawing/2014/main" id="{0013BD31-244F-4E80-A4FB-1F01851BCC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1014" y="3580640"/>
                <a:ext cx="2994560" cy="2081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28900C7-F144-4C9F-876E-B08AC4479264}"/>
                  </a:ext>
                </a:extLst>
              </p:cNvPr>
              <p:cNvSpPr txBox="1"/>
              <p:nvPr/>
            </p:nvSpPr>
            <p:spPr>
              <a:xfrm>
                <a:off x="5583543" y="3527132"/>
                <a:ext cx="82747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hnRNP</a:t>
                </a:r>
                <a:r>
                  <a:rPr lang="en-US" sz="1200" b="1" dirty="0"/>
                  <a:t> A1</a:t>
                </a: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AB423B1-56AF-4D47-8886-97CE97A1E442}"/>
                  </a:ext>
                </a:extLst>
              </p:cNvPr>
              <p:cNvCxnSpPr/>
              <p:nvPr/>
            </p:nvCxnSpPr>
            <p:spPr>
              <a:xfrm>
                <a:off x="8128612" y="3498280"/>
                <a:ext cx="1226162" cy="781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8D7E05-D92E-4862-9091-0F7EB8785D7A}"/>
                  </a:ext>
                </a:extLst>
              </p:cNvPr>
              <p:cNvSpPr txBox="1"/>
              <p:nvPr/>
            </p:nvSpPr>
            <p:spPr>
              <a:xfrm>
                <a:off x="6624123" y="3184024"/>
                <a:ext cx="635592" cy="157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WT tumo</a:t>
                </a:r>
                <a:r>
                  <a:rPr lang="en-US" sz="1400" b="1" dirty="0"/>
                  <a:t>rs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1823E6-0351-4E14-AE8C-B16915685306}"/>
                  </a:ext>
                </a:extLst>
              </p:cNvPr>
              <p:cNvSpPr txBox="1"/>
              <p:nvPr/>
            </p:nvSpPr>
            <p:spPr>
              <a:xfrm>
                <a:off x="8202510" y="3228990"/>
                <a:ext cx="913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111 tumors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12C47DB-49AD-43A0-A254-54194B5F70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2780398" y="3447638"/>
                <a:ext cx="2578100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" name="Picture 25">
                <a:extLst>
                  <a:ext uri="{FF2B5EF4-FFF2-40B4-BE49-F238E27FC236}">
                    <a16:creationId xmlns:a16="http://schemas.microsoft.com/office/drawing/2014/main" id="{85BB3981-B45C-4284-9ACA-C970BC2F40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62284" y="3839607"/>
                <a:ext cx="2440783" cy="391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0473060-1A19-4094-980B-88D6279FB862}"/>
                  </a:ext>
                </a:extLst>
              </p:cNvPr>
              <p:cNvCxnSpPr/>
              <p:nvPr/>
            </p:nvCxnSpPr>
            <p:spPr>
              <a:xfrm>
                <a:off x="2862284" y="3469570"/>
                <a:ext cx="115173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FDA3024E-FAA7-4317-95E0-CF8EBD3864BB}"/>
                  </a:ext>
                </a:extLst>
              </p:cNvPr>
              <p:cNvCxnSpPr/>
              <p:nvPr/>
            </p:nvCxnSpPr>
            <p:spPr>
              <a:xfrm>
                <a:off x="4151336" y="3478976"/>
                <a:ext cx="115173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7FCF17-0073-4D9A-9E3E-304312444B98}"/>
                  </a:ext>
                </a:extLst>
              </p:cNvPr>
              <p:cNvSpPr txBox="1"/>
              <p:nvPr/>
            </p:nvSpPr>
            <p:spPr>
              <a:xfrm>
                <a:off x="2995599" y="3196724"/>
                <a:ext cx="21526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WT tumors               125 tumors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94D68C6-8A09-437E-8606-9AFE290C0D07}"/>
                  </a:ext>
                </a:extLst>
              </p:cNvPr>
              <p:cNvSpPr txBox="1"/>
              <p:nvPr/>
            </p:nvSpPr>
            <p:spPr>
              <a:xfrm>
                <a:off x="2063191" y="3518792"/>
                <a:ext cx="8274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/>
                  <a:t>hnRNP</a:t>
                </a:r>
                <a:r>
                  <a:rPr lang="en-US" sz="1200" b="1" dirty="0"/>
                  <a:t> A1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B33DF5D-6422-427C-B2F1-34200682C3E1}"/>
                  </a:ext>
                </a:extLst>
              </p:cNvPr>
              <p:cNvSpPr txBox="1"/>
              <p:nvPr/>
            </p:nvSpPr>
            <p:spPr>
              <a:xfrm>
                <a:off x="2183615" y="3896756"/>
                <a:ext cx="6527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GAPDH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D417206-A5B7-4FAF-B717-7D79A63A48C1}"/>
                  </a:ext>
                </a:extLst>
              </p:cNvPr>
              <p:cNvSpPr txBox="1"/>
              <p:nvPr/>
            </p:nvSpPr>
            <p:spPr>
              <a:xfrm>
                <a:off x="5722680" y="3896755"/>
                <a:ext cx="6527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GAPDH</a:t>
                </a:r>
              </a:p>
            </p:txBody>
          </p:sp>
          <p:pic>
            <p:nvPicPr>
              <p:cNvPr id="22" name="Picture 145">
                <a:extLst>
                  <a:ext uri="{FF2B5EF4-FFF2-40B4-BE49-F238E27FC236}">
                    <a16:creationId xmlns:a16="http://schemas.microsoft.com/office/drawing/2014/main" id="{78022CAD-482B-40FD-8AA1-12CD6DFF785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44646" y="3790538"/>
                <a:ext cx="3129554" cy="3716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C128236-10EA-45F3-AC1B-4402DE03BB94}"/>
                  </a:ext>
                </a:extLst>
              </p:cNvPr>
              <p:cNvCxnSpPr/>
              <p:nvPr/>
            </p:nvCxnSpPr>
            <p:spPr>
              <a:xfrm flipV="1">
                <a:off x="6399398" y="3489259"/>
                <a:ext cx="1605554" cy="127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27EDCD4-3A03-4879-8DA1-DF4CCF2379BD}"/>
                </a:ext>
              </a:extLst>
            </p:cNvPr>
            <p:cNvSpPr txBox="1"/>
            <p:nvPr/>
          </p:nvSpPr>
          <p:spPr>
            <a:xfrm>
              <a:off x="1206500" y="688444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8815290-76EA-46FF-898F-82713F0F5B5E}"/>
                </a:ext>
              </a:extLst>
            </p:cNvPr>
            <p:cNvSpPr txBox="1"/>
            <p:nvPr/>
          </p:nvSpPr>
          <p:spPr>
            <a:xfrm>
              <a:off x="1404631" y="3429000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282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F1660B1-5564-4516-884A-7B648EB32BEB}"/>
              </a:ext>
            </a:extLst>
          </p:cNvPr>
          <p:cNvGrpSpPr/>
          <p:nvPr/>
        </p:nvGrpSpPr>
        <p:grpSpPr>
          <a:xfrm>
            <a:off x="444500" y="1281212"/>
            <a:ext cx="11406035" cy="5349220"/>
            <a:chOff x="444500" y="1281212"/>
            <a:chExt cx="11406035" cy="534922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208CE84-971F-41A6-B3A4-FE1458120737}"/>
                </a:ext>
              </a:extLst>
            </p:cNvPr>
            <p:cNvCxnSpPr/>
            <p:nvPr/>
          </p:nvCxnSpPr>
          <p:spPr>
            <a:xfrm>
              <a:off x="2235200" y="1384300"/>
              <a:ext cx="0" cy="3048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59FFB6F-DDA6-4BD3-8BF9-5A402116EE6C}"/>
                </a:ext>
              </a:extLst>
            </p:cNvPr>
            <p:cNvCxnSpPr/>
            <p:nvPr/>
          </p:nvCxnSpPr>
          <p:spPr>
            <a:xfrm>
              <a:off x="2260600" y="4432300"/>
              <a:ext cx="61849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CD32157-BFA7-4D23-918F-CD8626A29725}"/>
                </a:ext>
              </a:extLst>
            </p:cNvPr>
            <p:cNvCxnSpPr/>
            <p:nvPr/>
          </p:nvCxnSpPr>
          <p:spPr>
            <a:xfrm>
              <a:off x="2120900" y="14478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522CF6B-A49E-401E-B193-65ECA1DD50D4}"/>
                </a:ext>
              </a:extLst>
            </p:cNvPr>
            <p:cNvCxnSpPr/>
            <p:nvPr/>
          </p:nvCxnSpPr>
          <p:spPr>
            <a:xfrm>
              <a:off x="2108200" y="29210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6ED050B-168E-4855-8201-02B23F078C50}"/>
                </a:ext>
              </a:extLst>
            </p:cNvPr>
            <p:cNvCxnSpPr/>
            <p:nvPr/>
          </p:nvCxnSpPr>
          <p:spPr>
            <a:xfrm>
              <a:off x="2120900" y="26162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9DB71EA-C39C-4156-ABA9-F0AB13D50ABB}"/>
                </a:ext>
              </a:extLst>
            </p:cNvPr>
            <p:cNvCxnSpPr/>
            <p:nvPr/>
          </p:nvCxnSpPr>
          <p:spPr>
            <a:xfrm>
              <a:off x="2120900" y="23241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81F5360-9C29-4BFB-B354-DFDB41A2D6EA}"/>
                </a:ext>
              </a:extLst>
            </p:cNvPr>
            <p:cNvCxnSpPr/>
            <p:nvPr/>
          </p:nvCxnSpPr>
          <p:spPr>
            <a:xfrm>
              <a:off x="2120900" y="20701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64858DA-9B61-4F77-BF6E-C63CA018D277}"/>
                </a:ext>
              </a:extLst>
            </p:cNvPr>
            <p:cNvCxnSpPr/>
            <p:nvPr/>
          </p:nvCxnSpPr>
          <p:spPr>
            <a:xfrm>
              <a:off x="2120900" y="17653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D57B0F9-9061-43BF-96C9-BA42C30931EA}"/>
                </a:ext>
              </a:extLst>
            </p:cNvPr>
            <p:cNvCxnSpPr/>
            <p:nvPr/>
          </p:nvCxnSpPr>
          <p:spPr>
            <a:xfrm>
              <a:off x="2120900" y="32258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C043063-0F27-45DB-A24E-02913AFF308C}"/>
                </a:ext>
              </a:extLst>
            </p:cNvPr>
            <p:cNvCxnSpPr/>
            <p:nvPr/>
          </p:nvCxnSpPr>
          <p:spPr>
            <a:xfrm>
              <a:off x="2120900" y="35306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FDCE01C-9D5F-4D25-8A10-79B71AC33BD0}"/>
                </a:ext>
              </a:extLst>
            </p:cNvPr>
            <p:cNvCxnSpPr/>
            <p:nvPr/>
          </p:nvCxnSpPr>
          <p:spPr>
            <a:xfrm>
              <a:off x="2120900" y="38354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00649DD-E4A3-42C0-B5D7-A9CF57DEDD7E}"/>
                </a:ext>
              </a:extLst>
            </p:cNvPr>
            <p:cNvCxnSpPr/>
            <p:nvPr/>
          </p:nvCxnSpPr>
          <p:spPr>
            <a:xfrm>
              <a:off x="2133600" y="4127500"/>
              <a:ext cx="177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612DC4-D35B-4E5B-9EC7-62408343C169}"/>
                </a:ext>
              </a:extLst>
            </p:cNvPr>
            <p:cNvSpPr txBox="1"/>
            <p:nvPr/>
          </p:nvSpPr>
          <p:spPr>
            <a:xfrm>
              <a:off x="1744670" y="1281212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100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A613A26-7AA7-4840-BFF2-FE7889654B1F}"/>
                </a:ext>
              </a:extLst>
            </p:cNvPr>
            <p:cNvSpPr txBox="1"/>
            <p:nvPr/>
          </p:nvSpPr>
          <p:spPr>
            <a:xfrm>
              <a:off x="1829692" y="1605062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90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FAA579-93EA-4C1A-9DCB-CF42F1D72A6D}"/>
                </a:ext>
              </a:extLst>
            </p:cNvPr>
            <p:cNvSpPr txBox="1"/>
            <p:nvPr/>
          </p:nvSpPr>
          <p:spPr>
            <a:xfrm>
              <a:off x="1829692" y="1920131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80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A95B39C-A146-4075-9B2F-ECF05896FB24}"/>
                </a:ext>
              </a:extLst>
            </p:cNvPr>
            <p:cNvSpPr txBox="1"/>
            <p:nvPr/>
          </p:nvSpPr>
          <p:spPr>
            <a:xfrm>
              <a:off x="1829692" y="2182911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70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AB30000-F900-4F40-B793-2B4317863E5F}"/>
                </a:ext>
              </a:extLst>
            </p:cNvPr>
            <p:cNvSpPr txBox="1"/>
            <p:nvPr/>
          </p:nvSpPr>
          <p:spPr>
            <a:xfrm>
              <a:off x="1829693" y="2462311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60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58900F6-8377-4880-9A85-FBBFB331CE33}"/>
                </a:ext>
              </a:extLst>
            </p:cNvPr>
            <p:cNvSpPr txBox="1"/>
            <p:nvPr/>
          </p:nvSpPr>
          <p:spPr>
            <a:xfrm>
              <a:off x="1828456" y="2760761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50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9F6EDED-1EA1-48DB-96A9-ABC3246E8FF5}"/>
                </a:ext>
              </a:extLst>
            </p:cNvPr>
            <p:cNvSpPr txBox="1"/>
            <p:nvPr/>
          </p:nvSpPr>
          <p:spPr>
            <a:xfrm>
              <a:off x="1829693" y="30782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40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EAB5FE-9BAF-4323-AB5E-93C4E550EAF3}"/>
                </a:ext>
              </a:extLst>
            </p:cNvPr>
            <p:cNvSpPr txBox="1"/>
            <p:nvPr/>
          </p:nvSpPr>
          <p:spPr>
            <a:xfrm>
              <a:off x="1829693" y="338157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30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5E80EE1-32A8-45C6-BA33-5FE8DBC732C0}"/>
                </a:ext>
              </a:extLst>
            </p:cNvPr>
            <p:cNvSpPr txBox="1"/>
            <p:nvPr/>
          </p:nvSpPr>
          <p:spPr>
            <a:xfrm>
              <a:off x="1836042" y="3705967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20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F72678-EBB2-4D34-AF4D-BAF96975D20D}"/>
                </a:ext>
              </a:extLst>
            </p:cNvPr>
            <p:cNvSpPr txBox="1"/>
            <p:nvPr/>
          </p:nvSpPr>
          <p:spPr>
            <a:xfrm>
              <a:off x="1842392" y="398834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10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185E9A6-6808-403E-9387-A67913D1EF83}"/>
                </a:ext>
              </a:extLst>
            </p:cNvPr>
            <p:cNvSpPr txBox="1"/>
            <p:nvPr/>
          </p:nvSpPr>
          <p:spPr>
            <a:xfrm rot="16200000">
              <a:off x="776068" y="2754411"/>
              <a:ext cx="1449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% </a:t>
              </a:r>
              <a:r>
                <a:rPr lang="en-US" sz="1400" b="1" dirty="0" err="1"/>
                <a:t>myc</a:t>
              </a:r>
              <a:r>
                <a:rPr lang="en-US" sz="1400" b="1" dirty="0"/>
                <a:t> remaining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1B8821-49A9-4E0F-90F5-5DD64D677425}"/>
                </a:ext>
              </a:extLst>
            </p:cNvPr>
            <p:cNvCxnSpPr/>
            <p:nvPr/>
          </p:nvCxnSpPr>
          <p:spPr>
            <a:xfrm>
              <a:off x="3162300" y="44323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19800F8-3916-43E6-9C9E-ACAADBA3FB87}"/>
                </a:ext>
              </a:extLst>
            </p:cNvPr>
            <p:cNvCxnSpPr/>
            <p:nvPr/>
          </p:nvCxnSpPr>
          <p:spPr>
            <a:xfrm>
              <a:off x="2692400" y="44323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27B28E5-6AAC-4143-B2BF-2B0FCE9AA8C6}"/>
                </a:ext>
              </a:extLst>
            </p:cNvPr>
            <p:cNvCxnSpPr/>
            <p:nvPr/>
          </p:nvCxnSpPr>
          <p:spPr>
            <a:xfrm>
              <a:off x="3644900" y="44450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6EE0551-404B-4ACE-8BBC-26660D548C07}"/>
                </a:ext>
              </a:extLst>
            </p:cNvPr>
            <p:cNvCxnSpPr/>
            <p:nvPr/>
          </p:nvCxnSpPr>
          <p:spPr>
            <a:xfrm>
              <a:off x="4114800" y="44323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D78AA33-C814-46B9-98BD-A313273948A2}"/>
                </a:ext>
              </a:extLst>
            </p:cNvPr>
            <p:cNvCxnSpPr/>
            <p:nvPr/>
          </p:nvCxnSpPr>
          <p:spPr>
            <a:xfrm>
              <a:off x="4584700" y="44196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0C508F4-4F67-4A04-9A94-7FAA158429A7}"/>
                </a:ext>
              </a:extLst>
            </p:cNvPr>
            <p:cNvCxnSpPr/>
            <p:nvPr/>
          </p:nvCxnSpPr>
          <p:spPr>
            <a:xfrm>
              <a:off x="5054600" y="44323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BB3EA08-FBF7-420B-A2F0-C6DADE39DD35}"/>
                </a:ext>
              </a:extLst>
            </p:cNvPr>
            <p:cNvCxnSpPr/>
            <p:nvPr/>
          </p:nvCxnSpPr>
          <p:spPr>
            <a:xfrm>
              <a:off x="5524500" y="44323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73AC698-4613-492C-9A6B-11EAC2C38915}"/>
                </a:ext>
              </a:extLst>
            </p:cNvPr>
            <p:cNvCxnSpPr/>
            <p:nvPr/>
          </p:nvCxnSpPr>
          <p:spPr>
            <a:xfrm>
              <a:off x="5994400" y="44450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2D44598-B4FE-43FD-B330-5DFAA21B7939}"/>
                </a:ext>
              </a:extLst>
            </p:cNvPr>
            <p:cNvCxnSpPr/>
            <p:nvPr/>
          </p:nvCxnSpPr>
          <p:spPr>
            <a:xfrm>
              <a:off x="6464300" y="4432300"/>
              <a:ext cx="0" cy="101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88DB835-C116-42CD-9FE2-AA7E21549997}"/>
                </a:ext>
              </a:extLst>
            </p:cNvPr>
            <p:cNvSpPr txBox="1"/>
            <p:nvPr/>
          </p:nvSpPr>
          <p:spPr>
            <a:xfrm>
              <a:off x="2528193" y="4470400"/>
              <a:ext cx="4227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15       30        45       60       75       90       105     120     135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CF0BC24-F371-4C30-B967-6709F06A9084}"/>
                </a:ext>
              </a:extLst>
            </p:cNvPr>
            <p:cNvSpPr txBox="1"/>
            <p:nvPr/>
          </p:nvSpPr>
          <p:spPr>
            <a:xfrm>
              <a:off x="3027078" y="4825999"/>
              <a:ext cx="32296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Minutes after adding cycloheximide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A65D78-CD93-4735-9276-8F0CF62305D9}"/>
                </a:ext>
              </a:extLst>
            </p:cNvPr>
            <p:cNvSpPr txBox="1"/>
            <p:nvPr/>
          </p:nvSpPr>
          <p:spPr>
            <a:xfrm>
              <a:off x="2527299" y="1619250"/>
              <a:ext cx="3175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F669EC3-3463-4967-8D02-3793B2FB4CD3}"/>
                </a:ext>
              </a:extLst>
            </p:cNvPr>
            <p:cNvSpPr txBox="1"/>
            <p:nvPr/>
          </p:nvSpPr>
          <p:spPr>
            <a:xfrm>
              <a:off x="3043393" y="2962275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261E8F-5442-411A-8975-1F4AE5F08484}"/>
                </a:ext>
              </a:extLst>
            </p:cNvPr>
            <p:cNvSpPr txBox="1"/>
            <p:nvPr/>
          </p:nvSpPr>
          <p:spPr>
            <a:xfrm>
              <a:off x="3530600" y="3160812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36A1AA5-5F03-48C9-856C-24473911838D}"/>
                </a:ext>
              </a:extLst>
            </p:cNvPr>
            <p:cNvSpPr txBox="1"/>
            <p:nvPr/>
          </p:nvSpPr>
          <p:spPr>
            <a:xfrm>
              <a:off x="3975100" y="3552078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5E36E48-49D5-4F82-86AD-B8EF465D9B76}"/>
                </a:ext>
              </a:extLst>
            </p:cNvPr>
            <p:cNvSpPr txBox="1"/>
            <p:nvPr/>
          </p:nvSpPr>
          <p:spPr>
            <a:xfrm>
              <a:off x="4935693" y="3681511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8673F9E-1D76-46C8-9929-524E65AE8CF1}"/>
                </a:ext>
              </a:extLst>
            </p:cNvPr>
            <p:cNvSpPr txBox="1"/>
            <p:nvPr/>
          </p:nvSpPr>
          <p:spPr>
            <a:xfrm>
              <a:off x="5883586" y="3802162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2DDAD43-C2F6-40DB-BE5D-0981B5CA3AD8}"/>
                </a:ext>
              </a:extLst>
            </p:cNvPr>
            <p:cNvSpPr txBox="1"/>
            <p:nvPr/>
          </p:nvSpPr>
          <p:spPr>
            <a:xfrm>
              <a:off x="2529829" y="1520628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90FA5B-6FE3-42C8-B223-FBF3F8D5A5B2}"/>
                </a:ext>
              </a:extLst>
            </p:cNvPr>
            <p:cNvSpPr txBox="1"/>
            <p:nvPr/>
          </p:nvSpPr>
          <p:spPr>
            <a:xfrm>
              <a:off x="3030693" y="2808385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E35A67E-894F-408A-BBFF-85232154382A}"/>
                </a:ext>
              </a:extLst>
            </p:cNvPr>
            <p:cNvSpPr txBox="1"/>
            <p:nvPr/>
          </p:nvSpPr>
          <p:spPr>
            <a:xfrm>
              <a:off x="3527270" y="2896543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D6A9497-F75E-49FE-8E3A-53DAAEF6F742}"/>
                </a:ext>
              </a:extLst>
            </p:cNvPr>
            <p:cNvSpPr txBox="1"/>
            <p:nvPr/>
          </p:nvSpPr>
          <p:spPr>
            <a:xfrm>
              <a:off x="3975100" y="3674216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B75D15B-16FE-4A31-A37C-AD74C76241C5}"/>
                </a:ext>
              </a:extLst>
            </p:cNvPr>
            <p:cNvSpPr txBox="1"/>
            <p:nvPr/>
          </p:nvSpPr>
          <p:spPr>
            <a:xfrm>
              <a:off x="4940378" y="3822699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A2EE029-E41A-426C-8CAF-63AACC5D4568}"/>
                </a:ext>
              </a:extLst>
            </p:cNvPr>
            <p:cNvSpPr txBox="1"/>
            <p:nvPr/>
          </p:nvSpPr>
          <p:spPr>
            <a:xfrm>
              <a:off x="5875571" y="3948212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3BDE8CB-487F-495F-9F1E-7BF5D14319FF}"/>
                </a:ext>
              </a:extLst>
            </p:cNvPr>
            <p:cNvCxnSpPr>
              <a:stCxn id="15" idx="3"/>
            </p:cNvCxnSpPr>
            <p:nvPr/>
          </p:nvCxnSpPr>
          <p:spPr>
            <a:xfrm>
              <a:off x="2203450" y="1435101"/>
              <a:ext cx="466001" cy="2394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9587BDE-2D44-44D8-8F85-1DEC5D2927DE}"/>
                </a:ext>
              </a:extLst>
            </p:cNvPr>
            <p:cNvCxnSpPr/>
            <p:nvPr/>
          </p:nvCxnSpPr>
          <p:spPr>
            <a:xfrm>
              <a:off x="2669451" y="1674516"/>
              <a:ext cx="500864" cy="12877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7807C50-6643-450A-9893-FB141C13C9FB}"/>
                </a:ext>
              </a:extLst>
            </p:cNvPr>
            <p:cNvCxnSpPr/>
            <p:nvPr/>
          </p:nvCxnSpPr>
          <p:spPr>
            <a:xfrm>
              <a:off x="3170315" y="2962273"/>
              <a:ext cx="491892" cy="88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ADF3DDE-CB65-4482-9485-3B8498A4F854}"/>
                </a:ext>
              </a:extLst>
            </p:cNvPr>
            <p:cNvCxnSpPr/>
            <p:nvPr/>
          </p:nvCxnSpPr>
          <p:spPr>
            <a:xfrm>
              <a:off x="3662207" y="3050328"/>
              <a:ext cx="452515" cy="8095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1FF5548-C641-4F72-862C-B80821FA2B1A}"/>
                </a:ext>
              </a:extLst>
            </p:cNvPr>
            <p:cNvCxnSpPr/>
            <p:nvPr/>
          </p:nvCxnSpPr>
          <p:spPr>
            <a:xfrm>
              <a:off x="4114722" y="3835399"/>
              <a:ext cx="965278" cy="1529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AE79C35-A050-4419-BEE1-17C0B73C45F5}"/>
                </a:ext>
              </a:extLst>
            </p:cNvPr>
            <p:cNvCxnSpPr/>
            <p:nvPr/>
          </p:nvCxnSpPr>
          <p:spPr>
            <a:xfrm>
              <a:off x="5080000" y="3988344"/>
              <a:ext cx="935193" cy="1137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001AA87-ABC8-4181-AB81-746F31B7991A}"/>
                </a:ext>
              </a:extLst>
            </p:cNvPr>
            <p:cNvCxnSpPr>
              <a:stCxn id="15" idx="3"/>
              <a:endCxn id="43" idx="2"/>
            </p:cNvCxnSpPr>
            <p:nvPr/>
          </p:nvCxnSpPr>
          <p:spPr>
            <a:xfrm>
              <a:off x="2203450" y="1435101"/>
              <a:ext cx="466001" cy="3933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8431230-227B-4156-92DC-35DCA709A6F7}"/>
                </a:ext>
              </a:extLst>
            </p:cNvPr>
            <p:cNvCxnSpPr>
              <a:stCxn id="43" idx="2"/>
            </p:cNvCxnSpPr>
            <p:nvPr/>
          </p:nvCxnSpPr>
          <p:spPr>
            <a:xfrm>
              <a:off x="2669451" y="1828405"/>
              <a:ext cx="500864" cy="12877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FAE935-F781-4E34-97C3-0E05B460672E}"/>
                </a:ext>
              </a:extLst>
            </p:cNvPr>
            <p:cNvCxnSpPr/>
            <p:nvPr/>
          </p:nvCxnSpPr>
          <p:spPr>
            <a:xfrm>
              <a:off x="3162300" y="3116162"/>
              <a:ext cx="499907" cy="1985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12ACF7C-1E75-47F2-AB91-FAA4ECBBF26B}"/>
                </a:ext>
              </a:extLst>
            </p:cNvPr>
            <p:cNvCxnSpPr>
              <a:endCxn id="46" idx="0"/>
            </p:cNvCxnSpPr>
            <p:nvPr/>
          </p:nvCxnSpPr>
          <p:spPr>
            <a:xfrm>
              <a:off x="3662207" y="3314700"/>
              <a:ext cx="452515" cy="3595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E01699-A36F-4BCA-BB70-902B1F8F29C2}"/>
                </a:ext>
              </a:extLst>
            </p:cNvPr>
            <p:cNvCxnSpPr>
              <a:stCxn id="46" idx="0"/>
              <a:endCxn id="47" idx="0"/>
            </p:cNvCxnSpPr>
            <p:nvPr/>
          </p:nvCxnSpPr>
          <p:spPr>
            <a:xfrm>
              <a:off x="4114722" y="3674216"/>
              <a:ext cx="965278" cy="148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49D354D-ED81-460F-B377-3EF6DE38647C}"/>
                </a:ext>
              </a:extLst>
            </p:cNvPr>
            <p:cNvCxnSpPr>
              <a:stCxn id="47" idx="0"/>
              <a:endCxn id="48" idx="0"/>
            </p:cNvCxnSpPr>
            <p:nvPr/>
          </p:nvCxnSpPr>
          <p:spPr>
            <a:xfrm>
              <a:off x="5080000" y="3822699"/>
              <a:ext cx="935193" cy="1255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CC8B4B5-0D8E-4BAB-BE26-CD25CE427FA9}"/>
                </a:ext>
              </a:extLst>
            </p:cNvPr>
            <p:cNvSpPr txBox="1"/>
            <p:nvPr/>
          </p:nvSpPr>
          <p:spPr>
            <a:xfrm>
              <a:off x="3520181" y="185792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7F0E336-6863-4D7E-9046-E615B0F99A05}"/>
                </a:ext>
              </a:extLst>
            </p:cNvPr>
            <p:cNvSpPr txBox="1"/>
            <p:nvPr/>
          </p:nvSpPr>
          <p:spPr>
            <a:xfrm>
              <a:off x="3898132" y="1868099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364027A-3484-4F21-AFCB-69DE12EE9C5F}"/>
                </a:ext>
              </a:extLst>
            </p:cNvPr>
            <p:cNvSpPr txBox="1"/>
            <p:nvPr/>
          </p:nvSpPr>
          <p:spPr>
            <a:xfrm>
              <a:off x="3515666" y="220833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3B32EC4-3951-45D4-9590-83FC6F9FA312}"/>
                </a:ext>
              </a:extLst>
            </p:cNvPr>
            <p:cNvSpPr txBox="1"/>
            <p:nvPr/>
          </p:nvSpPr>
          <p:spPr>
            <a:xfrm>
              <a:off x="3893720" y="221977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</a:t>
              </a: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8CFD77E-BF4D-4B2A-86E0-0E871171C0E5}"/>
                </a:ext>
              </a:extLst>
            </p:cNvPr>
            <p:cNvCxnSpPr/>
            <p:nvPr/>
          </p:nvCxnSpPr>
          <p:spPr>
            <a:xfrm>
              <a:off x="3662207" y="2070100"/>
              <a:ext cx="37795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A3D5CC1-E799-486B-913F-ECCFF1CC14D9}"/>
                </a:ext>
              </a:extLst>
            </p:cNvPr>
            <p:cNvCxnSpPr/>
            <p:nvPr/>
          </p:nvCxnSpPr>
          <p:spPr>
            <a:xfrm>
              <a:off x="3662207" y="2425700"/>
              <a:ext cx="37795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7F45716-7442-4278-A7F8-467AA51548AC}"/>
                </a:ext>
              </a:extLst>
            </p:cNvPr>
            <p:cNvSpPr txBox="1"/>
            <p:nvPr/>
          </p:nvSpPr>
          <p:spPr>
            <a:xfrm>
              <a:off x="4114722" y="1905650"/>
              <a:ext cx="1365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Control (DMSO)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70D8C28-EFDB-43FD-BF76-05925ABEA023}"/>
                </a:ext>
              </a:extLst>
            </p:cNvPr>
            <p:cNvSpPr txBox="1"/>
            <p:nvPr/>
          </p:nvSpPr>
          <p:spPr>
            <a:xfrm>
              <a:off x="4106707" y="2273494"/>
              <a:ext cx="1228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J007 (250 </a:t>
              </a:r>
              <a:r>
                <a:rPr lang="en-US" sz="1400" b="1" dirty="0" err="1"/>
                <a:t>nM</a:t>
              </a:r>
              <a:r>
                <a:rPr lang="en-US" sz="1400" b="1" dirty="0"/>
                <a:t>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0A6B6E6-2038-47F6-8D13-2CE7E7506576}"/>
                </a:ext>
              </a:extLst>
            </p:cNvPr>
            <p:cNvSpPr txBox="1"/>
            <p:nvPr/>
          </p:nvSpPr>
          <p:spPr>
            <a:xfrm>
              <a:off x="9220200" y="6261100"/>
              <a:ext cx="2630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SUPPLEMENTAL FIGURE 3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E4F512A-4B8A-4DB2-AAAB-301647A3C260}"/>
                </a:ext>
              </a:extLst>
            </p:cNvPr>
            <p:cNvSpPr txBox="1"/>
            <p:nvPr/>
          </p:nvSpPr>
          <p:spPr>
            <a:xfrm>
              <a:off x="444500" y="5803900"/>
              <a:ext cx="96754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Supplemental figure 3</a:t>
              </a:r>
              <a:r>
                <a:rPr lang="en-US" sz="1400" dirty="0"/>
                <a:t>:  Pulse chase analysis of </a:t>
              </a:r>
              <a:r>
                <a:rPr lang="en-US" sz="1400" dirty="0" err="1"/>
                <a:t>myc</a:t>
              </a:r>
              <a:r>
                <a:rPr lang="en-US" sz="1400" dirty="0"/>
                <a:t> half-life in MM cells after treatment with J007 (250nM) vs DMSO for 18 hours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044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BEBDBE8-D3F0-4279-8393-A165133BE4C3}"/>
              </a:ext>
            </a:extLst>
          </p:cNvPr>
          <p:cNvGrpSpPr/>
          <p:nvPr/>
        </p:nvGrpSpPr>
        <p:grpSpPr>
          <a:xfrm>
            <a:off x="107009" y="267482"/>
            <a:ext cx="12187604" cy="6514449"/>
            <a:chOff x="107009" y="267482"/>
            <a:chExt cx="12187604" cy="651444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AE2790E-1C52-4B47-876B-8E40D3757604}"/>
                </a:ext>
              </a:extLst>
            </p:cNvPr>
            <p:cNvSpPr txBox="1"/>
            <p:nvPr/>
          </p:nvSpPr>
          <p:spPr>
            <a:xfrm>
              <a:off x="10255380" y="6412599"/>
              <a:ext cx="1936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Supplemental fig 4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1160240-499E-4E01-BFEB-80AA7866CA54}"/>
                </a:ext>
              </a:extLst>
            </p:cNvPr>
            <p:cNvSpPr/>
            <p:nvPr/>
          </p:nvSpPr>
          <p:spPr>
            <a:xfrm>
              <a:off x="162509" y="5851854"/>
              <a:ext cx="1213210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Supplemental fig 4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: </a:t>
              </a:r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A) 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Weights (mean+/-SEM, n= 8 mice/group) of mice during J007 treatment (20mg/kg) after subcutaneous challenge;  </a:t>
              </a:r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B)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Weights (mean+/-SEM, </a:t>
              </a:r>
            </a:p>
            <a:p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n=6 mice/group) </a:t>
              </a:r>
              <a:r>
                <a:rPr lang="en-US" sz="1400" dirty="0">
                  <a:latin typeface="Calibri" panose="020F0502020204030204" pitchFamily="34" charset="0"/>
                  <a:cs typeface="Times New Roman" panose="02020603050405020304" pitchFamily="18" charset="0"/>
                </a:rPr>
                <a:t>of mice during J007 treatment after IV challenge</a:t>
              </a:r>
              <a:endParaRPr lang="en-US" sz="1400" dirty="0"/>
            </a:p>
          </p:txBody>
        </p:sp>
        <p:graphicFrame>
          <p:nvGraphicFramePr>
            <p:cNvPr id="5" name="Object 4">
              <a:extLst>
                <a:ext uri="{FF2B5EF4-FFF2-40B4-BE49-F238E27FC236}">
                  <a16:creationId xmlns:a16="http://schemas.microsoft.com/office/drawing/2014/main" id="{D86368E4-960C-43C1-9962-1662F30F67D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1813311"/>
                </p:ext>
              </p:extLst>
            </p:nvPr>
          </p:nvGraphicFramePr>
          <p:xfrm>
            <a:off x="6310564" y="452148"/>
            <a:ext cx="5754436" cy="37388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Prism 8" r:id="rId3" imgW="5968889" imgH="3878859" progId="Prism8.Document">
                    <p:embed/>
                  </p:oleObj>
                </mc:Choice>
                <mc:Fallback>
                  <p:oleObj name="Prism 8" r:id="rId3" imgW="5968889" imgH="3878859" progId="Prism8.Document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86123919-AF11-44AB-AB49-119038518AF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310564" y="452148"/>
                          <a:ext cx="5754436" cy="373885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B85CBFC-E578-4BA9-A99E-7168F3621B98}"/>
                </a:ext>
              </a:extLst>
            </p:cNvPr>
            <p:cNvSpPr txBox="1"/>
            <p:nvPr/>
          </p:nvSpPr>
          <p:spPr>
            <a:xfrm>
              <a:off x="1143000" y="4305691"/>
              <a:ext cx="32689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Subcutaneous challenge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9372F2C-63D6-4747-A08B-A2916B733127}"/>
                </a:ext>
              </a:extLst>
            </p:cNvPr>
            <p:cNvSpPr txBox="1"/>
            <p:nvPr/>
          </p:nvSpPr>
          <p:spPr>
            <a:xfrm>
              <a:off x="7127187" y="4388019"/>
              <a:ext cx="29656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Intravenous challenge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340988-C9AB-46AE-9243-D647EE046F20}"/>
                </a:ext>
              </a:extLst>
            </p:cNvPr>
            <p:cNvSpPr txBox="1"/>
            <p:nvPr/>
          </p:nvSpPr>
          <p:spPr>
            <a:xfrm>
              <a:off x="107009" y="267482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1120A6-377D-4B10-9836-B45EA325EEEB}"/>
                </a:ext>
              </a:extLst>
            </p:cNvPr>
            <p:cNvSpPr txBox="1"/>
            <p:nvPr/>
          </p:nvSpPr>
          <p:spPr>
            <a:xfrm>
              <a:off x="6187584" y="416671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B)</a:t>
              </a:r>
            </a:p>
          </p:txBody>
        </p:sp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D16502EB-ECB4-434C-B383-6C27F16C9A8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343036"/>
                </p:ext>
              </p:extLst>
            </p:nvPr>
          </p:nvGraphicFramePr>
          <p:xfrm>
            <a:off x="309854" y="672291"/>
            <a:ext cx="6071052" cy="37142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Prism 8" r:id="rId5" imgW="5574252" imgH="3410276" progId="Prism8.Document">
                    <p:embed/>
                  </p:oleObj>
                </mc:Choice>
                <mc:Fallback>
                  <p:oleObj name="Prism 8" r:id="rId5" imgW="5574252" imgH="3410276" progId="Prism8.Document">
                    <p:embed/>
                    <p:pic>
                      <p:nvPicPr>
                        <p:cNvPr id="10" name="Object 9">
                          <a:extLst>
                            <a:ext uri="{FF2B5EF4-FFF2-40B4-BE49-F238E27FC236}">
                              <a16:creationId xmlns:a16="http://schemas.microsoft.com/office/drawing/2014/main" id="{8BCDDF09-1EDF-496E-BC0B-51651669CD7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09854" y="672291"/>
                          <a:ext cx="6071052" cy="371421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26156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8A7AF2E-9D43-4295-A390-DA42DD15D25E}"/>
              </a:ext>
            </a:extLst>
          </p:cNvPr>
          <p:cNvGrpSpPr/>
          <p:nvPr/>
        </p:nvGrpSpPr>
        <p:grpSpPr>
          <a:xfrm>
            <a:off x="162510" y="211225"/>
            <a:ext cx="12029490" cy="6570706"/>
            <a:chOff x="162510" y="211225"/>
            <a:chExt cx="12029490" cy="6570706"/>
          </a:xfrm>
        </p:grpSpPr>
        <p:pic>
          <p:nvPicPr>
            <p:cNvPr id="3" name="Picture 2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F1314E1D-A74C-480F-830B-89E087E04F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88" t="4489" r="35846" b="7446"/>
            <a:stretch/>
          </p:blipFill>
          <p:spPr>
            <a:xfrm rot="16200000">
              <a:off x="1255107" y="3215091"/>
              <a:ext cx="1328474" cy="27432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939E0C5-4242-42EE-B794-03A35D363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29" t="13121" r="35461" b="7245"/>
            <a:stretch/>
          </p:blipFill>
          <p:spPr>
            <a:xfrm rot="16200000">
              <a:off x="3755016" y="3233498"/>
              <a:ext cx="1328474" cy="27432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61DCB7-0352-40FA-BB63-F0074DA89C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22" t="7069" r="34859" b="6540"/>
            <a:stretch/>
          </p:blipFill>
          <p:spPr>
            <a:xfrm>
              <a:off x="1382351" y="623967"/>
              <a:ext cx="1167650" cy="27432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7344622-5B30-4463-8824-D8D0487FC8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51" t="13365" r="35318" b="8355"/>
            <a:stretch/>
          </p:blipFill>
          <p:spPr>
            <a:xfrm rot="16200000">
              <a:off x="6493341" y="3215090"/>
              <a:ext cx="1338225" cy="2743200"/>
            </a:xfrm>
            <a:prstGeom prst="rect">
              <a:avLst/>
            </a:prstGeom>
          </p:spPr>
        </p:pic>
        <p:pic>
          <p:nvPicPr>
            <p:cNvPr id="7" name="Picture 6" descr="A picture containing fruit&#10;&#10;Description automatically generated">
              <a:extLst>
                <a:ext uri="{FF2B5EF4-FFF2-40B4-BE49-F238E27FC236}">
                  <a16:creationId xmlns:a16="http://schemas.microsoft.com/office/drawing/2014/main" id="{4BCABE16-9B9E-4044-9D4B-D5EB3840D7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73" t="6528" r="40233" b="14706"/>
            <a:stretch/>
          </p:blipFill>
          <p:spPr>
            <a:xfrm flipH="1">
              <a:off x="3459667" y="580557"/>
              <a:ext cx="1167650" cy="2743200"/>
            </a:xfrm>
            <a:prstGeom prst="rect">
              <a:avLst/>
            </a:prstGeom>
          </p:spPr>
        </p:pic>
        <p:pic>
          <p:nvPicPr>
            <p:cNvPr id="8" name="Picture 7" descr="A picture containing fruit&#10;&#10;Description automatically generated">
              <a:extLst>
                <a:ext uri="{FF2B5EF4-FFF2-40B4-BE49-F238E27FC236}">
                  <a16:creationId xmlns:a16="http://schemas.microsoft.com/office/drawing/2014/main" id="{C1360F16-29C2-4488-9544-4A100373EA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22" t="23150" r="43727" b="12734"/>
            <a:stretch/>
          </p:blipFill>
          <p:spPr>
            <a:xfrm>
              <a:off x="5547229" y="650848"/>
              <a:ext cx="1166991" cy="2743200"/>
            </a:xfrm>
            <a:prstGeom prst="rect">
              <a:avLst/>
            </a:prstGeom>
          </p:spPr>
        </p:pic>
        <p:sp>
          <p:nvSpPr>
            <p:cNvPr id="9" name="矩形 23">
              <a:extLst>
                <a:ext uri="{FF2B5EF4-FFF2-40B4-BE49-F238E27FC236}">
                  <a16:creationId xmlns:a16="http://schemas.microsoft.com/office/drawing/2014/main" id="{A692CE67-FF72-43DF-80F7-605BB841622D}"/>
                </a:ext>
              </a:extLst>
            </p:cNvPr>
            <p:cNvSpPr/>
            <p:nvPr/>
          </p:nvSpPr>
          <p:spPr>
            <a:xfrm>
              <a:off x="5255003" y="211225"/>
              <a:ext cx="17514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J007 40mg/kg/d</a:t>
              </a:r>
              <a:endParaRPr lang="zh-CN" altLang="en-US" b="1" dirty="0"/>
            </a:p>
          </p:txBody>
        </p:sp>
        <p:sp>
          <p:nvSpPr>
            <p:cNvPr id="10" name="矩形 23">
              <a:extLst>
                <a:ext uri="{FF2B5EF4-FFF2-40B4-BE49-F238E27FC236}">
                  <a16:creationId xmlns:a16="http://schemas.microsoft.com/office/drawing/2014/main" id="{954D1DF8-1DDE-4A57-A584-10237925FAB3}"/>
                </a:ext>
              </a:extLst>
            </p:cNvPr>
            <p:cNvSpPr/>
            <p:nvPr/>
          </p:nvSpPr>
          <p:spPr>
            <a:xfrm>
              <a:off x="3167771" y="211225"/>
              <a:ext cx="17514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J007 20mg/kg/d</a:t>
              </a:r>
              <a:endParaRPr lang="zh-CN" altLang="en-US" b="1" dirty="0"/>
            </a:p>
          </p:txBody>
        </p:sp>
        <p:sp>
          <p:nvSpPr>
            <p:cNvPr id="11" name="矩形 23">
              <a:extLst>
                <a:ext uri="{FF2B5EF4-FFF2-40B4-BE49-F238E27FC236}">
                  <a16:creationId xmlns:a16="http://schemas.microsoft.com/office/drawing/2014/main" id="{6AA2C866-A7B8-4533-A444-F608C476B728}"/>
                </a:ext>
              </a:extLst>
            </p:cNvPr>
            <p:cNvSpPr/>
            <p:nvPr/>
          </p:nvSpPr>
          <p:spPr>
            <a:xfrm>
              <a:off x="1442535" y="211225"/>
              <a:ext cx="871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Vehicle</a:t>
              </a:r>
              <a:endParaRPr lang="zh-CN" altLang="en-US" b="1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3EAEDE0-308A-45FE-8019-D82FC99789C6}"/>
                </a:ext>
              </a:extLst>
            </p:cNvPr>
            <p:cNvSpPr/>
            <p:nvPr/>
          </p:nvSpPr>
          <p:spPr>
            <a:xfrm>
              <a:off x="389041" y="1484374"/>
              <a:ext cx="1053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/>
                <a:t>Humerus</a:t>
              </a:r>
              <a:endParaRPr lang="en-US" b="1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C8E0EAB-454E-4479-89B6-FA5717B8EA25}"/>
                </a:ext>
              </a:extLst>
            </p:cNvPr>
            <p:cNvSpPr/>
            <p:nvPr/>
          </p:nvSpPr>
          <p:spPr>
            <a:xfrm>
              <a:off x="229194" y="4420432"/>
              <a:ext cx="6370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Skull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D6E862A-EE51-4E92-91F3-7EB282AB1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804042" y="245902"/>
              <a:ext cx="3306755" cy="3783969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A4F7AC6-B6D0-4234-BE4D-C85E31E0FB66}"/>
                </a:ext>
              </a:extLst>
            </p:cNvPr>
            <p:cNvSpPr/>
            <p:nvPr/>
          </p:nvSpPr>
          <p:spPr>
            <a:xfrm>
              <a:off x="386893" y="344578"/>
              <a:ext cx="5920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/>
                <a:t>A)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1368F80-FDC5-4031-A4F7-11F0E2017504}"/>
                </a:ext>
              </a:extLst>
            </p:cNvPr>
            <p:cNvSpPr/>
            <p:nvPr/>
          </p:nvSpPr>
          <p:spPr>
            <a:xfrm>
              <a:off x="7547388" y="293934"/>
              <a:ext cx="56618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/>
                <a:t>B)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37A806F-51AD-47E1-B315-6D6F62690A30}"/>
                </a:ext>
              </a:extLst>
            </p:cNvPr>
            <p:cNvSpPr/>
            <p:nvPr/>
          </p:nvSpPr>
          <p:spPr>
            <a:xfrm>
              <a:off x="386893" y="3306041"/>
              <a:ext cx="5517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/>
                <a:t>C</a:t>
              </a:r>
              <a:r>
                <a:rPr lang="zh-CN" altLang="en-US" b="1" dirty="0"/>
                <a:t>）</a:t>
              </a:r>
              <a:endParaRPr lang="en-US" b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A6E1D5-8981-4D5F-913E-A7A787E30E4B}"/>
                </a:ext>
              </a:extLst>
            </p:cNvPr>
            <p:cNvSpPr/>
            <p:nvPr/>
          </p:nvSpPr>
          <p:spPr>
            <a:xfrm>
              <a:off x="1555845" y="650848"/>
              <a:ext cx="645095" cy="9022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70C0B6E-2300-4E94-A517-D8C52D8545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40488" y="4388445"/>
              <a:ext cx="223462" cy="17674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E0C61B6-B791-496C-BF4E-88979661AC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40928" y="4253023"/>
              <a:ext cx="264571" cy="1588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313101A-20D6-4972-9777-1E37AAF02C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56063" y="4605097"/>
              <a:ext cx="237633" cy="18466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3">
              <a:extLst>
                <a:ext uri="{FF2B5EF4-FFF2-40B4-BE49-F238E27FC236}">
                  <a16:creationId xmlns:a16="http://schemas.microsoft.com/office/drawing/2014/main" id="{0A19C579-5916-45B7-AE3D-6B38C1C82C4D}"/>
                </a:ext>
              </a:extLst>
            </p:cNvPr>
            <p:cNvSpPr/>
            <p:nvPr/>
          </p:nvSpPr>
          <p:spPr>
            <a:xfrm>
              <a:off x="6130724" y="3634109"/>
              <a:ext cx="17514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J007 40mg/kg/d</a:t>
              </a:r>
              <a:endParaRPr lang="zh-CN" altLang="en-US" b="1" dirty="0"/>
            </a:p>
          </p:txBody>
        </p:sp>
        <p:sp>
          <p:nvSpPr>
            <p:cNvPr id="23" name="矩形 23">
              <a:extLst>
                <a:ext uri="{FF2B5EF4-FFF2-40B4-BE49-F238E27FC236}">
                  <a16:creationId xmlns:a16="http://schemas.microsoft.com/office/drawing/2014/main" id="{7697F622-7C7F-44D4-9B30-8B139C25A1B8}"/>
                </a:ext>
              </a:extLst>
            </p:cNvPr>
            <p:cNvSpPr/>
            <p:nvPr/>
          </p:nvSpPr>
          <p:spPr>
            <a:xfrm>
              <a:off x="3455093" y="3564753"/>
              <a:ext cx="17514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J007 20mg/kg/d</a:t>
              </a:r>
              <a:endParaRPr lang="zh-CN" altLang="en-US" b="1" dirty="0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3149C67A-C87D-4443-B6B2-3B1376340828}"/>
                </a:ext>
              </a:extLst>
            </p:cNvPr>
            <p:cNvSpPr/>
            <p:nvPr/>
          </p:nvSpPr>
          <p:spPr>
            <a:xfrm>
              <a:off x="1520073" y="3490707"/>
              <a:ext cx="871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Vehicle</a:t>
              </a:r>
              <a:endParaRPr lang="zh-CN" altLang="en-US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062878B-BA63-49C5-AFFB-634DE5FD3706}"/>
                </a:ext>
              </a:extLst>
            </p:cNvPr>
            <p:cNvSpPr txBox="1"/>
            <p:nvPr/>
          </p:nvSpPr>
          <p:spPr>
            <a:xfrm>
              <a:off x="10255380" y="6412599"/>
              <a:ext cx="1936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Supplemental fig 5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69274E4-4CC9-4C92-A372-813F589324E6}"/>
                </a:ext>
              </a:extLst>
            </p:cNvPr>
            <p:cNvSpPr/>
            <p:nvPr/>
          </p:nvSpPr>
          <p:spPr>
            <a:xfrm>
              <a:off x="162510" y="5189257"/>
              <a:ext cx="1185302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J007 ameliorates bone loss in tumor-bearing mice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</a:t>
              </a:r>
              <a:r>
                <a:rPr lang="en-US" sz="12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A) 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Representative 3D </a:t>
              </a:r>
              <a:r>
                <a:rPr lang="en-US" sz="1200" dirty="0" err="1">
                  <a:latin typeface="Symbol" pitchFamily="2" charset="2"/>
                  <a:ea typeface="Calibri" panose="020F0502020204030204" pitchFamily="34" charset="0"/>
                  <a:cs typeface="Arial" panose="020B0604020202020204" pitchFamily="34" charset="0"/>
                </a:rPr>
                <a:t>m</a:t>
              </a:r>
              <a:r>
                <a:rPr lang="en-US" sz="1200" dirty="0" err="1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CT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images of humeri from mice treated with 20 mg or 40 mg of compound per kg bodyweight and day (center and right panels) or left untreated (left panel).  </a:t>
              </a:r>
              <a:r>
                <a:rPr lang="en-US" sz="1200" dirty="0" err="1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Humerus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head and neck (indicated by red rectangle) were used for determination of bone volume (BV) shown in adjacent panel.  </a:t>
              </a:r>
              <a:r>
                <a:rPr lang="en-US" sz="12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B)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Ratio of BV to total volume (TV).  Mean values (black bars) and SDs (short horizontal lines) are plotted.  Results of </a:t>
              </a:r>
              <a:r>
                <a:rPr lang="en-US" sz="1200" i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test comparisons are indicated at top.  </a:t>
              </a:r>
              <a:r>
                <a:rPr lang="zh-CN" alt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</a:t>
              </a:r>
              <a:r>
                <a:rPr lang="en-US" sz="12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Representative 3D </a:t>
              </a:r>
              <a:r>
                <a:rPr lang="en-US" sz="1200" dirty="0" err="1">
                  <a:latin typeface="Symbol" pitchFamily="2" charset="2"/>
                  <a:ea typeface="Calibri" panose="020F0502020204030204" pitchFamily="34" charset="0"/>
                  <a:cs typeface="Arial" panose="020B0604020202020204" pitchFamily="34" charset="0"/>
                </a:rPr>
                <a:t>m</a:t>
              </a:r>
              <a:r>
                <a:rPr lang="en-US" sz="1200" dirty="0" err="1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CT</a:t>
              </a:r>
              <a:r>
                <a:rPr lang="en-US" sz="1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images of the cranium of mice from the 3 study groups.  The pronounced separation of the coronal, sagittal and lambdoid sutures seen in untreated mice (red arrows) was prevented by </a:t>
              </a:r>
              <a:r>
                <a:rPr lang="en-US" sz="120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treatment using J007.    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6894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EB10DC7-5C32-48F3-A0B8-7EAFA6D0BFE1}"/>
              </a:ext>
            </a:extLst>
          </p:cNvPr>
          <p:cNvGrpSpPr/>
          <p:nvPr/>
        </p:nvGrpSpPr>
        <p:grpSpPr>
          <a:xfrm>
            <a:off x="164944" y="58593"/>
            <a:ext cx="12335941" cy="6786707"/>
            <a:chOff x="164944" y="58593"/>
            <a:chExt cx="12335941" cy="678670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D948B31-7C55-4D03-9F3C-D91CBA821DFD}"/>
                </a:ext>
              </a:extLst>
            </p:cNvPr>
            <p:cNvSpPr txBox="1"/>
            <p:nvPr/>
          </p:nvSpPr>
          <p:spPr>
            <a:xfrm>
              <a:off x="10987845" y="6475968"/>
              <a:ext cx="11641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Suppl fig 6</a:t>
              </a:r>
            </a:p>
          </p:txBody>
        </p:sp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3F5DCD9E-D12F-4705-895A-16A6979CE5A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7011" t="61694" r="64989" b="16691"/>
            <a:stretch/>
          </p:blipFill>
          <p:spPr bwMode="auto">
            <a:xfrm>
              <a:off x="1847798" y="752874"/>
              <a:ext cx="865018" cy="35309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0C30D7C2-0545-49A6-819D-60522B84619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lum bright="-4000" contrast="40000"/>
            </a:blip>
            <a:srcRect r="69596" b="762"/>
            <a:stretch/>
          </p:blipFill>
          <p:spPr bwMode="auto">
            <a:xfrm>
              <a:off x="1840965" y="1156954"/>
              <a:ext cx="895208" cy="3515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FC40AAB-AC9A-4CBD-A180-15D8BEDDFDE2}"/>
                </a:ext>
              </a:extLst>
            </p:cNvPr>
            <p:cNvSpPr txBox="1"/>
            <p:nvPr/>
          </p:nvSpPr>
          <p:spPr>
            <a:xfrm>
              <a:off x="1149935" y="718937"/>
              <a:ext cx="538519" cy="27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C-</a:t>
              </a:r>
              <a:r>
                <a:rPr lang="en-US" sz="1200" b="1" dirty="0" err="1"/>
                <a:t>myc</a:t>
              </a:r>
              <a:endParaRPr lang="en-US" sz="1200" b="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5F0FB5E-C54A-47E3-B6F7-7CF46744BCA4}"/>
                </a:ext>
              </a:extLst>
            </p:cNvPr>
            <p:cNvSpPr txBox="1"/>
            <p:nvPr/>
          </p:nvSpPr>
          <p:spPr>
            <a:xfrm>
              <a:off x="1086046" y="1183102"/>
              <a:ext cx="620852" cy="27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GAPDH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A273BD-1989-42D0-A1E0-64B7E3662FF7}"/>
                </a:ext>
              </a:extLst>
            </p:cNvPr>
            <p:cNvSpPr txBox="1"/>
            <p:nvPr/>
          </p:nvSpPr>
          <p:spPr>
            <a:xfrm>
              <a:off x="983489" y="419991"/>
              <a:ext cx="17908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Pp242 (</a:t>
              </a:r>
              <a:r>
                <a:rPr lang="en-US" sz="1100" b="1" dirty="0" err="1"/>
                <a:t>nM</a:t>
              </a:r>
              <a:r>
                <a:rPr lang="en-US" sz="1100" b="1" dirty="0"/>
                <a:t> )      0   100   250</a:t>
              </a:r>
            </a:p>
          </p:txBody>
        </p:sp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028DB1E3-1523-44A0-A954-7A94768C6DC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/>
            <a:srcRect r="64587" b="4001"/>
            <a:stretch/>
          </p:blipFill>
          <p:spPr bwMode="auto">
            <a:xfrm>
              <a:off x="3609774" y="1361622"/>
              <a:ext cx="895208" cy="3114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9622AB12-3908-43DD-ABED-60D7533876F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/>
            <a:srcRect r="70364" b="2646"/>
            <a:stretch/>
          </p:blipFill>
          <p:spPr bwMode="auto">
            <a:xfrm>
              <a:off x="3615527" y="1046890"/>
              <a:ext cx="879390" cy="2749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6243675A-D0D1-46F4-AD4E-8B779FEC53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/>
            <a:srcRect t="-1" r="65536" b="-4511"/>
            <a:stretch/>
          </p:blipFill>
          <p:spPr bwMode="auto">
            <a:xfrm>
              <a:off x="3596852" y="707036"/>
              <a:ext cx="895208" cy="2839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F2569E37-EFA0-45A1-BEEA-8243770046F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/>
            <a:srcRect r="67821" b="-8458"/>
            <a:stretch/>
          </p:blipFill>
          <p:spPr bwMode="auto">
            <a:xfrm>
              <a:off x="3609773" y="1735480"/>
              <a:ext cx="914985" cy="2951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0BAE912-A7AF-47B9-9A3E-DD2D24BA1B03}"/>
                </a:ext>
              </a:extLst>
            </p:cNvPr>
            <p:cNvSpPr txBox="1"/>
            <p:nvPr/>
          </p:nvSpPr>
          <p:spPr>
            <a:xfrm>
              <a:off x="3364248" y="389825"/>
              <a:ext cx="12153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     DMSO  PP242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4D94B93-22B3-4A91-B203-7521D6CC65DB}"/>
                </a:ext>
              </a:extLst>
            </p:cNvPr>
            <p:cNvSpPr txBox="1"/>
            <p:nvPr/>
          </p:nvSpPr>
          <p:spPr>
            <a:xfrm>
              <a:off x="2868723" y="718937"/>
              <a:ext cx="906370" cy="27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P70-phos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9451387-BFA3-40F3-A7F9-9D5855843DBA}"/>
                </a:ext>
              </a:extLst>
            </p:cNvPr>
            <p:cNvSpPr txBox="1"/>
            <p:nvPr/>
          </p:nvSpPr>
          <p:spPr>
            <a:xfrm>
              <a:off x="2939179" y="1051814"/>
              <a:ext cx="804050" cy="27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S6-phos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5ED1CD-C99C-4FDE-83C8-32F572A157FC}"/>
                </a:ext>
              </a:extLst>
            </p:cNvPr>
            <p:cNvSpPr txBox="1"/>
            <p:nvPr/>
          </p:nvSpPr>
          <p:spPr>
            <a:xfrm>
              <a:off x="3002948" y="1387000"/>
              <a:ext cx="733357" cy="27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4EBP-1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A1BF27-2DB4-416D-9537-8F9A6925F371}"/>
                </a:ext>
              </a:extLst>
            </p:cNvPr>
            <p:cNvSpPr txBox="1"/>
            <p:nvPr/>
          </p:nvSpPr>
          <p:spPr>
            <a:xfrm>
              <a:off x="2968044" y="1755845"/>
              <a:ext cx="757541" cy="27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GAPDH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B305E50-86AE-4845-930F-95F59EEA900A}"/>
                </a:ext>
              </a:extLst>
            </p:cNvPr>
            <p:cNvCxnSpPr/>
            <p:nvPr/>
          </p:nvCxnSpPr>
          <p:spPr>
            <a:xfrm>
              <a:off x="3668730" y="647176"/>
              <a:ext cx="7917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742052-3AA2-42E0-A380-2B1EFF34CB9D}"/>
                </a:ext>
              </a:extLst>
            </p:cNvPr>
            <p:cNvSpPr txBox="1"/>
            <p:nvPr/>
          </p:nvSpPr>
          <p:spPr>
            <a:xfrm>
              <a:off x="6219534" y="323810"/>
              <a:ext cx="24641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J007 (</a:t>
              </a:r>
              <a:r>
                <a:rPr lang="en-US" sz="1100" b="1" dirty="0" err="1"/>
                <a:t>nM</a:t>
              </a:r>
              <a:r>
                <a:rPr lang="en-US" sz="1100" b="1" dirty="0"/>
                <a:t>)          0       50      0     50      50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9D3ED7-2250-441C-BED6-921935FA2D14}"/>
                </a:ext>
              </a:extLst>
            </p:cNvPr>
            <p:cNvSpPr txBox="1"/>
            <p:nvPr/>
          </p:nvSpPr>
          <p:spPr>
            <a:xfrm>
              <a:off x="5721838" y="150781"/>
              <a:ext cx="500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B)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36C1708-2F15-499F-9D98-AFDEC7F4CE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5059" t="53157" r="24693" b="22333"/>
            <a:stretch/>
          </p:blipFill>
          <p:spPr>
            <a:xfrm>
              <a:off x="7035556" y="874432"/>
              <a:ext cx="1693115" cy="4246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5294C5A-82B5-493C-B707-0762DE62C1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4327" t="42750" r="32634" b="28304"/>
            <a:stretch/>
          </p:blipFill>
          <p:spPr>
            <a:xfrm>
              <a:off x="7063128" y="1369088"/>
              <a:ext cx="1675206" cy="3820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FD2DAB5-CF48-4AD2-84E0-23AA6BF7B0B8}"/>
                </a:ext>
              </a:extLst>
            </p:cNvPr>
            <p:cNvSpPr txBox="1"/>
            <p:nvPr/>
          </p:nvSpPr>
          <p:spPr>
            <a:xfrm>
              <a:off x="6170887" y="626812"/>
              <a:ext cx="25603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Pp242 (</a:t>
              </a:r>
              <a:r>
                <a:rPr lang="en-US" sz="1100" b="1" dirty="0" err="1"/>
                <a:t>nM</a:t>
              </a:r>
              <a:r>
                <a:rPr lang="en-US" sz="1100" b="1" dirty="0"/>
                <a:t>)         0        0    250   100    250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8F633E7-761E-4A53-A565-C905F997C8F8}"/>
                </a:ext>
              </a:extLst>
            </p:cNvPr>
            <p:cNvSpPr txBox="1"/>
            <p:nvPr/>
          </p:nvSpPr>
          <p:spPr>
            <a:xfrm>
              <a:off x="8721189" y="958960"/>
              <a:ext cx="587721" cy="297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C-</a:t>
              </a:r>
              <a:r>
                <a:rPr lang="en-US" sz="1200" b="1" dirty="0" err="1"/>
                <a:t>myc</a:t>
              </a:r>
              <a:endParaRPr lang="en-US" sz="12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2152C2D-AD70-44F6-9F7A-11C0CD5469FB}"/>
                </a:ext>
              </a:extLst>
            </p:cNvPr>
            <p:cNvSpPr txBox="1"/>
            <p:nvPr/>
          </p:nvSpPr>
          <p:spPr>
            <a:xfrm>
              <a:off x="8728671" y="1442576"/>
              <a:ext cx="677576" cy="297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GAPDH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503754-EE69-4852-9953-50E2777998E6}"/>
                </a:ext>
              </a:extLst>
            </p:cNvPr>
            <p:cNvSpPr txBox="1"/>
            <p:nvPr/>
          </p:nvSpPr>
          <p:spPr>
            <a:xfrm flipH="1">
              <a:off x="7171767" y="1787397"/>
              <a:ext cx="1805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 1    .55    1.2    .4      .2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A4FE8E8-C328-4AC7-A883-DB04769E41FC}"/>
                </a:ext>
              </a:extLst>
            </p:cNvPr>
            <p:cNvSpPr txBox="1"/>
            <p:nvPr/>
          </p:nvSpPr>
          <p:spPr>
            <a:xfrm>
              <a:off x="7761249" y="2168244"/>
              <a:ext cx="815631" cy="357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p&lt;0.05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8A813FB-FF90-4FC6-AACA-75A53FDF3D15}"/>
                </a:ext>
              </a:extLst>
            </p:cNvPr>
            <p:cNvCxnSpPr/>
            <p:nvPr/>
          </p:nvCxnSpPr>
          <p:spPr>
            <a:xfrm>
              <a:off x="7599473" y="2026726"/>
              <a:ext cx="0" cy="1225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EFEA2CB-5754-41E0-BD37-66B9737B209C}"/>
                </a:ext>
              </a:extLst>
            </p:cNvPr>
            <p:cNvCxnSpPr/>
            <p:nvPr/>
          </p:nvCxnSpPr>
          <p:spPr>
            <a:xfrm>
              <a:off x="8586258" y="2026726"/>
              <a:ext cx="0" cy="1225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B5DE6FD-3216-4622-B21F-B200BF88CD8A}"/>
                </a:ext>
              </a:extLst>
            </p:cNvPr>
            <p:cNvCxnSpPr/>
            <p:nvPr/>
          </p:nvCxnSpPr>
          <p:spPr>
            <a:xfrm>
              <a:off x="7599473" y="2161938"/>
              <a:ext cx="98678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4D8FAB7-BF2E-4AD4-9D5C-EA4C4C56716A}"/>
                </a:ext>
              </a:extLst>
            </p:cNvPr>
            <p:cNvGrpSpPr/>
            <p:nvPr/>
          </p:nvGrpSpPr>
          <p:grpSpPr>
            <a:xfrm>
              <a:off x="3227164" y="2880771"/>
              <a:ext cx="4747122" cy="2625442"/>
              <a:chOff x="2910717" y="4045957"/>
              <a:chExt cx="4747122" cy="2625442"/>
            </a:xfrm>
          </p:grpSpPr>
          <p:sp>
            <p:nvSpPr>
              <p:cNvPr id="37" name="Rectangle 16">
                <a:extLst>
                  <a:ext uri="{FF2B5EF4-FFF2-40B4-BE49-F238E27FC236}">
                    <a16:creationId xmlns:a16="http://schemas.microsoft.com/office/drawing/2014/main" id="{28BEE03F-BBE7-47C9-B16F-982D86FE8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4231222" y="5942595"/>
                <a:ext cx="108719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Rectangle 34">
                <a:extLst>
                  <a:ext uri="{FF2B5EF4-FFF2-40B4-BE49-F238E27FC236}">
                    <a16:creationId xmlns:a16="http://schemas.microsoft.com/office/drawing/2014/main" id="{DE9BC42C-0601-4836-BFB1-3FE6B9F21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5172139" y="5942595"/>
                <a:ext cx="108719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F1DD023-8066-4C97-ABAC-D1FD1DD8F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5351032" y="5740660"/>
                <a:ext cx="108719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" name="Freeform 58">
                <a:extLst>
                  <a:ext uri="{FF2B5EF4-FFF2-40B4-BE49-F238E27FC236}">
                    <a16:creationId xmlns:a16="http://schemas.microsoft.com/office/drawing/2014/main" id="{A1CBAFEF-6173-4777-9A08-A8B75E665E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78931" y="6316074"/>
                <a:ext cx="3780471" cy="64709"/>
              </a:xfrm>
              <a:custGeom>
                <a:avLst/>
                <a:gdLst>
                  <a:gd name="T0" fmla="*/ 0 w 3825"/>
                  <a:gd name="T1" fmla="*/ 0 h 58"/>
                  <a:gd name="T2" fmla="*/ 3825 w 3825"/>
                  <a:gd name="T3" fmla="*/ 0 h 58"/>
                  <a:gd name="T4" fmla="*/ 483 w 3825"/>
                  <a:gd name="T5" fmla="*/ 58 h 58"/>
                  <a:gd name="T6" fmla="*/ 483 w 3825"/>
                  <a:gd name="T7" fmla="*/ 0 h 58"/>
                  <a:gd name="T8" fmla="*/ 1434 w 3825"/>
                  <a:gd name="T9" fmla="*/ 58 h 58"/>
                  <a:gd name="T10" fmla="*/ 1434 w 3825"/>
                  <a:gd name="T11" fmla="*/ 0 h 58"/>
                  <a:gd name="T12" fmla="*/ 2385 w 3825"/>
                  <a:gd name="T13" fmla="*/ 58 h 58"/>
                  <a:gd name="T14" fmla="*/ 2385 w 3825"/>
                  <a:gd name="T15" fmla="*/ 0 h 58"/>
                  <a:gd name="T16" fmla="*/ 3336 w 3825"/>
                  <a:gd name="T17" fmla="*/ 58 h 58"/>
                  <a:gd name="T18" fmla="*/ 3336 w 3825"/>
                  <a:gd name="T1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25" h="58">
                    <a:moveTo>
                      <a:pt x="0" y="0"/>
                    </a:moveTo>
                    <a:lnTo>
                      <a:pt x="3825" y="0"/>
                    </a:lnTo>
                    <a:moveTo>
                      <a:pt x="483" y="58"/>
                    </a:moveTo>
                    <a:lnTo>
                      <a:pt x="483" y="0"/>
                    </a:lnTo>
                    <a:moveTo>
                      <a:pt x="1434" y="58"/>
                    </a:moveTo>
                    <a:lnTo>
                      <a:pt x="1434" y="0"/>
                    </a:lnTo>
                    <a:moveTo>
                      <a:pt x="2385" y="58"/>
                    </a:moveTo>
                    <a:lnTo>
                      <a:pt x="2385" y="0"/>
                    </a:lnTo>
                    <a:moveTo>
                      <a:pt x="3336" y="58"/>
                    </a:moveTo>
                    <a:lnTo>
                      <a:pt x="3336" y="0"/>
                    </a:lnTo>
                  </a:path>
                </a:pathLst>
              </a:custGeom>
              <a:noFill/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59">
                <a:extLst>
                  <a:ext uri="{FF2B5EF4-FFF2-40B4-BE49-F238E27FC236}">
                    <a16:creationId xmlns:a16="http://schemas.microsoft.com/office/drawing/2014/main" id="{6DE7751B-B181-4D9D-BE8B-1D6239EAF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4631" y="6217895"/>
                <a:ext cx="148254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" name="Rectangle 60">
                <a:extLst>
                  <a:ext uri="{FF2B5EF4-FFF2-40B4-BE49-F238E27FC236}">
                    <a16:creationId xmlns:a16="http://schemas.microsoft.com/office/drawing/2014/main" id="{B72272F4-97DD-44DD-B911-B2E732AEA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131" y="5767428"/>
                <a:ext cx="148254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" name="Rectangle 61">
                <a:extLst>
                  <a:ext uri="{FF2B5EF4-FFF2-40B4-BE49-F238E27FC236}">
                    <a16:creationId xmlns:a16="http://schemas.microsoft.com/office/drawing/2014/main" id="{3BC7AAA6-E614-4D2C-9858-8809CDC34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131" y="5331202"/>
                <a:ext cx="148254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" name="Rectangle 62">
                <a:extLst>
                  <a:ext uri="{FF2B5EF4-FFF2-40B4-BE49-F238E27FC236}">
                    <a16:creationId xmlns:a16="http://schemas.microsoft.com/office/drawing/2014/main" id="{B0A9B1DC-175D-44A9-967C-C56ED4D49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131" y="4907250"/>
                <a:ext cx="148254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Rectangle 63">
                <a:extLst>
                  <a:ext uri="{FF2B5EF4-FFF2-40B4-BE49-F238E27FC236}">
                    <a16:creationId xmlns:a16="http://schemas.microsoft.com/office/drawing/2014/main" id="{286683E3-2AF3-4737-A052-8D49941BD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131" y="4458325"/>
                <a:ext cx="148254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" name="Rectangle 64">
                <a:extLst>
                  <a:ext uri="{FF2B5EF4-FFF2-40B4-BE49-F238E27FC236}">
                    <a16:creationId xmlns:a16="http://schemas.microsoft.com/office/drawing/2014/main" id="{C75D136A-3C77-4760-A140-3BF97F713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831" y="4045957"/>
                <a:ext cx="148254" cy="223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Freeform 65">
                <a:extLst>
                  <a:ext uri="{FF2B5EF4-FFF2-40B4-BE49-F238E27FC236}">
                    <a16:creationId xmlns:a16="http://schemas.microsoft.com/office/drawing/2014/main" id="{58C4579F-BC3C-4FAE-BAC6-0E9295F26C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31490" y="4158379"/>
                <a:ext cx="57325" cy="2167736"/>
              </a:xfrm>
              <a:custGeom>
                <a:avLst/>
                <a:gdLst>
                  <a:gd name="T0" fmla="*/ 58 w 58"/>
                  <a:gd name="T1" fmla="*/ 1943 h 1943"/>
                  <a:gd name="T2" fmla="*/ 58 w 58"/>
                  <a:gd name="T3" fmla="*/ 0 h 1943"/>
                  <a:gd name="T4" fmla="*/ 58 w 58"/>
                  <a:gd name="T5" fmla="*/ 1934 h 1943"/>
                  <a:gd name="T6" fmla="*/ 0 w 58"/>
                  <a:gd name="T7" fmla="*/ 1934 h 1943"/>
                  <a:gd name="T8" fmla="*/ 58 w 58"/>
                  <a:gd name="T9" fmla="*/ 1549 h 1943"/>
                  <a:gd name="T10" fmla="*/ 0 w 58"/>
                  <a:gd name="T11" fmla="*/ 1549 h 1943"/>
                  <a:gd name="T12" fmla="*/ 58 w 58"/>
                  <a:gd name="T13" fmla="*/ 1164 h 1943"/>
                  <a:gd name="T14" fmla="*/ 0 w 58"/>
                  <a:gd name="T15" fmla="*/ 1164 h 1943"/>
                  <a:gd name="T16" fmla="*/ 58 w 58"/>
                  <a:gd name="T17" fmla="*/ 779 h 1943"/>
                  <a:gd name="T18" fmla="*/ 0 w 58"/>
                  <a:gd name="T19" fmla="*/ 779 h 1943"/>
                  <a:gd name="T20" fmla="*/ 58 w 58"/>
                  <a:gd name="T21" fmla="*/ 395 h 1943"/>
                  <a:gd name="T22" fmla="*/ 0 w 58"/>
                  <a:gd name="T23" fmla="*/ 395 h 1943"/>
                  <a:gd name="T24" fmla="*/ 58 w 58"/>
                  <a:gd name="T25" fmla="*/ 10 h 1943"/>
                  <a:gd name="T26" fmla="*/ 0 w 58"/>
                  <a:gd name="T27" fmla="*/ 10 h 19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1943">
                    <a:moveTo>
                      <a:pt x="58" y="1943"/>
                    </a:moveTo>
                    <a:lnTo>
                      <a:pt x="58" y="0"/>
                    </a:lnTo>
                    <a:moveTo>
                      <a:pt x="58" y="1934"/>
                    </a:moveTo>
                    <a:lnTo>
                      <a:pt x="0" y="1934"/>
                    </a:lnTo>
                    <a:moveTo>
                      <a:pt x="58" y="1549"/>
                    </a:moveTo>
                    <a:lnTo>
                      <a:pt x="0" y="1549"/>
                    </a:lnTo>
                    <a:moveTo>
                      <a:pt x="58" y="1164"/>
                    </a:moveTo>
                    <a:lnTo>
                      <a:pt x="0" y="1164"/>
                    </a:lnTo>
                    <a:moveTo>
                      <a:pt x="58" y="779"/>
                    </a:moveTo>
                    <a:lnTo>
                      <a:pt x="0" y="779"/>
                    </a:lnTo>
                    <a:moveTo>
                      <a:pt x="58" y="395"/>
                    </a:moveTo>
                    <a:lnTo>
                      <a:pt x="0" y="395"/>
                    </a:lnTo>
                    <a:moveTo>
                      <a:pt x="58" y="10"/>
                    </a:moveTo>
                    <a:lnTo>
                      <a:pt x="0" y="10"/>
                    </a:lnTo>
                  </a:path>
                </a:pathLst>
              </a:custGeom>
              <a:noFill/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6">
                <a:extLst>
                  <a:ext uri="{FF2B5EF4-FFF2-40B4-BE49-F238E27FC236}">
                    <a16:creationId xmlns:a16="http://schemas.microsoft.com/office/drawing/2014/main" id="{0ED88F90-FA00-4260-9E28-A2BB3CB94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445" y="5712500"/>
                <a:ext cx="76104" cy="87022"/>
              </a:xfrm>
              <a:custGeom>
                <a:avLst/>
                <a:gdLst>
                  <a:gd name="T0" fmla="*/ 0 w 77"/>
                  <a:gd name="T1" fmla="*/ 0 h 78"/>
                  <a:gd name="T2" fmla="*/ 77 w 77"/>
                  <a:gd name="T3" fmla="*/ 0 h 78"/>
                  <a:gd name="T4" fmla="*/ 39 w 77"/>
                  <a:gd name="T5" fmla="*/ 78 h 78"/>
                  <a:gd name="T6" fmla="*/ 0 w 77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8">
                    <a:moveTo>
                      <a:pt x="0" y="0"/>
                    </a:moveTo>
                    <a:lnTo>
                      <a:pt x="77" y="0"/>
                    </a:lnTo>
                    <a:lnTo>
                      <a:pt x="39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7">
                <a:extLst>
                  <a:ext uri="{FF2B5EF4-FFF2-40B4-BE49-F238E27FC236}">
                    <a16:creationId xmlns:a16="http://schemas.microsoft.com/office/drawing/2014/main" id="{12A23EBE-6003-4C12-9F2E-9E6EA599E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445" y="5712500"/>
                <a:ext cx="76104" cy="87022"/>
              </a:xfrm>
              <a:custGeom>
                <a:avLst/>
                <a:gdLst>
                  <a:gd name="T0" fmla="*/ 0 w 77"/>
                  <a:gd name="T1" fmla="*/ 0 h 78"/>
                  <a:gd name="T2" fmla="*/ 77 w 77"/>
                  <a:gd name="T3" fmla="*/ 0 h 78"/>
                  <a:gd name="T4" fmla="*/ 39 w 77"/>
                  <a:gd name="T5" fmla="*/ 78 h 78"/>
                  <a:gd name="T6" fmla="*/ 0 w 77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8">
                    <a:moveTo>
                      <a:pt x="0" y="0"/>
                    </a:moveTo>
                    <a:lnTo>
                      <a:pt x="77" y="0"/>
                    </a:lnTo>
                    <a:lnTo>
                      <a:pt x="39" y="7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8">
                <a:extLst>
                  <a:ext uri="{FF2B5EF4-FFF2-40B4-BE49-F238E27FC236}">
                    <a16:creationId xmlns:a16="http://schemas.microsoft.com/office/drawing/2014/main" id="{DD16B30C-8E29-40E0-B44B-9D50E0A47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859" y="5856420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9">
                <a:extLst>
                  <a:ext uri="{FF2B5EF4-FFF2-40B4-BE49-F238E27FC236}">
                    <a16:creationId xmlns:a16="http://schemas.microsoft.com/office/drawing/2014/main" id="{0FF8B04F-79C6-4747-B13F-7550D1F98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859" y="5856420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70">
                <a:extLst>
                  <a:ext uri="{FF2B5EF4-FFF2-40B4-BE49-F238E27FC236}">
                    <a16:creationId xmlns:a16="http://schemas.microsoft.com/office/drawing/2014/main" id="{D445C548-401F-4413-9D43-4279AD3C3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859" y="5957946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71">
                <a:extLst>
                  <a:ext uri="{FF2B5EF4-FFF2-40B4-BE49-F238E27FC236}">
                    <a16:creationId xmlns:a16="http://schemas.microsoft.com/office/drawing/2014/main" id="{1219C2FC-FE5A-4192-8E58-920B114A1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859" y="5957946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72">
                <a:extLst>
                  <a:ext uri="{FF2B5EF4-FFF2-40B4-BE49-F238E27FC236}">
                    <a16:creationId xmlns:a16="http://schemas.microsoft.com/office/drawing/2014/main" id="{DFA8DC03-0AE4-4285-81E8-75A195448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652" y="5711384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73">
                <a:extLst>
                  <a:ext uri="{FF2B5EF4-FFF2-40B4-BE49-F238E27FC236}">
                    <a16:creationId xmlns:a16="http://schemas.microsoft.com/office/drawing/2014/main" id="{539BA101-9F4D-4222-982B-BD2E7BAAC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652" y="5711384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74">
                <a:extLst>
                  <a:ext uri="{FF2B5EF4-FFF2-40B4-BE49-F238E27FC236}">
                    <a16:creationId xmlns:a16="http://schemas.microsoft.com/office/drawing/2014/main" id="{830E9BC2-521B-40E3-9A65-0D38E6697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652" y="5879849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75">
                <a:extLst>
                  <a:ext uri="{FF2B5EF4-FFF2-40B4-BE49-F238E27FC236}">
                    <a16:creationId xmlns:a16="http://schemas.microsoft.com/office/drawing/2014/main" id="{EBB8EAF5-0A19-4366-9702-B32082DA0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652" y="5879849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76">
                <a:extLst>
                  <a:ext uri="{FF2B5EF4-FFF2-40B4-BE49-F238E27FC236}">
                    <a16:creationId xmlns:a16="http://schemas.microsoft.com/office/drawing/2014/main" id="{E4667F68-3F41-47A5-98E1-78EBC1FB1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38" y="5914435"/>
                <a:ext cx="76104" cy="87022"/>
              </a:xfrm>
              <a:custGeom>
                <a:avLst/>
                <a:gdLst>
                  <a:gd name="T0" fmla="*/ 0 w 77"/>
                  <a:gd name="T1" fmla="*/ 0 h 78"/>
                  <a:gd name="T2" fmla="*/ 77 w 77"/>
                  <a:gd name="T3" fmla="*/ 0 h 78"/>
                  <a:gd name="T4" fmla="*/ 39 w 77"/>
                  <a:gd name="T5" fmla="*/ 78 h 78"/>
                  <a:gd name="T6" fmla="*/ 0 w 77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8">
                    <a:moveTo>
                      <a:pt x="0" y="0"/>
                    </a:moveTo>
                    <a:lnTo>
                      <a:pt x="77" y="0"/>
                    </a:lnTo>
                    <a:lnTo>
                      <a:pt x="39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77">
                <a:extLst>
                  <a:ext uri="{FF2B5EF4-FFF2-40B4-BE49-F238E27FC236}">
                    <a16:creationId xmlns:a16="http://schemas.microsoft.com/office/drawing/2014/main" id="{7F3C657D-233C-4A60-86C7-29D7E18CD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38" y="5914435"/>
                <a:ext cx="76104" cy="87022"/>
              </a:xfrm>
              <a:custGeom>
                <a:avLst/>
                <a:gdLst>
                  <a:gd name="T0" fmla="*/ 0 w 77"/>
                  <a:gd name="T1" fmla="*/ 0 h 78"/>
                  <a:gd name="T2" fmla="*/ 77 w 77"/>
                  <a:gd name="T3" fmla="*/ 0 h 78"/>
                  <a:gd name="T4" fmla="*/ 39 w 77"/>
                  <a:gd name="T5" fmla="*/ 78 h 78"/>
                  <a:gd name="T6" fmla="*/ 0 w 77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8">
                    <a:moveTo>
                      <a:pt x="0" y="0"/>
                    </a:moveTo>
                    <a:lnTo>
                      <a:pt x="77" y="0"/>
                    </a:lnTo>
                    <a:lnTo>
                      <a:pt x="39" y="7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78">
                <a:extLst>
                  <a:ext uri="{FF2B5EF4-FFF2-40B4-BE49-F238E27FC236}">
                    <a16:creationId xmlns:a16="http://schemas.microsoft.com/office/drawing/2014/main" id="{BBE5B1B5-1AE7-4423-9C40-17318AC63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652" y="5972449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79">
                <a:extLst>
                  <a:ext uri="{FF2B5EF4-FFF2-40B4-BE49-F238E27FC236}">
                    <a16:creationId xmlns:a16="http://schemas.microsoft.com/office/drawing/2014/main" id="{E36CAC56-7A58-4F36-9B25-3251B79B2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652" y="5972449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80">
                <a:extLst>
                  <a:ext uri="{FF2B5EF4-FFF2-40B4-BE49-F238E27FC236}">
                    <a16:creationId xmlns:a16="http://schemas.microsoft.com/office/drawing/2014/main" id="{2A7344FF-33F5-493E-AC82-5A266F4AD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445" y="5909972"/>
                <a:ext cx="76104" cy="84790"/>
              </a:xfrm>
              <a:custGeom>
                <a:avLst/>
                <a:gdLst>
                  <a:gd name="T0" fmla="*/ 0 w 77"/>
                  <a:gd name="T1" fmla="*/ 0 h 76"/>
                  <a:gd name="T2" fmla="*/ 77 w 77"/>
                  <a:gd name="T3" fmla="*/ 0 h 76"/>
                  <a:gd name="T4" fmla="*/ 39 w 77"/>
                  <a:gd name="T5" fmla="*/ 76 h 76"/>
                  <a:gd name="T6" fmla="*/ 0 w 7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6">
                    <a:moveTo>
                      <a:pt x="0" y="0"/>
                    </a:moveTo>
                    <a:lnTo>
                      <a:pt x="77" y="0"/>
                    </a:lnTo>
                    <a:lnTo>
                      <a:pt x="39" y="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1">
                <a:extLst>
                  <a:ext uri="{FF2B5EF4-FFF2-40B4-BE49-F238E27FC236}">
                    <a16:creationId xmlns:a16="http://schemas.microsoft.com/office/drawing/2014/main" id="{FBA89977-F49F-4036-986D-B86202FDE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445" y="5909972"/>
                <a:ext cx="76104" cy="84790"/>
              </a:xfrm>
              <a:custGeom>
                <a:avLst/>
                <a:gdLst>
                  <a:gd name="T0" fmla="*/ 0 w 77"/>
                  <a:gd name="T1" fmla="*/ 0 h 76"/>
                  <a:gd name="T2" fmla="*/ 77 w 77"/>
                  <a:gd name="T3" fmla="*/ 0 h 76"/>
                  <a:gd name="T4" fmla="*/ 39 w 77"/>
                  <a:gd name="T5" fmla="*/ 76 h 76"/>
                  <a:gd name="T6" fmla="*/ 0 w 7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6">
                    <a:moveTo>
                      <a:pt x="0" y="0"/>
                    </a:moveTo>
                    <a:lnTo>
                      <a:pt x="77" y="0"/>
                    </a:lnTo>
                    <a:lnTo>
                      <a:pt x="39" y="7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82">
                <a:extLst>
                  <a:ext uri="{FF2B5EF4-FFF2-40B4-BE49-F238E27FC236}">
                    <a16:creationId xmlns:a16="http://schemas.microsoft.com/office/drawing/2014/main" id="{55946011-174D-413C-9957-FFDBBE2FE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859" y="5642213"/>
                <a:ext cx="76104" cy="84790"/>
              </a:xfrm>
              <a:custGeom>
                <a:avLst/>
                <a:gdLst>
                  <a:gd name="T0" fmla="*/ 0 w 77"/>
                  <a:gd name="T1" fmla="*/ 0 h 76"/>
                  <a:gd name="T2" fmla="*/ 77 w 77"/>
                  <a:gd name="T3" fmla="*/ 0 h 76"/>
                  <a:gd name="T4" fmla="*/ 39 w 77"/>
                  <a:gd name="T5" fmla="*/ 76 h 76"/>
                  <a:gd name="T6" fmla="*/ 0 w 7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6">
                    <a:moveTo>
                      <a:pt x="0" y="0"/>
                    </a:moveTo>
                    <a:lnTo>
                      <a:pt x="77" y="0"/>
                    </a:lnTo>
                    <a:lnTo>
                      <a:pt x="39" y="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83">
                <a:extLst>
                  <a:ext uri="{FF2B5EF4-FFF2-40B4-BE49-F238E27FC236}">
                    <a16:creationId xmlns:a16="http://schemas.microsoft.com/office/drawing/2014/main" id="{9DE4DFC9-FA2D-4B9F-B429-D788700E7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859" y="5642213"/>
                <a:ext cx="76104" cy="84790"/>
              </a:xfrm>
              <a:custGeom>
                <a:avLst/>
                <a:gdLst>
                  <a:gd name="T0" fmla="*/ 0 w 77"/>
                  <a:gd name="T1" fmla="*/ 0 h 76"/>
                  <a:gd name="T2" fmla="*/ 77 w 77"/>
                  <a:gd name="T3" fmla="*/ 0 h 76"/>
                  <a:gd name="T4" fmla="*/ 39 w 77"/>
                  <a:gd name="T5" fmla="*/ 76 h 76"/>
                  <a:gd name="T6" fmla="*/ 0 w 7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6">
                    <a:moveTo>
                      <a:pt x="0" y="0"/>
                    </a:moveTo>
                    <a:lnTo>
                      <a:pt x="77" y="0"/>
                    </a:lnTo>
                    <a:lnTo>
                      <a:pt x="39" y="7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4">
                <a:extLst>
                  <a:ext uri="{FF2B5EF4-FFF2-40B4-BE49-F238E27FC236}">
                    <a16:creationId xmlns:a16="http://schemas.microsoft.com/office/drawing/2014/main" id="{38B6E5DD-29E4-441D-A993-852243690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38" y="6010382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85">
                <a:extLst>
                  <a:ext uri="{FF2B5EF4-FFF2-40B4-BE49-F238E27FC236}">
                    <a16:creationId xmlns:a16="http://schemas.microsoft.com/office/drawing/2014/main" id="{C089FDE1-17FA-490E-8161-D0883B2C7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38" y="6010382"/>
                <a:ext cx="76104" cy="85907"/>
              </a:xfrm>
              <a:custGeom>
                <a:avLst/>
                <a:gdLst>
                  <a:gd name="T0" fmla="*/ 0 w 77"/>
                  <a:gd name="T1" fmla="*/ 0 h 77"/>
                  <a:gd name="T2" fmla="*/ 77 w 77"/>
                  <a:gd name="T3" fmla="*/ 0 h 77"/>
                  <a:gd name="T4" fmla="*/ 39 w 77"/>
                  <a:gd name="T5" fmla="*/ 77 h 77"/>
                  <a:gd name="T6" fmla="*/ 0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0" y="0"/>
                    </a:moveTo>
                    <a:lnTo>
                      <a:pt x="77" y="0"/>
                    </a:lnTo>
                    <a:lnTo>
                      <a:pt x="39" y="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Line 86">
                <a:extLst>
                  <a:ext uri="{FF2B5EF4-FFF2-40B4-BE49-F238E27FC236}">
                    <a16:creationId xmlns:a16="http://schemas.microsoft.com/office/drawing/2014/main" id="{C38FD1DF-3A2F-4245-A0C8-3107E1E87E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6094" y="5859767"/>
                <a:ext cx="0" cy="39049"/>
              </a:xfrm>
              <a:prstGeom prst="line">
                <a:avLst/>
              </a:prstGeom>
              <a:noFill/>
              <a:ln w="46038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87">
                <a:extLst>
                  <a:ext uri="{FF2B5EF4-FFF2-40B4-BE49-F238E27FC236}">
                    <a16:creationId xmlns:a16="http://schemas.microsoft.com/office/drawing/2014/main" id="{F174F858-ED63-4C02-82C1-259F00D424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9934" y="5859767"/>
                <a:ext cx="311333" cy="0"/>
              </a:xfrm>
              <a:prstGeom prst="line">
                <a:avLst/>
              </a:prstGeom>
              <a:noFill/>
              <a:ln w="46038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88">
                <a:extLst>
                  <a:ext uri="{FF2B5EF4-FFF2-40B4-BE49-F238E27FC236}">
                    <a16:creationId xmlns:a16="http://schemas.microsoft.com/office/drawing/2014/main" id="{FD44184D-96D6-41DA-AC1B-9249D9896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63773" y="5898815"/>
                <a:ext cx="624642" cy="0"/>
              </a:xfrm>
              <a:prstGeom prst="line">
                <a:avLst/>
              </a:prstGeom>
              <a:noFill/>
              <a:ln w="30163" cap="flat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89">
                <a:extLst>
                  <a:ext uri="{FF2B5EF4-FFF2-40B4-BE49-F238E27FC236}">
                    <a16:creationId xmlns:a16="http://schemas.microsoft.com/office/drawing/2014/main" id="{C70E20CB-7831-4382-87B4-144D7A52D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968" y="5619899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90">
                <a:extLst>
                  <a:ext uri="{FF2B5EF4-FFF2-40B4-BE49-F238E27FC236}">
                    <a16:creationId xmlns:a16="http://schemas.microsoft.com/office/drawing/2014/main" id="{5AE3B524-C215-4CA1-8DDF-627B02E05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968" y="5619899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91">
                <a:extLst>
                  <a:ext uri="{FF2B5EF4-FFF2-40B4-BE49-F238E27FC236}">
                    <a16:creationId xmlns:a16="http://schemas.microsoft.com/office/drawing/2014/main" id="{ACB784C9-1175-4C3E-B08D-E7BF8A10B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272" y="5451434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92">
                <a:extLst>
                  <a:ext uri="{FF2B5EF4-FFF2-40B4-BE49-F238E27FC236}">
                    <a16:creationId xmlns:a16="http://schemas.microsoft.com/office/drawing/2014/main" id="{7A0D8D4C-D1A1-415A-A3EF-683364255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272" y="5451434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93">
                <a:extLst>
                  <a:ext uri="{FF2B5EF4-FFF2-40B4-BE49-F238E27FC236}">
                    <a16:creationId xmlns:a16="http://schemas.microsoft.com/office/drawing/2014/main" id="{C9FEDE0B-4B5C-493B-835E-879D6D8E3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968" y="5450318"/>
                <a:ext cx="76104" cy="84790"/>
              </a:xfrm>
              <a:custGeom>
                <a:avLst/>
                <a:gdLst>
                  <a:gd name="T0" fmla="*/ 39 w 77"/>
                  <a:gd name="T1" fmla="*/ 0 h 76"/>
                  <a:gd name="T2" fmla="*/ 77 w 77"/>
                  <a:gd name="T3" fmla="*/ 76 h 76"/>
                  <a:gd name="T4" fmla="*/ 0 w 77"/>
                  <a:gd name="T5" fmla="*/ 76 h 76"/>
                  <a:gd name="T6" fmla="*/ 39 w 7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6">
                    <a:moveTo>
                      <a:pt x="39" y="0"/>
                    </a:moveTo>
                    <a:lnTo>
                      <a:pt x="77" y="76"/>
                    </a:lnTo>
                    <a:lnTo>
                      <a:pt x="0" y="76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94">
                <a:extLst>
                  <a:ext uri="{FF2B5EF4-FFF2-40B4-BE49-F238E27FC236}">
                    <a16:creationId xmlns:a16="http://schemas.microsoft.com/office/drawing/2014/main" id="{EBA77653-BCA8-44A1-9BD8-DEB7EC056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968" y="5450318"/>
                <a:ext cx="76104" cy="84790"/>
              </a:xfrm>
              <a:custGeom>
                <a:avLst/>
                <a:gdLst>
                  <a:gd name="T0" fmla="*/ 39 w 77"/>
                  <a:gd name="T1" fmla="*/ 0 h 76"/>
                  <a:gd name="T2" fmla="*/ 77 w 77"/>
                  <a:gd name="T3" fmla="*/ 76 h 76"/>
                  <a:gd name="T4" fmla="*/ 0 w 77"/>
                  <a:gd name="T5" fmla="*/ 76 h 76"/>
                  <a:gd name="T6" fmla="*/ 39 w 7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6">
                    <a:moveTo>
                      <a:pt x="39" y="0"/>
                    </a:moveTo>
                    <a:lnTo>
                      <a:pt x="77" y="76"/>
                    </a:lnTo>
                    <a:lnTo>
                      <a:pt x="0" y="76"/>
                    </a:lnTo>
                    <a:lnTo>
                      <a:pt x="3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95">
                <a:extLst>
                  <a:ext uri="{FF2B5EF4-FFF2-40B4-BE49-F238E27FC236}">
                    <a16:creationId xmlns:a16="http://schemas.microsoft.com/office/drawing/2014/main" id="{EB52D07D-C5BC-48EF-8EF1-99109F983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2563" y="5486019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96">
                <a:extLst>
                  <a:ext uri="{FF2B5EF4-FFF2-40B4-BE49-F238E27FC236}">
                    <a16:creationId xmlns:a16="http://schemas.microsoft.com/office/drawing/2014/main" id="{1E78C2E6-90ED-4730-9740-18D4E56B2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2563" y="5486019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97">
                <a:extLst>
                  <a:ext uri="{FF2B5EF4-FFF2-40B4-BE49-F238E27FC236}">
                    <a16:creationId xmlns:a16="http://schemas.microsoft.com/office/drawing/2014/main" id="{7EA4737E-5B2F-4401-8699-E0C184530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3371" y="5464822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98">
                <a:extLst>
                  <a:ext uri="{FF2B5EF4-FFF2-40B4-BE49-F238E27FC236}">
                    <a16:creationId xmlns:a16="http://schemas.microsoft.com/office/drawing/2014/main" id="{D5BD6E3D-E2A9-472A-B2B6-F7AF6F6E6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3371" y="5464822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99">
                <a:extLst>
                  <a:ext uri="{FF2B5EF4-FFF2-40B4-BE49-F238E27FC236}">
                    <a16:creationId xmlns:a16="http://schemas.microsoft.com/office/drawing/2014/main" id="{69F23A41-64B2-475B-9B39-A9757976A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968" y="5732582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00">
                <a:extLst>
                  <a:ext uri="{FF2B5EF4-FFF2-40B4-BE49-F238E27FC236}">
                    <a16:creationId xmlns:a16="http://schemas.microsoft.com/office/drawing/2014/main" id="{21E018D3-306E-4D5C-964F-124C3647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968" y="5732582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01">
                <a:extLst>
                  <a:ext uri="{FF2B5EF4-FFF2-40B4-BE49-F238E27FC236}">
                    <a16:creationId xmlns:a16="http://schemas.microsoft.com/office/drawing/2014/main" id="{2D1C5D7D-A932-4EAC-84FB-EAAE5CF52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6631" y="5879849"/>
                <a:ext cx="76104" cy="85907"/>
              </a:xfrm>
              <a:custGeom>
                <a:avLst/>
                <a:gdLst>
                  <a:gd name="T0" fmla="*/ 38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8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02">
                <a:extLst>
                  <a:ext uri="{FF2B5EF4-FFF2-40B4-BE49-F238E27FC236}">
                    <a16:creationId xmlns:a16="http://schemas.microsoft.com/office/drawing/2014/main" id="{B88535A8-05FF-4CA8-81CD-7F56E4803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6631" y="5879849"/>
                <a:ext cx="76104" cy="85907"/>
              </a:xfrm>
              <a:custGeom>
                <a:avLst/>
                <a:gdLst>
                  <a:gd name="T0" fmla="*/ 38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8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03">
                <a:extLst>
                  <a:ext uri="{FF2B5EF4-FFF2-40B4-BE49-F238E27FC236}">
                    <a16:creationId xmlns:a16="http://schemas.microsoft.com/office/drawing/2014/main" id="{F455AA86-1FE3-402D-9A92-DB57B7A79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844" y="5460360"/>
                <a:ext cx="76104" cy="85907"/>
              </a:xfrm>
              <a:custGeom>
                <a:avLst/>
                <a:gdLst>
                  <a:gd name="T0" fmla="*/ 38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8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04">
                <a:extLst>
                  <a:ext uri="{FF2B5EF4-FFF2-40B4-BE49-F238E27FC236}">
                    <a16:creationId xmlns:a16="http://schemas.microsoft.com/office/drawing/2014/main" id="{B08895C5-7DE9-4A6F-BC9D-CE1C085C6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844" y="5460360"/>
                <a:ext cx="76104" cy="85907"/>
              </a:xfrm>
              <a:custGeom>
                <a:avLst/>
                <a:gdLst>
                  <a:gd name="T0" fmla="*/ 38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8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05">
                <a:extLst>
                  <a:ext uri="{FF2B5EF4-FFF2-40B4-BE49-F238E27FC236}">
                    <a16:creationId xmlns:a16="http://schemas.microsoft.com/office/drawing/2014/main" id="{BD7408B9-9049-4B18-AB14-F67F6F093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75" y="5465938"/>
                <a:ext cx="76104" cy="85907"/>
              </a:xfrm>
              <a:custGeom>
                <a:avLst/>
                <a:gdLst>
                  <a:gd name="T0" fmla="*/ 38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8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06">
                <a:extLst>
                  <a:ext uri="{FF2B5EF4-FFF2-40B4-BE49-F238E27FC236}">
                    <a16:creationId xmlns:a16="http://schemas.microsoft.com/office/drawing/2014/main" id="{A56C999A-3F1B-4C7E-973B-6ACC1283C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75" y="5465938"/>
                <a:ext cx="76104" cy="85907"/>
              </a:xfrm>
              <a:custGeom>
                <a:avLst/>
                <a:gdLst>
                  <a:gd name="T0" fmla="*/ 38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8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07">
                <a:extLst>
                  <a:ext uri="{FF2B5EF4-FFF2-40B4-BE49-F238E27FC236}">
                    <a16:creationId xmlns:a16="http://schemas.microsoft.com/office/drawing/2014/main" id="{816775BD-AB74-473D-8B6D-61350FA81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272" y="5700227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08">
                <a:extLst>
                  <a:ext uri="{FF2B5EF4-FFF2-40B4-BE49-F238E27FC236}">
                    <a16:creationId xmlns:a16="http://schemas.microsoft.com/office/drawing/2014/main" id="{E44B3EBD-B227-489C-B38C-CA97D9433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272" y="5700227"/>
                <a:ext cx="76104" cy="85907"/>
              </a:xfrm>
              <a:custGeom>
                <a:avLst/>
                <a:gdLst>
                  <a:gd name="T0" fmla="*/ 39 w 77"/>
                  <a:gd name="T1" fmla="*/ 0 h 77"/>
                  <a:gd name="T2" fmla="*/ 77 w 77"/>
                  <a:gd name="T3" fmla="*/ 77 h 77"/>
                  <a:gd name="T4" fmla="*/ 0 w 77"/>
                  <a:gd name="T5" fmla="*/ 77 h 77"/>
                  <a:gd name="T6" fmla="*/ 39 w 77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7">
                    <a:moveTo>
                      <a:pt x="39" y="0"/>
                    </a:moveTo>
                    <a:lnTo>
                      <a:pt x="77" y="77"/>
                    </a:lnTo>
                    <a:lnTo>
                      <a:pt x="0" y="77"/>
                    </a:lnTo>
                    <a:lnTo>
                      <a:pt x="3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Line 109">
                <a:extLst>
                  <a:ext uri="{FF2B5EF4-FFF2-40B4-BE49-F238E27FC236}">
                    <a16:creationId xmlns:a16="http://schemas.microsoft.com/office/drawing/2014/main" id="{FC45AB89-B6CB-4D4C-9C4A-9FD2C94044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6165" y="5566347"/>
                <a:ext cx="0" cy="47974"/>
              </a:xfrm>
              <a:prstGeom prst="line">
                <a:avLst/>
              </a:prstGeom>
              <a:noFill/>
              <a:ln w="46038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Line 110">
                <a:extLst>
                  <a:ext uri="{FF2B5EF4-FFF2-40B4-BE49-F238E27FC236}">
                    <a16:creationId xmlns:a16="http://schemas.microsoft.com/office/drawing/2014/main" id="{A182EB6A-3432-473D-9FA8-936A3F337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0005" y="5566347"/>
                <a:ext cx="311333" cy="0"/>
              </a:xfrm>
              <a:prstGeom prst="line">
                <a:avLst/>
              </a:prstGeom>
              <a:noFill/>
              <a:ln w="46038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Line 111">
                <a:extLst>
                  <a:ext uri="{FF2B5EF4-FFF2-40B4-BE49-F238E27FC236}">
                    <a16:creationId xmlns:a16="http://schemas.microsoft.com/office/drawing/2014/main" id="{914CA759-CAC3-4FAF-B134-2749AE186E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23844" y="5614321"/>
                <a:ext cx="623654" cy="0"/>
              </a:xfrm>
              <a:prstGeom prst="line">
                <a:avLst/>
              </a:prstGeom>
              <a:noFill/>
              <a:ln w="30163" cap="flat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112">
                <a:extLst>
                  <a:ext uri="{FF2B5EF4-FFF2-40B4-BE49-F238E27FC236}">
                    <a16:creationId xmlns:a16="http://schemas.microsoft.com/office/drawing/2014/main" id="{C272ED4D-FC37-4C1F-876F-3DCCC30B7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679" y="5750432"/>
                <a:ext cx="76104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Rectangle 113">
                <a:extLst>
                  <a:ext uri="{FF2B5EF4-FFF2-40B4-BE49-F238E27FC236}">
                    <a16:creationId xmlns:a16="http://schemas.microsoft.com/office/drawing/2014/main" id="{AA54F411-8C88-4050-96E8-CCF571080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679" y="5750432"/>
                <a:ext cx="76104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Rectangle 114">
                <a:extLst>
                  <a:ext uri="{FF2B5EF4-FFF2-40B4-BE49-F238E27FC236}">
                    <a16:creationId xmlns:a16="http://schemas.microsoft.com/office/drawing/2014/main" id="{897C89BF-932E-4CFB-A277-DFC7C538B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575" y="5281853"/>
                <a:ext cx="76104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Rectangle 115">
                <a:extLst>
                  <a:ext uri="{FF2B5EF4-FFF2-40B4-BE49-F238E27FC236}">
                    <a16:creationId xmlns:a16="http://schemas.microsoft.com/office/drawing/2014/main" id="{F1F4E88D-E2E2-4890-B470-73970C5C7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575" y="5281853"/>
                <a:ext cx="76104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116">
                <a:extLst>
                  <a:ext uri="{FF2B5EF4-FFF2-40B4-BE49-F238E27FC236}">
                    <a16:creationId xmlns:a16="http://schemas.microsoft.com/office/drawing/2014/main" id="{171E408E-F3D4-443B-B2AE-96CFD92DC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782" y="5174749"/>
                <a:ext cx="75115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Rectangle 117">
                <a:extLst>
                  <a:ext uri="{FF2B5EF4-FFF2-40B4-BE49-F238E27FC236}">
                    <a16:creationId xmlns:a16="http://schemas.microsoft.com/office/drawing/2014/main" id="{C56076E9-EDC4-48E1-9AC1-7DE5B192C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782" y="5174749"/>
                <a:ext cx="75115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118">
                <a:extLst>
                  <a:ext uri="{FF2B5EF4-FFF2-40B4-BE49-F238E27FC236}">
                    <a16:creationId xmlns:a16="http://schemas.microsoft.com/office/drawing/2014/main" id="{F0A335C0-24FF-45D2-9E9B-1992486BE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782" y="5301935"/>
                <a:ext cx="75115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119">
                <a:extLst>
                  <a:ext uri="{FF2B5EF4-FFF2-40B4-BE49-F238E27FC236}">
                    <a16:creationId xmlns:a16="http://schemas.microsoft.com/office/drawing/2014/main" id="{68C20BB9-F3FF-4C5B-9D82-97549AC2B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782" y="5301935"/>
                <a:ext cx="75115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Rectangle 120">
                <a:extLst>
                  <a:ext uri="{FF2B5EF4-FFF2-40B4-BE49-F238E27FC236}">
                    <a16:creationId xmlns:a16="http://schemas.microsoft.com/office/drawing/2014/main" id="{A3E3E3AD-29C7-408D-8FFF-A37EA8929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679" y="5489367"/>
                <a:ext cx="76104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121">
                <a:extLst>
                  <a:ext uri="{FF2B5EF4-FFF2-40B4-BE49-F238E27FC236}">
                    <a16:creationId xmlns:a16="http://schemas.microsoft.com/office/drawing/2014/main" id="{9EE7BAFE-D7BE-44A4-B28E-65833ECA8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679" y="5489367"/>
                <a:ext cx="76104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122">
                <a:extLst>
                  <a:ext uri="{FF2B5EF4-FFF2-40B4-BE49-F238E27FC236}">
                    <a16:creationId xmlns:a16="http://schemas.microsoft.com/office/drawing/2014/main" id="{ADA67524-F551-47D2-B012-E1EB96CC7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483" y="5439162"/>
                <a:ext cx="77092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123">
                <a:extLst>
                  <a:ext uri="{FF2B5EF4-FFF2-40B4-BE49-F238E27FC236}">
                    <a16:creationId xmlns:a16="http://schemas.microsoft.com/office/drawing/2014/main" id="{A5AD963D-DAD8-408E-A79C-61CA78E3F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483" y="5439162"/>
                <a:ext cx="77092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Rectangle 124">
                <a:extLst>
                  <a:ext uri="{FF2B5EF4-FFF2-40B4-BE49-F238E27FC236}">
                    <a16:creationId xmlns:a16="http://schemas.microsoft.com/office/drawing/2014/main" id="{33E1D1D1-BD98-42BD-B95D-6CE76F8BC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898" y="5780555"/>
                <a:ext cx="76104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125">
                <a:extLst>
                  <a:ext uri="{FF2B5EF4-FFF2-40B4-BE49-F238E27FC236}">
                    <a16:creationId xmlns:a16="http://schemas.microsoft.com/office/drawing/2014/main" id="{DB3D96CC-BCA2-4424-BCDE-F39AE0418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898" y="5780555"/>
                <a:ext cx="76104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Rectangle 126">
                <a:extLst>
                  <a:ext uri="{FF2B5EF4-FFF2-40B4-BE49-F238E27FC236}">
                    <a16:creationId xmlns:a16="http://schemas.microsoft.com/office/drawing/2014/main" id="{32689777-0506-4B9B-85CD-C595125F0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679" y="4493078"/>
                <a:ext cx="76104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127">
                <a:extLst>
                  <a:ext uri="{FF2B5EF4-FFF2-40B4-BE49-F238E27FC236}">
                    <a16:creationId xmlns:a16="http://schemas.microsoft.com/office/drawing/2014/main" id="{3B290935-519C-40C5-87B4-BA7290501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679" y="4493078"/>
                <a:ext cx="76104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Rectangle 128">
                <a:extLst>
                  <a:ext uri="{FF2B5EF4-FFF2-40B4-BE49-F238E27FC236}">
                    <a16:creationId xmlns:a16="http://schemas.microsoft.com/office/drawing/2014/main" id="{3B2BE2ED-00EB-4DF4-8D33-FB6E6A8D2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575" y="5178096"/>
                <a:ext cx="76104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Rectangle 129">
                <a:extLst>
                  <a:ext uri="{FF2B5EF4-FFF2-40B4-BE49-F238E27FC236}">
                    <a16:creationId xmlns:a16="http://schemas.microsoft.com/office/drawing/2014/main" id="{00573924-672C-45F1-80B2-9F458B4F8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575" y="5178096"/>
                <a:ext cx="76104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130">
                <a:extLst>
                  <a:ext uri="{FF2B5EF4-FFF2-40B4-BE49-F238E27FC236}">
                    <a16:creationId xmlns:a16="http://schemas.microsoft.com/office/drawing/2014/main" id="{CC8E169C-ED63-474B-A976-B6156E67E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483" y="5795059"/>
                <a:ext cx="77092" cy="85907"/>
              </a:xfrm>
              <a:prstGeom prst="rect">
                <a:avLst/>
              </a:prstGeom>
              <a:solidFill>
                <a:srgbClr val="FF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131">
                <a:extLst>
                  <a:ext uri="{FF2B5EF4-FFF2-40B4-BE49-F238E27FC236}">
                    <a16:creationId xmlns:a16="http://schemas.microsoft.com/office/drawing/2014/main" id="{4A8B17AA-80AC-45E2-87F5-034484CDB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483" y="5795059"/>
                <a:ext cx="77092" cy="85907"/>
              </a:xfrm>
              <a:prstGeom prst="rect">
                <a:avLst/>
              </a:prstGeom>
              <a:noFill/>
              <a:ln w="3175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Line 132">
                <a:extLst>
                  <a:ext uri="{FF2B5EF4-FFF2-40B4-BE49-F238E27FC236}">
                    <a16:creationId xmlns:a16="http://schemas.microsoft.com/office/drawing/2014/main" id="{C8BD63DC-CE5B-4FB9-8B3E-B1B71244FC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96237" y="5287431"/>
                <a:ext cx="0" cy="122723"/>
              </a:xfrm>
              <a:prstGeom prst="line">
                <a:avLst/>
              </a:prstGeom>
              <a:noFill/>
              <a:ln w="46038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Line 133">
                <a:extLst>
                  <a:ext uri="{FF2B5EF4-FFF2-40B4-BE49-F238E27FC236}">
                    <a16:creationId xmlns:a16="http://schemas.microsoft.com/office/drawing/2014/main" id="{28CCB326-B935-4390-8F0A-66F673B34F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1064" y="5287431"/>
                <a:ext cx="310345" cy="0"/>
              </a:xfrm>
              <a:prstGeom prst="line">
                <a:avLst/>
              </a:prstGeom>
              <a:noFill/>
              <a:ln w="46038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134">
                <a:extLst>
                  <a:ext uri="{FF2B5EF4-FFF2-40B4-BE49-F238E27FC236}">
                    <a16:creationId xmlns:a16="http://schemas.microsoft.com/office/drawing/2014/main" id="{F8FDC213-2B43-4CDC-8158-05D721E697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3916" y="5410154"/>
                <a:ext cx="624642" cy="0"/>
              </a:xfrm>
              <a:prstGeom prst="line">
                <a:avLst/>
              </a:prstGeom>
              <a:noFill/>
              <a:ln w="30163" cap="flat">
                <a:solidFill>
                  <a:srgbClr val="FF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Oval 135">
                <a:extLst>
                  <a:ext uri="{FF2B5EF4-FFF2-40B4-BE49-F238E27FC236}">
                    <a16:creationId xmlns:a16="http://schemas.microsoft.com/office/drawing/2014/main" id="{955AC9E9-30CD-4215-890A-8042AEAE2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969" y="5460360"/>
                <a:ext cx="76104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136">
                <a:extLst>
                  <a:ext uri="{FF2B5EF4-FFF2-40B4-BE49-F238E27FC236}">
                    <a16:creationId xmlns:a16="http://schemas.microsoft.com/office/drawing/2014/main" id="{10FFCD74-EDB7-4B4E-A071-016F98D35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969" y="5460360"/>
                <a:ext cx="76104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137">
                <a:extLst>
                  <a:ext uri="{FF2B5EF4-FFF2-40B4-BE49-F238E27FC236}">
                    <a16:creationId xmlns:a16="http://schemas.microsoft.com/office/drawing/2014/main" id="{B77F90CD-2D8D-4247-AB11-DE1DA761C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969" y="4721790"/>
                <a:ext cx="76104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Oval 138">
                <a:extLst>
                  <a:ext uri="{FF2B5EF4-FFF2-40B4-BE49-F238E27FC236}">
                    <a16:creationId xmlns:a16="http://schemas.microsoft.com/office/drawing/2014/main" id="{AD43D378-FFB6-41AD-B1F8-985966C03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969" y="4721790"/>
                <a:ext cx="76104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139">
                <a:extLst>
                  <a:ext uri="{FF2B5EF4-FFF2-40B4-BE49-F238E27FC236}">
                    <a16:creationId xmlns:a16="http://schemas.microsoft.com/office/drawing/2014/main" id="{FD99DED8-60FF-4C16-9137-A592CC48C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8750" y="4806580"/>
                <a:ext cx="75115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140">
                <a:extLst>
                  <a:ext uri="{FF2B5EF4-FFF2-40B4-BE49-F238E27FC236}">
                    <a16:creationId xmlns:a16="http://schemas.microsoft.com/office/drawing/2014/main" id="{91E5C75C-1902-407B-987D-41E150BF2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8750" y="4806580"/>
                <a:ext cx="75115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141">
                <a:extLst>
                  <a:ext uri="{FF2B5EF4-FFF2-40B4-BE49-F238E27FC236}">
                    <a16:creationId xmlns:a16="http://schemas.microsoft.com/office/drawing/2014/main" id="{3D94DDE4-7F9D-45F6-B6A0-C215E1055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3865" y="5077686"/>
                <a:ext cx="76104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Oval 142">
                <a:extLst>
                  <a:ext uri="{FF2B5EF4-FFF2-40B4-BE49-F238E27FC236}">
                    <a16:creationId xmlns:a16="http://schemas.microsoft.com/office/drawing/2014/main" id="{3E562B28-91DF-498B-A654-C1F04202A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3865" y="5077686"/>
                <a:ext cx="76104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Oval 143">
                <a:extLst>
                  <a:ext uri="{FF2B5EF4-FFF2-40B4-BE49-F238E27FC236}">
                    <a16:creationId xmlns:a16="http://schemas.microsoft.com/office/drawing/2014/main" id="{3B78A3C3-F368-427E-903E-F62283424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8750" y="5308629"/>
                <a:ext cx="75115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Oval 144">
                <a:extLst>
                  <a:ext uri="{FF2B5EF4-FFF2-40B4-BE49-F238E27FC236}">
                    <a16:creationId xmlns:a16="http://schemas.microsoft.com/office/drawing/2014/main" id="{AF08330D-D3F3-4269-8719-0A1CCC581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8750" y="5308629"/>
                <a:ext cx="75115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Oval 145">
                <a:extLst>
                  <a:ext uri="{FF2B5EF4-FFF2-40B4-BE49-F238E27FC236}">
                    <a16:creationId xmlns:a16="http://schemas.microsoft.com/office/drawing/2014/main" id="{CBC1B2C6-E4CE-4893-B5A8-DEEC75E13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8750" y="5413502"/>
                <a:ext cx="75115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Oval 146">
                <a:extLst>
                  <a:ext uri="{FF2B5EF4-FFF2-40B4-BE49-F238E27FC236}">
                    <a16:creationId xmlns:a16="http://schemas.microsoft.com/office/drawing/2014/main" id="{957950E1-A41D-4AA1-9A6C-734BD0B49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8750" y="5413502"/>
                <a:ext cx="75115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Oval 147">
                <a:extLst>
                  <a:ext uri="{FF2B5EF4-FFF2-40B4-BE49-F238E27FC236}">
                    <a16:creationId xmlns:a16="http://schemas.microsoft.com/office/drawing/2014/main" id="{8C6C4B53-A809-46C3-9EA8-E70EF2AAD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969" y="5301935"/>
                <a:ext cx="76104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Oval 148">
                <a:extLst>
                  <a:ext uri="{FF2B5EF4-FFF2-40B4-BE49-F238E27FC236}">
                    <a16:creationId xmlns:a16="http://schemas.microsoft.com/office/drawing/2014/main" id="{B0ED85D9-0764-44B3-B138-DFAEDDA6C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969" y="5301935"/>
                <a:ext cx="76104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Oval 149">
                <a:extLst>
                  <a:ext uri="{FF2B5EF4-FFF2-40B4-BE49-F238E27FC236}">
                    <a16:creationId xmlns:a16="http://schemas.microsoft.com/office/drawing/2014/main" id="{9F35CFFE-3DE3-4391-B28F-DCD8AFEE2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647" y="5133470"/>
                <a:ext cx="76104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Oval 150">
                <a:extLst>
                  <a:ext uri="{FF2B5EF4-FFF2-40B4-BE49-F238E27FC236}">
                    <a16:creationId xmlns:a16="http://schemas.microsoft.com/office/drawing/2014/main" id="{B3D20F4C-90AD-4AD6-8A64-4A6B46C38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2647" y="5133470"/>
                <a:ext cx="76104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151">
                <a:extLst>
                  <a:ext uri="{FF2B5EF4-FFF2-40B4-BE49-F238E27FC236}">
                    <a16:creationId xmlns:a16="http://schemas.microsoft.com/office/drawing/2014/main" id="{9274D46C-F6EF-4E24-A3DD-6D8D058BA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6543" y="5251730"/>
                <a:ext cx="76104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Oval 152">
                <a:extLst>
                  <a:ext uri="{FF2B5EF4-FFF2-40B4-BE49-F238E27FC236}">
                    <a16:creationId xmlns:a16="http://schemas.microsoft.com/office/drawing/2014/main" id="{C04AD5F8-7BC4-46CD-B230-BD8BDE248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6543" y="5250615"/>
                <a:ext cx="76104" cy="87022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153">
                <a:extLst>
                  <a:ext uri="{FF2B5EF4-FFF2-40B4-BE49-F238E27FC236}">
                    <a16:creationId xmlns:a16="http://schemas.microsoft.com/office/drawing/2014/main" id="{4E87918D-A5DA-40C0-B164-3C541B206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6543" y="5496061"/>
                <a:ext cx="76104" cy="8590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Oval 154">
                <a:extLst>
                  <a:ext uri="{FF2B5EF4-FFF2-40B4-BE49-F238E27FC236}">
                    <a16:creationId xmlns:a16="http://schemas.microsoft.com/office/drawing/2014/main" id="{52F1F155-9B48-4B53-9311-7FB50CA29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6543" y="5496061"/>
                <a:ext cx="76104" cy="85907"/>
              </a:xfrm>
              <a:prstGeom prst="ellipse">
                <a:avLst/>
              </a:prstGeom>
              <a:noFill/>
              <a:ln w="3175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155">
                <a:extLst>
                  <a:ext uri="{FF2B5EF4-FFF2-40B4-BE49-F238E27FC236}">
                    <a16:creationId xmlns:a16="http://schemas.microsoft.com/office/drawing/2014/main" id="{5FF8670A-DF23-4798-AE14-33859492B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6308" y="5156899"/>
                <a:ext cx="0" cy="83675"/>
              </a:xfrm>
              <a:prstGeom prst="line">
                <a:avLst/>
              </a:prstGeom>
              <a:noFill/>
              <a:ln w="46038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Line 156">
                <a:extLst>
                  <a:ext uri="{FF2B5EF4-FFF2-40B4-BE49-F238E27FC236}">
                    <a16:creationId xmlns:a16="http://schemas.microsoft.com/office/drawing/2014/main" id="{F7C2A6C5-5227-4247-916F-ACD5CDCAF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1136" y="5156899"/>
                <a:ext cx="310345" cy="0"/>
              </a:xfrm>
              <a:prstGeom prst="line">
                <a:avLst/>
              </a:prstGeom>
              <a:noFill/>
              <a:ln w="46038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Line 157">
                <a:extLst>
                  <a:ext uri="{FF2B5EF4-FFF2-40B4-BE49-F238E27FC236}">
                    <a16:creationId xmlns:a16="http://schemas.microsoft.com/office/drawing/2014/main" id="{F7736E7D-CBF4-48C8-A726-538386E62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3986" y="5240573"/>
                <a:ext cx="624642" cy="0"/>
              </a:xfrm>
              <a:prstGeom prst="line">
                <a:avLst/>
              </a:prstGeom>
              <a:noFill/>
              <a:ln w="30163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168">
                <a:extLst>
                  <a:ext uri="{FF2B5EF4-FFF2-40B4-BE49-F238E27FC236}">
                    <a16:creationId xmlns:a16="http://schemas.microsoft.com/office/drawing/2014/main" id="{EC202EAE-0E6B-42DE-A078-076059CF1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202417" y="5201718"/>
                <a:ext cx="189663" cy="297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6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" name="Rectangle 173">
                <a:extLst>
                  <a:ext uri="{FF2B5EF4-FFF2-40B4-BE49-F238E27FC236}">
                    <a16:creationId xmlns:a16="http://schemas.microsoft.com/office/drawing/2014/main" id="{27F83DF8-4111-4817-8ECE-8B3F0C454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296721" y="4555956"/>
                <a:ext cx="6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" name="Freeform 181">
                <a:extLst>
                  <a:ext uri="{FF2B5EF4-FFF2-40B4-BE49-F238E27FC236}">
                    <a16:creationId xmlns:a16="http://schemas.microsoft.com/office/drawing/2014/main" id="{0DEF5198-E8CE-49D8-B823-2A6E53E76D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46861" y="5112272"/>
                <a:ext cx="989347" cy="191894"/>
              </a:xfrm>
              <a:custGeom>
                <a:avLst/>
                <a:gdLst>
                  <a:gd name="T0" fmla="*/ 16 w 1598"/>
                  <a:gd name="T1" fmla="*/ 122 h 276"/>
                  <a:gd name="T2" fmla="*/ 1582 w 1598"/>
                  <a:gd name="T3" fmla="*/ 122 h 276"/>
                  <a:gd name="T4" fmla="*/ 1598 w 1598"/>
                  <a:gd name="T5" fmla="*/ 138 h 276"/>
                  <a:gd name="T6" fmla="*/ 1582 w 1598"/>
                  <a:gd name="T7" fmla="*/ 153 h 276"/>
                  <a:gd name="T8" fmla="*/ 16 w 1598"/>
                  <a:gd name="T9" fmla="*/ 153 h 276"/>
                  <a:gd name="T10" fmla="*/ 0 w 1598"/>
                  <a:gd name="T11" fmla="*/ 138 h 276"/>
                  <a:gd name="T12" fmla="*/ 16 w 1598"/>
                  <a:gd name="T13" fmla="*/ 122 h 276"/>
                  <a:gd name="T14" fmla="*/ 31 w 1598"/>
                  <a:gd name="T15" fmla="*/ 0 h 276"/>
                  <a:gd name="T16" fmla="*/ 31 w 1598"/>
                  <a:gd name="T17" fmla="*/ 276 h 276"/>
                  <a:gd name="T18" fmla="*/ 0 w 1598"/>
                  <a:gd name="T19" fmla="*/ 276 h 276"/>
                  <a:gd name="T20" fmla="*/ 0 w 1598"/>
                  <a:gd name="T21" fmla="*/ 0 h 276"/>
                  <a:gd name="T22" fmla="*/ 31 w 1598"/>
                  <a:gd name="T23" fmla="*/ 0 h 276"/>
                  <a:gd name="T24" fmla="*/ 31 w 1598"/>
                  <a:gd name="T25" fmla="*/ 276 h 276"/>
                  <a:gd name="T26" fmla="*/ 0 w 1598"/>
                  <a:gd name="T27" fmla="*/ 276 h 276"/>
                  <a:gd name="T28" fmla="*/ 0 w 1598"/>
                  <a:gd name="T29" fmla="*/ 0 h 276"/>
                  <a:gd name="T30" fmla="*/ 31 w 1598"/>
                  <a:gd name="T31" fmla="*/ 0 h 276"/>
                  <a:gd name="T32" fmla="*/ 1567 w 1598"/>
                  <a:gd name="T33" fmla="*/ 276 h 276"/>
                  <a:gd name="T34" fmla="*/ 1567 w 1598"/>
                  <a:gd name="T35" fmla="*/ 0 h 276"/>
                  <a:gd name="T36" fmla="*/ 1598 w 1598"/>
                  <a:gd name="T37" fmla="*/ 0 h 276"/>
                  <a:gd name="T38" fmla="*/ 1598 w 1598"/>
                  <a:gd name="T39" fmla="*/ 276 h 276"/>
                  <a:gd name="T40" fmla="*/ 1567 w 1598"/>
                  <a:gd name="T41" fmla="*/ 276 h 276"/>
                  <a:gd name="T42" fmla="*/ 1567 w 1598"/>
                  <a:gd name="T43" fmla="*/ 0 h 276"/>
                  <a:gd name="T44" fmla="*/ 1598 w 1598"/>
                  <a:gd name="T45" fmla="*/ 0 h 276"/>
                  <a:gd name="T46" fmla="*/ 1598 w 1598"/>
                  <a:gd name="T47" fmla="*/ 276 h 276"/>
                  <a:gd name="T48" fmla="*/ 1567 w 1598"/>
                  <a:gd name="T4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8" h="276">
                    <a:moveTo>
                      <a:pt x="16" y="122"/>
                    </a:moveTo>
                    <a:lnTo>
                      <a:pt x="1582" y="122"/>
                    </a:lnTo>
                    <a:cubicBezTo>
                      <a:pt x="1591" y="122"/>
                      <a:pt x="1598" y="129"/>
                      <a:pt x="1598" y="138"/>
                    </a:cubicBezTo>
                    <a:cubicBezTo>
                      <a:pt x="1598" y="146"/>
                      <a:pt x="1591" y="153"/>
                      <a:pt x="1582" y="153"/>
                    </a:cubicBezTo>
                    <a:lnTo>
                      <a:pt x="16" y="153"/>
                    </a:lnTo>
                    <a:cubicBezTo>
                      <a:pt x="7" y="153"/>
                      <a:pt x="0" y="146"/>
                      <a:pt x="0" y="138"/>
                    </a:cubicBezTo>
                    <a:cubicBezTo>
                      <a:pt x="0" y="129"/>
                      <a:pt x="7" y="122"/>
                      <a:pt x="16" y="122"/>
                    </a:cubicBezTo>
                    <a:close/>
                    <a:moveTo>
                      <a:pt x="31" y="0"/>
                    </a:moveTo>
                    <a:lnTo>
                      <a:pt x="31" y="276"/>
                    </a:lnTo>
                    <a:lnTo>
                      <a:pt x="0" y="276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276"/>
                    </a:lnTo>
                    <a:lnTo>
                      <a:pt x="0" y="276"/>
                    </a:lnTo>
                    <a:lnTo>
                      <a:pt x="0" y="0"/>
                    </a:lnTo>
                    <a:lnTo>
                      <a:pt x="31" y="0"/>
                    </a:lnTo>
                    <a:close/>
                    <a:moveTo>
                      <a:pt x="1567" y="276"/>
                    </a:moveTo>
                    <a:lnTo>
                      <a:pt x="1567" y="0"/>
                    </a:lnTo>
                    <a:lnTo>
                      <a:pt x="1598" y="0"/>
                    </a:lnTo>
                    <a:lnTo>
                      <a:pt x="1598" y="276"/>
                    </a:lnTo>
                    <a:lnTo>
                      <a:pt x="1567" y="276"/>
                    </a:lnTo>
                    <a:lnTo>
                      <a:pt x="1567" y="0"/>
                    </a:lnTo>
                    <a:lnTo>
                      <a:pt x="1598" y="0"/>
                    </a:lnTo>
                    <a:lnTo>
                      <a:pt x="1598" y="276"/>
                    </a:lnTo>
                    <a:lnTo>
                      <a:pt x="1567" y="276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05C7F395-B508-4D9D-A82F-412B2F5D8864}"/>
                  </a:ext>
                </a:extLst>
              </p:cNvPr>
              <p:cNvSpPr txBox="1"/>
              <p:nvPr/>
            </p:nvSpPr>
            <p:spPr>
              <a:xfrm rot="16200000">
                <a:off x="2188019" y="4935973"/>
                <a:ext cx="18147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Tumor weight (g)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9419DB30-CF46-4319-8AF8-3F288407E34B}"/>
                  </a:ext>
                </a:extLst>
              </p:cNvPr>
              <p:cNvSpPr txBox="1"/>
              <p:nvPr/>
            </p:nvSpPr>
            <p:spPr>
              <a:xfrm>
                <a:off x="3698907" y="6286005"/>
                <a:ext cx="8630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control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30F3ACDD-2470-4D76-8ED6-7CEB7039660A}"/>
                  </a:ext>
                </a:extLst>
              </p:cNvPr>
              <p:cNvSpPr txBox="1"/>
              <p:nvPr/>
            </p:nvSpPr>
            <p:spPr>
              <a:xfrm>
                <a:off x="4717604" y="6302067"/>
                <a:ext cx="6094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J007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E968BF8B-AE75-413A-9D4C-BC7EC3D0255D}"/>
                  </a:ext>
                </a:extLst>
              </p:cNvPr>
              <p:cNvSpPr txBox="1"/>
              <p:nvPr/>
            </p:nvSpPr>
            <p:spPr>
              <a:xfrm>
                <a:off x="5577305" y="6284630"/>
                <a:ext cx="7793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pp242</a:t>
                </a:r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C93E0957-4FB3-497D-8E3F-7080DA107C9B}"/>
                  </a:ext>
                </a:extLst>
              </p:cNvPr>
              <p:cNvSpPr txBox="1"/>
              <p:nvPr/>
            </p:nvSpPr>
            <p:spPr>
              <a:xfrm>
                <a:off x="6269382" y="6275251"/>
                <a:ext cx="13884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combination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8F409FAE-9791-46C6-AC04-F467C610D6EF}"/>
                  </a:ext>
                </a:extLst>
              </p:cNvPr>
              <p:cNvSpPr txBox="1"/>
              <p:nvPr/>
            </p:nvSpPr>
            <p:spPr>
              <a:xfrm>
                <a:off x="5927568" y="4551832"/>
                <a:ext cx="12448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P&lt;0.05 (t-test)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4D3C1323-431F-422B-ACE4-5E72F8AC50BA}"/>
                  </a:ext>
                </a:extLst>
              </p:cNvPr>
              <p:cNvSpPr txBox="1"/>
              <p:nvPr/>
            </p:nvSpPr>
            <p:spPr>
              <a:xfrm>
                <a:off x="5909353" y="4835671"/>
                <a:ext cx="13164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P=0.08 (</a:t>
                </a:r>
                <a:r>
                  <a:rPr lang="en-US" sz="1400" b="1" dirty="0" err="1"/>
                  <a:t>Anova</a:t>
                </a:r>
                <a:r>
                  <a:rPr lang="en-US" sz="1400" b="1" dirty="0"/>
                  <a:t>)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E4186F2-C789-47D7-8B7F-357271EEA3B8}"/>
                </a:ext>
              </a:extLst>
            </p:cNvPr>
            <p:cNvSpPr txBox="1"/>
            <p:nvPr/>
          </p:nvSpPr>
          <p:spPr>
            <a:xfrm>
              <a:off x="286607" y="58593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A)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8F6B996-AE47-4DDB-B6F6-E0E905005E8D}"/>
                </a:ext>
              </a:extLst>
            </p:cNvPr>
            <p:cNvSpPr txBox="1"/>
            <p:nvPr/>
          </p:nvSpPr>
          <p:spPr>
            <a:xfrm>
              <a:off x="2912128" y="2679429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C)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37F5553-E41F-4784-A773-A89AE67C5902}"/>
                </a:ext>
              </a:extLst>
            </p:cNvPr>
            <p:cNvSpPr txBox="1"/>
            <p:nvPr/>
          </p:nvSpPr>
          <p:spPr>
            <a:xfrm>
              <a:off x="4619372" y="1295541"/>
              <a:ext cx="11968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phosphorylated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9A31D8D-BC34-403B-BFB5-A2FFD710F702}"/>
                </a:ext>
              </a:extLst>
            </p:cNvPr>
            <p:cNvCxnSpPr/>
            <p:nvPr/>
          </p:nvCxnSpPr>
          <p:spPr>
            <a:xfrm flipH="1">
              <a:off x="4425138" y="1442576"/>
              <a:ext cx="274763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60EAE91-A824-44C7-8092-7589D84F5E72}"/>
                </a:ext>
              </a:extLst>
            </p:cNvPr>
            <p:cNvSpPr txBox="1"/>
            <p:nvPr/>
          </p:nvSpPr>
          <p:spPr>
            <a:xfrm>
              <a:off x="164944" y="5589619"/>
              <a:ext cx="12335941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Supplemental figure 6: A) </a:t>
              </a:r>
              <a:r>
                <a:rPr lang="en-US" sz="1400" dirty="0"/>
                <a:t>Immunoblot assay for c-</a:t>
              </a:r>
              <a:r>
                <a:rPr lang="en-US" sz="1400" dirty="0" err="1"/>
                <a:t>myc</a:t>
              </a:r>
              <a:r>
                <a:rPr lang="en-US" sz="1400" dirty="0"/>
                <a:t> expression (left panel) and TORC1 substrates (right panel) following exposure to pp242 for 24 </a:t>
              </a:r>
              <a:r>
                <a:rPr lang="en-US" sz="1400" dirty="0" err="1"/>
                <a:t>hrs</a:t>
              </a:r>
              <a:r>
                <a:rPr lang="en-US" sz="1400" dirty="0"/>
                <a:t>; Right panel</a:t>
              </a:r>
            </a:p>
            <a:p>
              <a:r>
                <a:rPr lang="en-US" sz="1400" dirty="0"/>
                <a:t>shows data after 250 </a:t>
              </a:r>
              <a:r>
                <a:rPr lang="en-US" sz="1400" dirty="0" err="1"/>
                <a:t>nM</a:t>
              </a:r>
              <a:r>
                <a:rPr lang="en-US" sz="1400" dirty="0"/>
                <a:t> of pp242;  </a:t>
              </a:r>
              <a:r>
                <a:rPr lang="en-US" sz="1400" b="1" dirty="0"/>
                <a:t>B) </a:t>
              </a:r>
              <a:r>
                <a:rPr lang="en-US" sz="1400" dirty="0"/>
                <a:t>Immunoblot assay for </a:t>
              </a:r>
              <a:r>
                <a:rPr lang="en-US" sz="1400" dirty="0" err="1"/>
                <a:t>myc</a:t>
              </a:r>
              <a:r>
                <a:rPr lang="en-US" sz="1400" dirty="0"/>
                <a:t> expression after exposure to pp242 or J007 or the combination of both compounds;  Below the gel</a:t>
              </a:r>
            </a:p>
            <a:p>
              <a:r>
                <a:rPr lang="en-US" sz="1400" dirty="0"/>
                <a:t>is shown relative </a:t>
              </a:r>
              <a:r>
                <a:rPr lang="en-US" sz="1400" dirty="0" err="1"/>
                <a:t>myc</a:t>
              </a:r>
              <a:r>
                <a:rPr lang="en-US" sz="1400" dirty="0"/>
                <a:t> expression (</a:t>
              </a:r>
              <a:r>
                <a:rPr lang="en-US" sz="1400" dirty="0" err="1"/>
                <a:t>myc</a:t>
              </a:r>
              <a:r>
                <a:rPr lang="en-US" sz="1400" dirty="0"/>
                <a:t>/GAPDH ratio where control is set at ‘1’), mean+/-SD, n=3 and p value for difference in expression comparing J007 alone at</a:t>
              </a:r>
            </a:p>
            <a:p>
              <a:r>
                <a:rPr lang="en-US" sz="1400" dirty="0"/>
                <a:t>50nM to J007 combined with pp242 at 250 </a:t>
              </a:r>
              <a:r>
                <a:rPr lang="en-US" sz="1400" dirty="0" err="1"/>
                <a:t>nM</a:t>
              </a:r>
              <a:r>
                <a:rPr lang="en-US" sz="1400" dirty="0"/>
                <a:t>; </a:t>
              </a:r>
              <a:r>
                <a:rPr lang="en-US" sz="1400" b="1" dirty="0"/>
                <a:t>C) </a:t>
              </a:r>
              <a:r>
                <a:rPr lang="en-US" sz="1400" dirty="0"/>
                <a:t>Tumor weights in SQ-challenged mice treated with either J007 alone (20mg/kg/d, pp242 alone (50mg/kg/d) or the</a:t>
              </a:r>
            </a:p>
            <a:p>
              <a:r>
                <a:rPr lang="en-US" sz="1400" dirty="0"/>
                <a:t>combination of both compounds.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538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7A049C1F-1845-4B62-B78F-F8A6A23DF0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176861"/>
              </p:ext>
            </p:extLst>
          </p:nvPr>
        </p:nvGraphicFramePr>
        <p:xfrm>
          <a:off x="1549400" y="8466"/>
          <a:ext cx="7442200" cy="3547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2743">
                  <a:extLst>
                    <a:ext uri="{9D8B030D-6E8A-4147-A177-3AD203B41FA5}">
                      <a16:colId xmlns:a16="http://schemas.microsoft.com/office/drawing/2014/main" val="2569581755"/>
                    </a:ext>
                  </a:extLst>
                </a:gridCol>
                <a:gridCol w="1061575">
                  <a:extLst>
                    <a:ext uri="{9D8B030D-6E8A-4147-A177-3AD203B41FA5}">
                      <a16:colId xmlns:a16="http://schemas.microsoft.com/office/drawing/2014/main" val="2122414217"/>
                    </a:ext>
                  </a:extLst>
                </a:gridCol>
                <a:gridCol w="961005">
                  <a:extLst>
                    <a:ext uri="{9D8B030D-6E8A-4147-A177-3AD203B41FA5}">
                      <a16:colId xmlns:a16="http://schemas.microsoft.com/office/drawing/2014/main" val="4112177252"/>
                    </a:ext>
                  </a:extLst>
                </a:gridCol>
                <a:gridCol w="1016877">
                  <a:extLst>
                    <a:ext uri="{9D8B030D-6E8A-4147-A177-3AD203B41FA5}">
                      <a16:colId xmlns:a16="http://schemas.microsoft.com/office/drawing/2014/main" val="1365193275"/>
                    </a:ext>
                  </a:extLst>
                </a:gridCol>
              </a:tblGrid>
              <a:tr h="686619">
                <a:tc>
                  <a:txBody>
                    <a:bodyPr/>
                    <a:lstStyle/>
                    <a:p>
                      <a:r>
                        <a:rPr lang="en-US" sz="12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Genes in  category</a:t>
                      </a:r>
                    </a:p>
                    <a:p>
                      <a:r>
                        <a:rPr lang="en-US" sz="1200" dirty="0"/>
                        <a:t>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Q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648868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</a:t>
                      </a:r>
                      <a:r>
                        <a:rPr lang="en-US" sz="1200" dirty="0" err="1"/>
                        <a:t>Myc</a:t>
                      </a:r>
                      <a:r>
                        <a:rPr lang="en-US" sz="1200" dirty="0"/>
                        <a:t> Targets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266317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Angiogenesis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17794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E2F Targets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421375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mTORC1 Targets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033991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Protein Secretion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660213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Mitotic Spindle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0.00003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837082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G2M Checkpoint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732745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Peroxisome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197991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Unfolded Protein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456505"/>
                  </a:ext>
                </a:extLst>
              </a:tr>
              <a:tr h="286091">
                <a:tc>
                  <a:txBody>
                    <a:bodyPr/>
                    <a:lstStyle/>
                    <a:p>
                      <a:r>
                        <a:rPr lang="en-US" sz="1200" dirty="0"/>
                        <a:t>Hallmark Fatty Acid Metabolism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024609"/>
                  </a:ext>
                </a:extLst>
              </a:tr>
            </a:tbl>
          </a:graphicData>
        </a:graphic>
      </p:graphicFrame>
      <p:pic>
        <p:nvPicPr>
          <p:cNvPr id="3" name="Picture 3">
            <a:extLst>
              <a:ext uri="{FF2B5EF4-FFF2-40B4-BE49-F238E27FC236}">
                <a16:creationId xmlns:a16="http://schemas.microsoft.com/office/drawing/2014/main" id="{D2A53069-7A8B-44E2-9AFA-DD9719AFB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6117" y="3644900"/>
            <a:ext cx="4818315" cy="2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ABC627-C049-4355-8558-F0C5A9A0C8F7}"/>
              </a:ext>
            </a:extLst>
          </p:cNvPr>
          <p:cNvSpPr txBox="1"/>
          <p:nvPr/>
        </p:nvSpPr>
        <p:spPr>
          <a:xfrm>
            <a:off x="28116" y="6389469"/>
            <a:ext cx="120368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Supplemental figure 7</a:t>
            </a:r>
            <a:r>
              <a:rPr lang="en-US" sz="1200" dirty="0"/>
              <a:t>: A)  Gene set enrichment identification of pathway categories significantly and negatively impacted by exposure of IL6/Myc1 MM cells to J007 (1 </a:t>
            </a:r>
            <a:r>
              <a:rPr lang="en-US" sz="1200" dirty="0" err="1"/>
              <a:t>uM</a:t>
            </a:r>
            <a:r>
              <a:rPr lang="en-US" sz="1200" dirty="0"/>
              <a:t> for 72 </a:t>
            </a:r>
            <a:r>
              <a:rPr lang="en-US" sz="1200" dirty="0" err="1"/>
              <a:t>hrs</a:t>
            </a:r>
            <a:r>
              <a:rPr lang="en-US" sz="1200" dirty="0"/>
              <a:t>) B) Enrichment plot for </a:t>
            </a:r>
            <a:r>
              <a:rPr lang="en-US" sz="1200" dirty="0" err="1"/>
              <a:t>myc</a:t>
            </a:r>
            <a:r>
              <a:rPr lang="en-US" sz="1200" dirty="0"/>
              <a:t> target activation genes..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586996-0D4E-4A1A-86A5-0CB13E74F8CE}"/>
              </a:ext>
            </a:extLst>
          </p:cNvPr>
          <p:cNvSpPr txBox="1"/>
          <p:nvPr/>
        </p:nvSpPr>
        <p:spPr>
          <a:xfrm>
            <a:off x="711200" y="266700"/>
            <a:ext cx="43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B02A2-0A91-45C9-8886-A54BA15746D3}"/>
              </a:ext>
            </a:extLst>
          </p:cNvPr>
          <p:cNvSpPr txBox="1"/>
          <p:nvPr/>
        </p:nvSpPr>
        <p:spPr>
          <a:xfrm>
            <a:off x="1866900" y="434340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13568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C317C6C-93ED-45E8-ABD3-8E3489FA8AB3}"/>
              </a:ext>
            </a:extLst>
          </p:cNvPr>
          <p:cNvGrpSpPr/>
          <p:nvPr/>
        </p:nvGrpSpPr>
        <p:grpSpPr>
          <a:xfrm>
            <a:off x="0" y="83127"/>
            <a:ext cx="12275127" cy="6774873"/>
            <a:chOff x="0" y="83127"/>
            <a:chExt cx="12275127" cy="6774873"/>
          </a:xfrm>
        </p:grpSpPr>
        <p:sp>
          <p:nvSpPr>
            <p:cNvPr id="3" name="泪滴形 6">
              <a:extLst>
                <a:ext uri="{FF2B5EF4-FFF2-40B4-BE49-F238E27FC236}">
                  <a16:creationId xmlns:a16="http://schemas.microsoft.com/office/drawing/2014/main" id="{894C928E-09D1-4969-8EF2-DFC5D647309C}"/>
                </a:ext>
              </a:extLst>
            </p:cNvPr>
            <p:cNvSpPr/>
            <p:nvPr/>
          </p:nvSpPr>
          <p:spPr>
            <a:xfrm>
              <a:off x="1104048" y="83127"/>
              <a:ext cx="8744200" cy="5331023"/>
            </a:xfrm>
            <a:prstGeom prst="ellipse">
              <a:avLst/>
            </a:prstGeom>
            <a:gradFill flip="none" rotWithShape="1">
              <a:gsLst>
                <a:gs pos="68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rect">
                <a:fillToRect l="100000" b="100000"/>
              </a:path>
              <a:tileRect t="-100000" r="-100000"/>
            </a:gradFill>
            <a:ln w="381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" name="TextBox 16">
              <a:extLst>
                <a:ext uri="{FF2B5EF4-FFF2-40B4-BE49-F238E27FC236}">
                  <a16:creationId xmlns:a16="http://schemas.microsoft.com/office/drawing/2014/main" id="{113DCED3-B6CF-4E6C-8EE1-7361B9FAC45E}"/>
                </a:ext>
              </a:extLst>
            </p:cNvPr>
            <p:cNvSpPr txBox="1"/>
            <p:nvPr/>
          </p:nvSpPr>
          <p:spPr>
            <a:xfrm rot="19637774">
              <a:off x="1033154" y="418221"/>
              <a:ext cx="3519242" cy="7782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56899"/>
                </a:avLst>
              </a:prstTxWarp>
              <a:spAutoFit/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>
                <a:defRPr/>
              </a:pPr>
              <a:r>
                <a:rPr lang="en-US" altLang="zh-CN" sz="3600" b="1" kern="0" dirty="0">
                  <a:solidFill>
                    <a:sysClr val="windowText" lastClr="000000"/>
                  </a:solidFill>
                </a:rPr>
                <a:t>MM cells</a:t>
              </a:r>
              <a:endParaRPr lang="zh-CN" altLang="en-US" sz="3600" b="1" kern="0" dirty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6FCC9D4-2594-4DFB-85BD-2304232AFCAA}"/>
                </a:ext>
              </a:extLst>
            </p:cNvPr>
            <p:cNvGrpSpPr/>
            <p:nvPr/>
          </p:nvGrpSpPr>
          <p:grpSpPr>
            <a:xfrm>
              <a:off x="4514610" y="577295"/>
              <a:ext cx="900897" cy="913649"/>
              <a:chOff x="2059093" y="1733973"/>
              <a:chExt cx="2167466" cy="2167466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68" name="Shape 67">
                <a:extLst>
                  <a:ext uri="{FF2B5EF4-FFF2-40B4-BE49-F238E27FC236}">
                    <a16:creationId xmlns:a16="http://schemas.microsoft.com/office/drawing/2014/main" id="{29F48FBC-7FC6-474D-87FF-0111762877E0}"/>
                  </a:ext>
                </a:extLst>
              </p:cNvPr>
              <p:cNvSpPr/>
              <p:nvPr/>
            </p:nvSpPr>
            <p:spPr>
              <a:xfrm>
                <a:off x="2059093" y="1733973"/>
                <a:ext cx="2167466" cy="2167466"/>
              </a:xfrm>
              <a:prstGeom prst="gear6">
                <a:avLst/>
              </a:prstGeom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-727682"/>
                  <a:satOff val="-41964"/>
                  <a:lumOff val="4314"/>
                  <a:alphaOff val="0"/>
                </a:schemeClr>
              </a:fillRef>
              <a:effectRef idx="2">
                <a:schemeClr val="accent2">
                  <a:hueOff val="-727682"/>
                  <a:satOff val="-41964"/>
                  <a:lumOff val="4314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9" name="Shape 4">
                <a:extLst>
                  <a:ext uri="{FF2B5EF4-FFF2-40B4-BE49-F238E27FC236}">
                    <a16:creationId xmlns:a16="http://schemas.microsoft.com/office/drawing/2014/main" id="{A00F3D53-D663-45ED-A20C-5993C6A2D98A}"/>
                  </a:ext>
                </a:extLst>
              </p:cNvPr>
              <p:cNvSpPr txBox="1"/>
              <p:nvPr/>
            </p:nvSpPr>
            <p:spPr>
              <a:xfrm>
                <a:off x="2206105" y="2282936"/>
                <a:ext cx="1902294" cy="106953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mTORC1</a:t>
                </a:r>
                <a:endParaRPr lang="en-US" sz="13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Shape 5">
              <a:extLst>
                <a:ext uri="{FF2B5EF4-FFF2-40B4-BE49-F238E27FC236}">
                  <a16:creationId xmlns:a16="http://schemas.microsoft.com/office/drawing/2014/main" id="{04FD43F8-3086-4899-BD22-DB3AF51DA365}"/>
                </a:ext>
              </a:extLst>
            </p:cNvPr>
            <p:cNvSpPr/>
            <p:nvPr/>
          </p:nvSpPr>
          <p:spPr>
            <a:xfrm rot="4173568">
              <a:off x="2795763" y="-296309"/>
              <a:ext cx="725284" cy="3588611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5831602"/>
                <a:gd name="adj5" fmla="val 7527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727682"/>
                <a:satOff val="-41964"/>
                <a:lumOff val="4314"/>
                <a:alphaOff val="0"/>
              </a:schemeClr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Shape 6">
              <a:extLst>
                <a:ext uri="{FF2B5EF4-FFF2-40B4-BE49-F238E27FC236}">
                  <a16:creationId xmlns:a16="http://schemas.microsoft.com/office/drawing/2014/main" id="{90B0798D-3599-4517-9328-DF4A5F040709}"/>
                </a:ext>
              </a:extLst>
            </p:cNvPr>
            <p:cNvSpPr/>
            <p:nvPr/>
          </p:nvSpPr>
          <p:spPr>
            <a:xfrm rot="14787557" flipV="1">
              <a:off x="2965020" y="10140"/>
              <a:ext cx="725284" cy="3650642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5831602"/>
                <a:gd name="adj5" fmla="val 7527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727682"/>
                <a:satOff val="-41964"/>
                <a:lumOff val="4314"/>
                <a:alphaOff val="0"/>
              </a:schemeClr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9768B3-F002-4378-B75C-EDA2031DAE8D}"/>
                </a:ext>
              </a:extLst>
            </p:cNvPr>
            <p:cNvGrpSpPr/>
            <p:nvPr/>
          </p:nvGrpSpPr>
          <p:grpSpPr>
            <a:xfrm>
              <a:off x="2376913" y="1133254"/>
              <a:ext cx="464380" cy="469274"/>
              <a:chOff x="2960064" y="1660173"/>
              <a:chExt cx="548640" cy="548640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3B6BF1CC-54A1-41A7-A927-747290BC97DD}"/>
                  </a:ext>
                </a:extLst>
              </p:cNvPr>
              <p:cNvSpPr/>
              <p:nvPr/>
            </p:nvSpPr>
            <p:spPr>
              <a:xfrm>
                <a:off x="2960064" y="1660173"/>
                <a:ext cx="548640" cy="548640"/>
              </a:xfrm>
              <a:prstGeom prst="round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accent2">
                  <a:hueOff val="-1455363"/>
                  <a:satOff val="-83928"/>
                  <a:lumOff val="8628"/>
                  <a:alphaOff val="0"/>
                </a:schemeClr>
              </a:lnRef>
              <a:fillRef idx="1">
                <a:schemeClr val="accent2">
                  <a:hueOff val="-1455363"/>
                  <a:satOff val="-83928"/>
                  <a:lumOff val="8628"/>
                  <a:alphaOff val="0"/>
                </a:schemeClr>
              </a:fillRef>
              <a:effectRef idx="2">
                <a:schemeClr val="accent2">
                  <a:hueOff val="-1455363"/>
                  <a:satOff val="-83928"/>
                  <a:lumOff val="8628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" name="Shape 4">
                <a:extLst>
                  <a:ext uri="{FF2B5EF4-FFF2-40B4-BE49-F238E27FC236}">
                    <a16:creationId xmlns:a16="http://schemas.microsoft.com/office/drawing/2014/main" id="{39635AE0-8D25-48B4-B9C5-B6DC2B7D9FAB}"/>
                  </a:ext>
                </a:extLst>
              </p:cNvPr>
              <p:cNvSpPr txBox="1"/>
              <p:nvPr/>
            </p:nvSpPr>
            <p:spPr>
              <a:xfrm>
                <a:off x="2967748" y="1670949"/>
                <a:ext cx="533272" cy="527089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p70</a:t>
                </a:r>
              </a:p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S6</a:t>
                </a:r>
                <a:endParaRPr lang="en-US" sz="14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B850416-4E2F-40FE-A2B5-1A9711AA4F05}"/>
                </a:ext>
              </a:extLst>
            </p:cNvPr>
            <p:cNvGrpSpPr/>
            <p:nvPr/>
          </p:nvGrpSpPr>
          <p:grpSpPr>
            <a:xfrm>
              <a:off x="2822118" y="1231946"/>
              <a:ext cx="223993" cy="267737"/>
              <a:chOff x="3488755" y="1846968"/>
              <a:chExt cx="264636" cy="313018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2CA6895C-9AAD-4CE1-806C-28E05660D23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7152" y="1905042"/>
                <a:ext cx="182880" cy="182880"/>
              </a:xfrm>
              <a:prstGeom prst="ellipse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9800891"/>
                  <a:satOff val="-40777"/>
                  <a:lumOff val="9608"/>
                  <a:alphaOff val="0"/>
                </a:schemeClr>
              </a:fillRef>
              <a:effectRef idx="2">
                <a:schemeClr val="accent4">
                  <a:hueOff val="9800891"/>
                  <a:satOff val="-40777"/>
                  <a:lumOff val="9608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5" name="Shape 4">
                <a:extLst>
                  <a:ext uri="{FF2B5EF4-FFF2-40B4-BE49-F238E27FC236}">
                    <a16:creationId xmlns:a16="http://schemas.microsoft.com/office/drawing/2014/main" id="{CBB983AA-73A4-407C-8954-F2966D69B926}"/>
                  </a:ext>
                </a:extLst>
              </p:cNvPr>
              <p:cNvSpPr txBox="1"/>
              <p:nvPr/>
            </p:nvSpPr>
            <p:spPr>
              <a:xfrm>
                <a:off x="3488755" y="1846968"/>
                <a:ext cx="264636" cy="313018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D6CE483-9DEE-471C-A70A-57FC8CB1BC78}"/>
                </a:ext>
              </a:extLst>
            </p:cNvPr>
            <p:cNvGrpSpPr/>
            <p:nvPr/>
          </p:nvGrpSpPr>
          <p:grpSpPr>
            <a:xfrm>
              <a:off x="3215809" y="2112088"/>
              <a:ext cx="223993" cy="267737"/>
              <a:chOff x="3488755" y="1846968"/>
              <a:chExt cx="264636" cy="313018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76E3EEE1-E4A9-4BEA-B1E3-3F75BCC6F91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7152" y="1905042"/>
                <a:ext cx="182880" cy="182880"/>
              </a:xfrm>
              <a:prstGeom prst="ellipse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9800891"/>
                  <a:satOff val="-40777"/>
                  <a:lumOff val="9608"/>
                  <a:alphaOff val="0"/>
                </a:schemeClr>
              </a:fillRef>
              <a:effectRef idx="2">
                <a:schemeClr val="accent4">
                  <a:hueOff val="9800891"/>
                  <a:satOff val="-40777"/>
                  <a:lumOff val="9608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3" name="Shape 4">
                <a:extLst>
                  <a:ext uri="{FF2B5EF4-FFF2-40B4-BE49-F238E27FC236}">
                    <a16:creationId xmlns:a16="http://schemas.microsoft.com/office/drawing/2014/main" id="{27279774-12B8-433C-82F4-AD3D07F85450}"/>
                  </a:ext>
                </a:extLst>
              </p:cNvPr>
              <p:cNvSpPr txBox="1"/>
              <p:nvPr/>
            </p:nvSpPr>
            <p:spPr>
              <a:xfrm>
                <a:off x="3488755" y="1846968"/>
                <a:ext cx="264636" cy="313018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97A9A08-FA41-4F51-81E2-790A12F456EA}"/>
                </a:ext>
              </a:extLst>
            </p:cNvPr>
            <p:cNvGrpSpPr/>
            <p:nvPr/>
          </p:nvGrpSpPr>
          <p:grpSpPr>
            <a:xfrm>
              <a:off x="2482989" y="1962684"/>
              <a:ext cx="790680" cy="364053"/>
              <a:chOff x="2836817" y="2733161"/>
              <a:chExt cx="934146" cy="425623"/>
            </a:xfrm>
          </p:grpSpPr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048D83F9-1D9F-409E-976A-350A9965AC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70731" y="2763764"/>
                <a:ext cx="866319" cy="364417"/>
              </a:xfrm>
              <a:prstGeom prst="round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accent2">
                  <a:hueOff val="-727682"/>
                  <a:satOff val="-41964"/>
                  <a:lumOff val="4314"/>
                  <a:alphaOff val="0"/>
                </a:schemeClr>
              </a:lnRef>
              <a:fillRef idx="1">
                <a:schemeClr val="accent2">
                  <a:hueOff val="-727682"/>
                  <a:satOff val="-41964"/>
                  <a:lumOff val="4314"/>
                  <a:alphaOff val="0"/>
                </a:schemeClr>
              </a:fillRef>
              <a:effectRef idx="2">
                <a:schemeClr val="accent2">
                  <a:hueOff val="-727682"/>
                  <a:satOff val="-41964"/>
                  <a:lumOff val="4314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1" name="Shape 4">
                <a:extLst>
                  <a:ext uri="{FF2B5EF4-FFF2-40B4-BE49-F238E27FC236}">
                    <a16:creationId xmlns:a16="http://schemas.microsoft.com/office/drawing/2014/main" id="{88786E77-F7C3-4D1B-965D-E052386A2B11}"/>
                  </a:ext>
                </a:extLst>
              </p:cNvPr>
              <p:cNvSpPr txBox="1"/>
              <p:nvPr/>
            </p:nvSpPr>
            <p:spPr>
              <a:xfrm>
                <a:off x="2836817" y="2733161"/>
                <a:ext cx="934146" cy="425623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4EBP-1</a:t>
                </a:r>
                <a:endParaRPr lang="en-US" sz="14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8500552-F4CD-4963-B29C-33DE999799E2}"/>
                </a:ext>
              </a:extLst>
            </p:cNvPr>
            <p:cNvGrpSpPr/>
            <p:nvPr/>
          </p:nvGrpSpPr>
          <p:grpSpPr>
            <a:xfrm>
              <a:off x="2967196" y="2693307"/>
              <a:ext cx="790680" cy="364053"/>
              <a:chOff x="2836817" y="2733161"/>
              <a:chExt cx="934146" cy="425623"/>
            </a:xfrm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048BF21A-89CF-442C-AFEA-8A500A1204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70731" y="2763764"/>
                <a:ext cx="866319" cy="364417"/>
              </a:xfrm>
              <a:prstGeom prst="round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accent2">
                  <a:hueOff val="-727682"/>
                  <a:satOff val="-41964"/>
                  <a:lumOff val="4314"/>
                  <a:alphaOff val="0"/>
                </a:schemeClr>
              </a:lnRef>
              <a:fillRef idx="1">
                <a:schemeClr val="accent2">
                  <a:hueOff val="-727682"/>
                  <a:satOff val="-41964"/>
                  <a:lumOff val="4314"/>
                  <a:alphaOff val="0"/>
                </a:schemeClr>
              </a:fillRef>
              <a:effectRef idx="2">
                <a:schemeClr val="accent2">
                  <a:hueOff val="-727682"/>
                  <a:satOff val="-41964"/>
                  <a:lumOff val="4314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9" name="Shape 4">
                <a:extLst>
                  <a:ext uri="{FF2B5EF4-FFF2-40B4-BE49-F238E27FC236}">
                    <a16:creationId xmlns:a16="http://schemas.microsoft.com/office/drawing/2014/main" id="{DB309E1F-0B08-4315-A927-69DE8385A38B}"/>
                  </a:ext>
                </a:extLst>
              </p:cNvPr>
              <p:cNvSpPr txBox="1"/>
              <p:nvPr/>
            </p:nvSpPr>
            <p:spPr>
              <a:xfrm>
                <a:off x="2836817" y="2733161"/>
                <a:ext cx="934146" cy="425623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eIF-4E</a:t>
                </a:r>
              </a:p>
            </p:txBody>
          </p:sp>
        </p:grpSp>
        <p:sp>
          <p:nvSpPr>
            <p:cNvPr id="13" name="Shape 12">
              <a:extLst>
                <a:ext uri="{FF2B5EF4-FFF2-40B4-BE49-F238E27FC236}">
                  <a16:creationId xmlns:a16="http://schemas.microsoft.com/office/drawing/2014/main" id="{4D9A4756-90D6-48B1-B8F8-F5DBA3EC77E7}"/>
                </a:ext>
              </a:extLst>
            </p:cNvPr>
            <p:cNvSpPr/>
            <p:nvPr/>
          </p:nvSpPr>
          <p:spPr>
            <a:xfrm rot="18019010">
              <a:off x="2657630" y="1916713"/>
              <a:ext cx="762466" cy="1170443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5510625"/>
                <a:gd name="adj5" fmla="val 7527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727682"/>
                <a:satOff val="-41964"/>
                <a:lumOff val="4314"/>
                <a:alphaOff val="0"/>
              </a:schemeClr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886D527-3B5D-471B-B007-9491296C07D5}"/>
                </a:ext>
              </a:extLst>
            </p:cNvPr>
            <p:cNvSpPr/>
            <p:nvPr/>
          </p:nvSpPr>
          <p:spPr>
            <a:xfrm>
              <a:off x="2744913" y="3967932"/>
              <a:ext cx="4024625" cy="78212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032D42C-1451-4C17-8D16-511DF203E4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3210" y="3809487"/>
              <a:ext cx="386983" cy="391073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79662AE6-BBDE-435F-B35B-CE9D672ABDBA}"/>
                </a:ext>
              </a:extLst>
            </p:cNvPr>
            <p:cNvSpPr/>
            <p:nvPr/>
          </p:nvSpPr>
          <p:spPr>
            <a:xfrm rot="16200000">
              <a:off x="7327489" y="3088146"/>
              <a:ext cx="318299" cy="1833750"/>
            </a:xfrm>
            <a:prstGeom prst="downArrow">
              <a:avLst>
                <a:gd name="adj1" fmla="val 50000"/>
                <a:gd name="adj2" fmla="val 70196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2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Shape 16">
              <a:extLst>
                <a:ext uri="{FF2B5EF4-FFF2-40B4-BE49-F238E27FC236}">
                  <a16:creationId xmlns:a16="http://schemas.microsoft.com/office/drawing/2014/main" id="{AA898E18-42B0-46F6-9200-4DBD91186687}"/>
                </a:ext>
              </a:extLst>
            </p:cNvPr>
            <p:cNvSpPr/>
            <p:nvPr/>
          </p:nvSpPr>
          <p:spPr>
            <a:xfrm rot="12375523" flipH="1" flipV="1">
              <a:off x="2522603" y="2929331"/>
              <a:ext cx="724580" cy="1825260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5828657"/>
                <a:gd name="adj5" fmla="val 7527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727682"/>
                <a:satOff val="-41964"/>
                <a:lumOff val="4314"/>
                <a:alphaOff val="0"/>
              </a:schemeClr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Shape 4">
              <a:extLst>
                <a:ext uri="{FF2B5EF4-FFF2-40B4-BE49-F238E27FC236}">
                  <a16:creationId xmlns:a16="http://schemas.microsoft.com/office/drawing/2014/main" id="{01CDB1E2-2656-4398-986C-A72622197DDC}"/>
                </a:ext>
              </a:extLst>
            </p:cNvPr>
            <p:cNvSpPr txBox="1"/>
            <p:nvPr/>
          </p:nvSpPr>
          <p:spPr>
            <a:xfrm>
              <a:off x="2355637" y="3814026"/>
              <a:ext cx="395340" cy="364053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cap</a:t>
              </a:r>
              <a:endParaRPr 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4F61A0F-92AF-42C5-9230-1675440FB1A2}"/>
                </a:ext>
              </a:extLst>
            </p:cNvPr>
            <p:cNvGrpSpPr/>
            <p:nvPr/>
          </p:nvGrpSpPr>
          <p:grpSpPr>
            <a:xfrm>
              <a:off x="5096158" y="3757135"/>
              <a:ext cx="638701" cy="495773"/>
              <a:chOff x="6173750" y="4727818"/>
              <a:chExt cx="754591" cy="579621"/>
            </a:xfrm>
          </p:grpSpPr>
          <p:sp>
            <p:nvSpPr>
              <p:cNvPr id="56" name="Hexagon 55">
                <a:extLst>
                  <a:ext uri="{FF2B5EF4-FFF2-40B4-BE49-F238E27FC236}">
                    <a16:creationId xmlns:a16="http://schemas.microsoft.com/office/drawing/2014/main" id="{B0D052F6-6041-40B5-B5C9-363AD5D18C44}"/>
                  </a:ext>
                </a:extLst>
              </p:cNvPr>
              <p:cNvSpPr/>
              <p:nvPr/>
            </p:nvSpPr>
            <p:spPr>
              <a:xfrm>
                <a:off x="6173750" y="4727818"/>
                <a:ext cx="754591" cy="579621"/>
              </a:xfrm>
              <a:prstGeom prst="hexagon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7" name="Shape 4">
                <a:extLst>
                  <a:ext uri="{FF2B5EF4-FFF2-40B4-BE49-F238E27FC236}">
                    <a16:creationId xmlns:a16="http://schemas.microsoft.com/office/drawing/2014/main" id="{EB6CD6A5-CC6A-434D-AA75-4CADBFFDDED8}"/>
                  </a:ext>
                </a:extLst>
              </p:cNvPr>
              <p:cNvSpPr txBox="1"/>
              <p:nvPr/>
            </p:nvSpPr>
            <p:spPr>
              <a:xfrm>
                <a:off x="6173750" y="4754084"/>
                <a:ext cx="754591" cy="527089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6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IRES</a:t>
                </a:r>
                <a:endParaRPr lang="en-US" sz="13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331614D-5115-4112-B316-D86FBD07DAAE}"/>
                </a:ext>
              </a:extLst>
            </p:cNvPr>
            <p:cNvGrpSpPr/>
            <p:nvPr/>
          </p:nvGrpSpPr>
          <p:grpSpPr>
            <a:xfrm>
              <a:off x="4174952" y="2733982"/>
              <a:ext cx="760910" cy="469274"/>
              <a:chOff x="4951394" y="3926116"/>
              <a:chExt cx="898974" cy="548640"/>
            </a:xfrm>
          </p:grpSpPr>
          <p:sp>
            <p:nvSpPr>
              <p:cNvPr id="54" name="Star: 6 Points 55">
                <a:extLst>
                  <a:ext uri="{FF2B5EF4-FFF2-40B4-BE49-F238E27FC236}">
                    <a16:creationId xmlns:a16="http://schemas.microsoft.com/office/drawing/2014/main" id="{131B6894-668D-405C-968F-0E0347B69A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30278" y="3926116"/>
                <a:ext cx="548640" cy="548640"/>
              </a:xfrm>
              <a:prstGeom prst="diamond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accent2">
                  <a:hueOff val="-1455363"/>
                  <a:satOff val="-83928"/>
                  <a:lumOff val="8628"/>
                  <a:alphaOff val="0"/>
                </a:schemeClr>
              </a:lnRef>
              <a:fillRef idx="1">
                <a:schemeClr val="accent2">
                  <a:hueOff val="-1455363"/>
                  <a:satOff val="-83928"/>
                  <a:lumOff val="8628"/>
                  <a:alphaOff val="0"/>
                </a:schemeClr>
              </a:fillRef>
              <a:effectRef idx="2">
                <a:schemeClr val="accent2">
                  <a:hueOff val="-1455363"/>
                  <a:satOff val="-83928"/>
                  <a:lumOff val="8628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5" name="Shape 4">
                <a:extLst>
                  <a:ext uri="{FF2B5EF4-FFF2-40B4-BE49-F238E27FC236}">
                    <a16:creationId xmlns:a16="http://schemas.microsoft.com/office/drawing/2014/main" id="{B41335C6-EFF1-4816-B587-6CC15C28A570}"/>
                  </a:ext>
                </a:extLst>
              </p:cNvPr>
              <p:cNvSpPr txBox="1"/>
              <p:nvPr/>
            </p:nvSpPr>
            <p:spPr>
              <a:xfrm>
                <a:off x="4951394" y="3987625"/>
                <a:ext cx="898974" cy="425623"/>
              </a:xfrm>
              <a:prstGeom prst="diamond">
                <a:avLst/>
              </a:prstGeom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3180" tIns="43180" rIns="43180" bIns="43180" numCol="1" spcCol="1270" anchor="ctr" anchorCtr="0">
                <a:noAutofit/>
              </a:bodyPr>
              <a:lstStyle/>
              <a:p>
                <a:pPr marL="0" lvl="0" indent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2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YB-1</a:t>
                </a:r>
                <a:endParaRPr lang="en-US" sz="12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id="{87BD33DD-F72A-46B1-A4C9-266C11E626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2983">
              <a:off x="3575882" y="1157384"/>
              <a:ext cx="397929" cy="3983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Shape 4">
              <a:extLst>
                <a:ext uri="{FF2B5EF4-FFF2-40B4-BE49-F238E27FC236}">
                  <a16:creationId xmlns:a16="http://schemas.microsoft.com/office/drawing/2014/main" id="{E71F604E-8AAD-458B-A4EF-C120171E91C3}"/>
                </a:ext>
              </a:extLst>
            </p:cNvPr>
            <p:cNvSpPr txBox="1"/>
            <p:nvPr/>
          </p:nvSpPr>
          <p:spPr>
            <a:xfrm>
              <a:off x="3141466" y="1377777"/>
              <a:ext cx="790680" cy="364053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PP242</a:t>
              </a:r>
              <a:endParaRPr lang="en-US" sz="1400" b="1" kern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2092308-8A1B-4BCF-B15E-2592FFCF9F2E}"/>
                </a:ext>
              </a:extLst>
            </p:cNvPr>
            <p:cNvCxnSpPr>
              <a:cxnSpLocks/>
            </p:cNvCxnSpPr>
            <p:nvPr/>
          </p:nvCxnSpPr>
          <p:spPr>
            <a:xfrm>
              <a:off x="3372379" y="1172085"/>
              <a:ext cx="90355" cy="29312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3C8ED28-B0D1-4BD5-86B2-9C0D87EA60F8}"/>
                </a:ext>
              </a:extLst>
            </p:cNvPr>
            <p:cNvCxnSpPr>
              <a:cxnSpLocks/>
            </p:cNvCxnSpPr>
            <p:nvPr/>
          </p:nvCxnSpPr>
          <p:spPr>
            <a:xfrm>
              <a:off x="3599980" y="1666856"/>
              <a:ext cx="101024" cy="2346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5C0C5D5-F785-4FB0-A242-63B88D11D9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27451" y="1871008"/>
              <a:ext cx="150272" cy="82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C5CBC53-2ACC-4FC0-ACF4-947DDC9638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87439" y="1144191"/>
              <a:ext cx="159130" cy="612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FA786081-C7E7-4CBD-8B1B-24687172B106}"/>
                </a:ext>
              </a:extLst>
            </p:cNvPr>
            <p:cNvSpPr/>
            <p:nvPr/>
          </p:nvSpPr>
          <p:spPr>
            <a:xfrm>
              <a:off x="5354868" y="2843151"/>
              <a:ext cx="121279" cy="884341"/>
            </a:xfrm>
            <a:prstGeom prst="downArrow">
              <a:avLst>
                <a:gd name="adj1" fmla="val 50000"/>
                <a:gd name="adj2" fmla="val 70196"/>
              </a:avLst>
            </a:prstGeom>
            <a:solidFill>
              <a:srgbClr val="FFC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2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Arrow: Down 27">
              <a:extLst>
                <a:ext uri="{FF2B5EF4-FFF2-40B4-BE49-F238E27FC236}">
                  <a16:creationId xmlns:a16="http://schemas.microsoft.com/office/drawing/2014/main" id="{CDCE6C9F-E984-4A23-8BF6-8EE3C5E9E4D5}"/>
                </a:ext>
              </a:extLst>
            </p:cNvPr>
            <p:cNvSpPr/>
            <p:nvPr/>
          </p:nvSpPr>
          <p:spPr>
            <a:xfrm rot="19185941">
              <a:off x="4871380" y="3049819"/>
              <a:ext cx="77397" cy="839437"/>
            </a:xfrm>
            <a:prstGeom prst="downArrow">
              <a:avLst>
                <a:gd name="adj1" fmla="val 50000"/>
                <a:gd name="adj2" fmla="val 70196"/>
              </a:avLst>
            </a:prstGeom>
            <a:solidFill>
              <a:schemeClr val="bg1">
                <a:lumMod val="65000"/>
              </a:scheme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2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Arrow: Bent 28">
              <a:extLst>
                <a:ext uri="{FF2B5EF4-FFF2-40B4-BE49-F238E27FC236}">
                  <a16:creationId xmlns:a16="http://schemas.microsoft.com/office/drawing/2014/main" id="{D65F6AAE-0239-4661-BD1B-A3E0824D59BC}"/>
                </a:ext>
              </a:extLst>
            </p:cNvPr>
            <p:cNvSpPr/>
            <p:nvPr/>
          </p:nvSpPr>
          <p:spPr>
            <a:xfrm>
              <a:off x="6661560" y="3243277"/>
              <a:ext cx="605634" cy="645432"/>
            </a:xfrm>
            <a:prstGeom prst="bentArrow">
              <a:avLst>
                <a:gd name="adj1" fmla="val 4750"/>
                <a:gd name="adj2" fmla="val 7112"/>
                <a:gd name="adj3" fmla="val 16138"/>
                <a:gd name="adj4" fmla="val 4911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Plaque 29">
              <a:extLst>
                <a:ext uri="{FF2B5EF4-FFF2-40B4-BE49-F238E27FC236}">
                  <a16:creationId xmlns:a16="http://schemas.microsoft.com/office/drawing/2014/main" id="{85CA9FC0-DD11-4306-8104-B1E0CAD75C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95905" y="2855153"/>
              <a:ext cx="851363" cy="860336"/>
            </a:xfrm>
            <a:prstGeom prst="plaque">
              <a:avLst>
                <a:gd name="adj" fmla="val 32536"/>
              </a:avLst>
            </a:prstGeom>
            <a:solidFill>
              <a:srgbClr val="FF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hueOff val="-1455363"/>
                <a:satOff val="-83928"/>
                <a:lumOff val="8628"/>
                <a:alphaOff val="0"/>
              </a:schemeClr>
            </a:lnRef>
            <a:fillRef idx="1">
              <a:schemeClr val="accent2">
                <a:hueOff val="-1455363"/>
                <a:satOff val="-83928"/>
                <a:lumOff val="8628"/>
                <a:alphaOff val="0"/>
              </a:schemeClr>
            </a:fillRef>
            <a:effectRef idx="2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Arrow: Circular 30">
              <a:extLst>
                <a:ext uri="{FF2B5EF4-FFF2-40B4-BE49-F238E27FC236}">
                  <a16:creationId xmlns:a16="http://schemas.microsoft.com/office/drawing/2014/main" id="{541EF364-9FD8-4F99-BEE1-A580DAF0F0BD}"/>
                </a:ext>
              </a:extLst>
            </p:cNvPr>
            <p:cNvSpPr/>
            <p:nvPr/>
          </p:nvSpPr>
          <p:spPr>
            <a:xfrm rot="1072218" flipH="1">
              <a:off x="5164371" y="1781768"/>
              <a:ext cx="2609151" cy="2067607"/>
            </a:xfrm>
            <a:prstGeom prst="circularArrow">
              <a:avLst>
                <a:gd name="adj1" fmla="val 2271"/>
                <a:gd name="adj2" fmla="val 273786"/>
                <a:gd name="adj3" fmla="val 19550703"/>
                <a:gd name="adj4" fmla="val 11869179"/>
                <a:gd name="adj5" fmla="val 2650"/>
              </a:avLst>
            </a:prstGeom>
            <a:solidFill>
              <a:srgbClr val="C0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931F683-92CE-4A91-860A-C47FF17AAC3E}"/>
                </a:ext>
              </a:extLst>
            </p:cNvPr>
            <p:cNvSpPr/>
            <p:nvPr/>
          </p:nvSpPr>
          <p:spPr>
            <a:xfrm>
              <a:off x="7373428" y="3140532"/>
              <a:ext cx="696317" cy="2895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c-MYC</a:t>
              </a:r>
              <a:endParaRPr lang="en-US" sz="1600" dirty="0"/>
            </a:p>
          </p:txBody>
        </p:sp>
        <p:pic>
          <p:nvPicPr>
            <p:cNvPr id="33" name="Picture 32" descr="J007 structure.pdf - Adobe Acrobat Reader DC">
              <a:extLst>
                <a:ext uri="{FF2B5EF4-FFF2-40B4-BE49-F238E27FC236}">
                  <a16:creationId xmlns:a16="http://schemas.microsoft.com/office/drawing/2014/main" id="{9040CCB0-67B1-4D42-A81E-E183B74827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9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93" t="41111" r="41427" b="21666"/>
            <a:stretch/>
          </p:blipFill>
          <p:spPr>
            <a:xfrm>
              <a:off x="5912183" y="2315353"/>
              <a:ext cx="963755" cy="902133"/>
            </a:xfrm>
            <a:prstGeom prst="flowChartProcess">
              <a:avLst/>
            </a:prstGeom>
          </p:spPr>
        </p:pic>
        <p:sp>
          <p:nvSpPr>
            <p:cNvPr id="34" name="Shape 4">
              <a:extLst>
                <a:ext uri="{FF2B5EF4-FFF2-40B4-BE49-F238E27FC236}">
                  <a16:creationId xmlns:a16="http://schemas.microsoft.com/office/drawing/2014/main" id="{8564B7D2-C670-4071-9C45-B59864AAFD2D}"/>
                </a:ext>
              </a:extLst>
            </p:cNvPr>
            <p:cNvSpPr txBox="1"/>
            <p:nvPr/>
          </p:nvSpPr>
          <p:spPr>
            <a:xfrm>
              <a:off x="5870881" y="3074542"/>
              <a:ext cx="790680" cy="364053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J007</a:t>
              </a:r>
              <a:endParaRPr lang="en-US" sz="2400" b="1" kern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39705CE-CFCC-4E7C-A867-7DB6BCCF6583}"/>
                </a:ext>
              </a:extLst>
            </p:cNvPr>
            <p:cNvGrpSpPr/>
            <p:nvPr/>
          </p:nvGrpSpPr>
          <p:grpSpPr>
            <a:xfrm>
              <a:off x="4863291" y="1736034"/>
              <a:ext cx="1104432" cy="1054112"/>
              <a:chOff x="5810651" y="2371674"/>
              <a:chExt cx="1304828" cy="1232389"/>
            </a:xfrm>
          </p:grpSpPr>
          <p:sp>
            <p:nvSpPr>
              <p:cNvPr id="52" name="Diamond 51">
                <a:extLst>
                  <a:ext uri="{FF2B5EF4-FFF2-40B4-BE49-F238E27FC236}">
                    <a16:creationId xmlns:a16="http://schemas.microsoft.com/office/drawing/2014/main" id="{04982C2B-B968-480B-B5F5-D377DF8CAAEC}"/>
                  </a:ext>
                </a:extLst>
              </p:cNvPr>
              <p:cNvSpPr/>
              <p:nvPr/>
            </p:nvSpPr>
            <p:spPr>
              <a:xfrm>
                <a:off x="5810651" y="2371674"/>
                <a:ext cx="1304828" cy="1232389"/>
              </a:xfrm>
              <a:prstGeom prst="diamond">
                <a:avLst/>
              </a:prstGeom>
              <a:solidFill>
                <a:srgbClr val="FFC000"/>
              </a:solidFill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accent2">
                  <a:hueOff val="-727682"/>
                  <a:satOff val="-41964"/>
                  <a:lumOff val="4314"/>
                  <a:alphaOff val="0"/>
                </a:schemeClr>
              </a:lnRef>
              <a:fillRef idx="1">
                <a:schemeClr val="accent2">
                  <a:hueOff val="-727682"/>
                  <a:satOff val="-41964"/>
                  <a:lumOff val="4314"/>
                  <a:alphaOff val="0"/>
                </a:schemeClr>
              </a:fillRef>
              <a:effectRef idx="2">
                <a:schemeClr val="accent2">
                  <a:hueOff val="-727682"/>
                  <a:satOff val="-41964"/>
                  <a:lumOff val="4314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3BC237A-D5F3-4B45-A67F-115486F05D2F}"/>
                  </a:ext>
                </a:extLst>
              </p:cNvPr>
              <p:cNvSpPr/>
              <p:nvPr/>
            </p:nvSpPr>
            <p:spPr>
              <a:xfrm>
                <a:off x="5876270" y="2833980"/>
                <a:ext cx="117359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hnRNP A1</a:t>
                </a:r>
                <a:endParaRPr lang="en-US" sz="1600" dirty="0"/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A937252-AD8B-47E1-85F8-9396C47EBA82}"/>
                </a:ext>
              </a:extLst>
            </p:cNvPr>
            <p:cNvCxnSpPr>
              <a:cxnSpLocks/>
            </p:cNvCxnSpPr>
            <p:nvPr/>
          </p:nvCxnSpPr>
          <p:spPr>
            <a:xfrm>
              <a:off x="5535853" y="3239720"/>
              <a:ext cx="464380" cy="0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AEBFA7F-DF31-41B5-9128-16A484F77AD8}"/>
                </a:ext>
              </a:extLst>
            </p:cNvPr>
            <p:cNvCxnSpPr>
              <a:cxnSpLocks/>
            </p:cNvCxnSpPr>
            <p:nvPr/>
          </p:nvCxnSpPr>
          <p:spPr>
            <a:xfrm>
              <a:off x="5535853" y="3122402"/>
              <a:ext cx="0" cy="234637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0E4D635-0707-420E-B006-46DE5D58F01B}"/>
                </a:ext>
              </a:extLst>
            </p:cNvPr>
            <p:cNvSpPr txBox="1"/>
            <p:nvPr/>
          </p:nvSpPr>
          <p:spPr>
            <a:xfrm>
              <a:off x="7752780" y="1348191"/>
              <a:ext cx="2083677" cy="6054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Multiple Myeloma </a:t>
              </a:r>
            </a:p>
            <a:p>
              <a:pPr algn="ctr"/>
              <a:r>
                <a:rPr lang="en-US" sz="2000" b="1" dirty="0"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Progression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C58056A-2AE7-4EB0-AF20-9C853888B0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80107" y="2276252"/>
              <a:ext cx="515390" cy="806932"/>
            </a:xfrm>
            <a:prstGeom prst="line">
              <a:avLst/>
            </a:prstGeom>
            <a:ln w="4762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3FA372C-9A3B-440F-986A-9FC0F9DC9BCF}"/>
                </a:ext>
              </a:extLst>
            </p:cNvPr>
            <p:cNvSpPr txBox="1"/>
            <p:nvPr/>
          </p:nvSpPr>
          <p:spPr>
            <a:xfrm>
              <a:off x="2150776" y="4208698"/>
              <a:ext cx="1568224" cy="5001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cap-dependent translation </a:t>
              </a:r>
              <a:endParaRPr lang="en-US" sz="16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112457-3D83-448F-A122-CF239CFD46AE}"/>
                </a:ext>
              </a:extLst>
            </p:cNvPr>
            <p:cNvSpPr txBox="1"/>
            <p:nvPr/>
          </p:nvSpPr>
          <p:spPr>
            <a:xfrm>
              <a:off x="4631395" y="4535950"/>
              <a:ext cx="1568224" cy="5001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cap-independent translation </a:t>
              </a:r>
              <a:endParaRPr lang="en-US" sz="16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8B501E5-F415-49D7-835D-9ABA0EEE4A1B}"/>
                </a:ext>
              </a:extLst>
            </p:cNvPr>
            <p:cNvSpPr txBox="1"/>
            <p:nvPr/>
          </p:nvSpPr>
          <p:spPr>
            <a:xfrm>
              <a:off x="5890529" y="844245"/>
              <a:ext cx="980162" cy="315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ER STRESS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2CB3F51-52EC-4A6A-8B89-91E42C6EC00E}"/>
                </a:ext>
              </a:extLst>
            </p:cNvPr>
            <p:cNvCxnSpPr>
              <a:endCxn id="42" idx="1"/>
            </p:cNvCxnSpPr>
            <p:nvPr/>
          </p:nvCxnSpPr>
          <p:spPr>
            <a:xfrm>
              <a:off x="5535853" y="1002197"/>
              <a:ext cx="354676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F923428-A4C4-4965-A682-16F45AC95CDE}"/>
                </a:ext>
              </a:extLst>
            </p:cNvPr>
            <p:cNvCxnSpPr/>
            <p:nvPr/>
          </p:nvCxnSpPr>
          <p:spPr>
            <a:xfrm>
              <a:off x="5535853" y="844245"/>
              <a:ext cx="0" cy="28900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524383B-75FC-419B-883B-88830042FCE0}"/>
                </a:ext>
              </a:extLst>
            </p:cNvPr>
            <p:cNvSpPr txBox="1"/>
            <p:nvPr/>
          </p:nvSpPr>
          <p:spPr>
            <a:xfrm>
              <a:off x="1771459" y="3677608"/>
              <a:ext cx="524490" cy="55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MYC</a:t>
              </a:r>
            </a:p>
            <a:p>
              <a:r>
                <a:rPr lang="en-US" b="1" dirty="0"/>
                <a:t>RNA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0709AB6-D5E0-4AB7-828E-60671B4BCE85}"/>
                </a:ext>
              </a:extLst>
            </p:cNvPr>
            <p:cNvSpPr txBox="1"/>
            <p:nvPr/>
          </p:nvSpPr>
          <p:spPr>
            <a:xfrm>
              <a:off x="5128713" y="4293891"/>
              <a:ext cx="639331" cy="315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5’UTR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F8C4F91-5C22-4292-8582-989343F53046}"/>
                </a:ext>
              </a:extLst>
            </p:cNvPr>
            <p:cNvCxnSpPr/>
            <p:nvPr/>
          </p:nvCxnSpPr>
          <p:spPr>
            <a:xfrm>
              <a:off x="4803152" y="4046145"/>
              <a:ext cx="0" cy="30904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7916E3C-3ABF-46EF-804E-7DA81F0FC6C7}"/>
                </a:ext>
              </a:extLst>
            </p:cNvPr>
            <p:cNvCxnSpPr/>
            <p:nvPr/>
          </p:nvCxnSpPr>
          <p:spPr>
            <a:xfrm>
              <a:off x="6037807" y="4044455"/>
              <a:ext cx="0" cy="30904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8E5EED1-B7A3-466B-B60E-A929962F0851}"/>
                </a:ext>
              </a:extLst>
            </p:cNvPr>
            <p:cNvCxnSpPr/>
            <p:nvPr/>
          </p:nvCxnSpPr>
          <p:spPr>
            <a:xfrm>
              <a:off x="4803152" y="4353504"/>
              <a:ext cx="1234655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3CC16BF-4C72-4EDD-8EFE-281CCE5E231D}"/>
                </a:ext>
              </a:extLst>
            </p:cNvPr>
            <p:cNvSpPr txBox="1"/>
            <p:nvPr/>
          </p:nvSpPr>
          <p:spPr>
            <a:xfrm>
              <a:off x="11173701" y="6550223"/>
              <a:ext cx="11014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Suppl fig 8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1E86024-1AC7-4E21-9E7F-120396337B3C}"/>
                </a:ext>
              </a:extLst>
            </p:cNvPr>
            <p:cNvSpPr/>
            <p:nvPr/>
          </p:nvSpPr>
          <p:spPr>
            <a:xfrm>
              <a:off x="0" y="5605322"/>
              <a:ext cx="11269682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Model describing roles of </a:t>
              </a:r>
              <a:r>
                <a:rPr lang="en-US" sz="1400" b="1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hnRNP</a:t>
              </a:r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A1 and the </a:t>
              </a:r>
              <a:r>
                <a:rPr lang="en-US" sz="1400" b="1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myc</a:t>
              </a:r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IRES in promoting c-</a:t>
              </a:r>
              <a:r>
                <a:rPr lang="en-US" sz="1400" b="1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myc</a:t>
              </a:r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translation and MM progression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. 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Myc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translation can occur via a cap-dependent mechanism which is promoted by mTORC1 activity and prevented by pp242 or via a cap-independent mechanism through an IRES sequence within the 5’UTR of the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myc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RNA, which is promoted by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hnRNP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A1 and prevented by J007.  The ongoing ER stress within MM cells inhibits mTORC1 activity and renders the cell highly dependent on the fail-safe IRES-dependent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myc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translation, thus explaining its sensitivity to J007 alone.  In a positive feedback loop,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hnRNP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A1-dependent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myc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translation and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myc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expression drives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hnRNP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A1 expression.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5894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1052</Words>
  <Application>Microsoft Office PowerPoint</Application>
  <PresentationFormat>Widescreen</PresentationFormat>
  <Paragraphs>231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Lichtenstein, Alan K</dc:creator>
  <cp:lastModifiedBy>Lichtenstein, Alan K</cp:lastModifiedBy>
  <cp:revision>10</cp:revision>
  <dcterms:created xsi:type="dcterms:W3CDTF">2020-10-16T18:42:05Z</dcterms:created>
  <dcterms:modified xsi:type="dcterms:W3CDTF">2022-01-11T18:13:36Z</dcterms:modified>
</cp:coreProperties>
</file>