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382" r:id="rId2"/>
    <p:sldId id="385" r:id="rId3"/>
    <p:sldId id="384"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29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90" d="100"/>
          <a:sy n="90" d="100"/>
        </p:scale>
        <p:origin x="1026" y="30"/>
      </p:cViewPr>
      <p:guideLst>
        <p:guide orient="horz"/>
        <p:guide pos="29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7397F-3F6F-49B0-8DCC-A905D5C002FD}" type="datetimeFigureOut">
              <a:rPr lang="en-US" smtClean="0"/>
              <a:t>10/26/2021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FDA1D-C931-4DA5-A532-5E55973B4AEC}" type="slidenum">
              <a:rPr lang="en-US" smtClean="0"/>
              <a:t>‹#›</a:t>
            </a:fld>
            <a:endParaRPr lang="en-US"/>
          </a:p>
        </p:txBody>
      </p:sp>
    </p:spTree>
    <p:extLst>
      <p:ext uri="{BB962C8B-B14F-4D97-AF65-F5344CB8AC3E}">
        <p14:creationId xmlns:p14="http://schemas.microsoft.com/office/powerpoint/2010/main" val="1413426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228600" indent="-228600">
              <a:buAutoNum type="arabicParenR"/>
            </a:pPr>
            <a:r>
              <a:rPr lang="en-US" dirty="0"/>
              <a:t>For B, find original, add scale bars and reexport if necessary. Make figure in Illustrator.</a:t>
            </a:r>
          </a:p>
          <a:p>
            <a:pPr marL="228600" indent="-228600">
              <a:buAutoNum type="arabicParenR"/>
            </a:pPr>
            <a:r>
              <a:rPr lang="en-US" dirty="0"/>
              <a:t>For A, add RXDX106 before min</a:t>
            </a:r>
          </a:p>
          <a:p>
            <a:pPr marL="228600" indent="-228600">
              <a:buAutoNum type="arabicParenR"/>
            </a:pPr>
            <a:r>
              <a:rPr lang="en-US" dirty="0"/>
              <a:t>Add Eric Welsh figure and make changes necessary to C to make them match and consistent.</a:t>
            </a:r>
          </a:p>
          <a:p>
            <a:pPr marL="228600" indent="-228600">
              <a:buAutoNum type="arabicParenR"/>
            </a:pPr>
            <a:r>
              <a:rPr lang="en-US" dirty="0"/>
              <a:t>Make D, E and F consistent in colors, fonts, axes, legends and general presentation. Add 3D data?</a:t>
            </a:r>
          </a:p>
        </p:txBody>
      </p:sp>
      <p:sp>
        <p:nvSpPr>
          <p:cNvPr id="4" name="Slide Number Placeholder 3"/>
          <p:cNvSpPr>
            <a:spLocks noGrp="1"/>
          </p:cNvSpPr>
          <p:nvPr>
            <p:ph type="sldNum" sz="quarter" idx="5"/>
          </p:nvPr>
        </p:nvSpPr>
        <p:spPr/>
        <p:txBody>
          <a:bodyPr/>
          <a:lstStyle/>
          <a:p>
            <a:fld id="{88430E6F-DB5A-490E-A40C-290C731B9469}" type="slidenum">
              <a:rPr lang="en-US" smtClean="0"/>
              <a:t>1</a:t>
            </a:fld>
            <a:endParaRPr lang="en-US"/>
          </a:p>
        </p:txBody>
      </p:sp>
    </p:spTree>
    <p:extLst>
      <p:ext uri="{BB962C8B-B14F-4D97-AF65-F5344CB8AC3E}">
        <p14:creationId xmlns:p14="http://schemas.microsoft.com/office/powerpoint/2010/main" val="3585607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211EEA-8F67-4940-BAD4-70606D33793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111732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211EEA-8F67-4940-BAD4-70606D33793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404872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211EEA-8F67-4940-BAD4-70606D33793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002587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211EEA-8F67-4940-BAD4-70606D33793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286318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211EEA-8F67-4940-BAD4-70606D33793E}"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075022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211EEA-8F67-4940-BAD4-70606D33793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270810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211EEA-8F67-4940-BAD4-70606D33793E}" type="datetimeFigureOut">
              <a:rPr lang="en-US" smtClean="0"/>
              <a:t>10/26/2021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130250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211EEA-8F67-4940-BAD4-70606D33793E}" type="datetimeFigureOut">
              <a:rPr lang="en-US" smtClean="0"/>
              <a:t>10/26/2021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381536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211EEA-8F67-4940-BAD4-70606D33793E}" type="datetimeFigureOut">
              <a:rPr lang="en-US" smtClean="0"/>
              <a:t>10/26/2021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2500713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5211EEA-8F67-4940-BAD4-70606D33793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3760840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5211EEA-8F67-4940-BAD4-70606D33793E}"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8266B1-2AE8-4F5A-A0E7-17D93B610556}" type="slidenum">
              <a:rPr lang="en-US" smtClean="0"/>
              <a:t>‹#›</a:t>
            </a:fld>
            <a:endParaRPr lang="en-US"/>
          </a:p>
        </p:txBody>
      </p:sp>
    </p:spTree>
    <p:extLst>
      <p:ext uri="{BB962C8B-B14F-4D97-AF65-F5344CB8AC3E}">
        <p14:creationId xmlns:p14="http://schemas.microsoft.com/office/powerpoint/2010/main" val="41334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11EEA-8F67-4940-BAD4-70606D33793E}" type="datetimeFigureOut">
              <a:rPr lang="en-US" smtClean="0"/>
              <a:t>10/26/2021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266B1-2AE8-4F5A-A0E7-17D93B610556}" type="slidenum">
              <a:rPr lang="en-US" smtClean="0"/>
              <a:t>‹#›</a:t>
            </a:fld>
            <a:endParaRPr lang="en-US"/>
          </a:p>
        </p:txBody>
      </p:sp>
    </p:spTree>
    <p:extLst>
      <p:ext uri="{BB962C8B-B14F-4D97-AF65-F5344CB8AC3E}">
        <p14:creationId xmlns:p14="http://schemas.microsoft.com/office/powerpoint/2010/main" val="15172269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tif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tiff"/><Relationship Id="rId4"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4.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tiff"/></Relationships>
</file>

<file path=ppt/slides/_rels/slide3.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Chart, diagram&#10;&#10;Description automatically generated">
            <a:extLst>
              <a:ext uri="{FF2B5EF4-FFF2-40B4-BE49-F238E27FC236}">
                <a16:creationId xmlns:a16="http://schemas.microsoft.com/office/drawing/2014/main" id="{97A86BB9-B6B8-4021-A2E8-8E81E43C9D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54" y="205560"/>
            <a:ext cx="5631909" cy="3657600"/>
          </a:xfrm>
          <a:prstGeom prst="rect">
            <a:avLst/>
          </a:prstGeom>
        </p:spPr>
      </p:pic>
      <p:sp>
        <p:nvSpPr>
          <p:cNvPr id="167" name="TextBox 4">
            <a:extLst>
              <a:ext uri="{FF2B5EF4-FFF2-40B4-BE49-F238E27FC236}">
                <a16:creationId xmlns:a16="http://schemas.microsoft.com/office/drawing/2014/main" id="{935F75C4-5E97-441A-9D83-1248B3EC77E4}"/>
              </a:ext>
            </a:extLst>
          </p:cNvPr>
          <p:cNvSpPr txBox="1">
            <a:spLocks noChangeArrowheads="1"/>
          </p:cNvSpPr>
          <p:nvPr/>
        </p:nvSpPr>
        <p:spPr bwMode="auto">
          <a:xfrm>
            <a:off x="-100783" y="2057400"/>
            <a:ext cx="1066264" cy="230832"/>
          </a:xfrm>
          <a:prstGeom prst="rect">
            <a:avLst/>
          </a:prstGeom>
          <a:noFill/>
          <a:ln w="9525">
            <a:noFill/>
            <a:miter lim="800000"/>
            <a:headEnd/>
            <a:tailEnd/>
          </a:ln>
        </p:spPr>
        <p:txBody>
          <a:bodyPr wrap="square">
            <a:spAutoFit/>
          </a:bodyPr>
          <a:lstStyle/>
          <a:p>
            <a:pPr algn="ctr"/>
            <a:r>
              <a:rPr lang="en-US" altLang="en-US" sz="900" b="1" dirty="0">
                <a:solidFill>
                  <a:schemeClr val="bg1"/>
                </a:solidFill>
              </a:rPr>
              <a:t>UT</a:t>
            </a:r>
          </a:p>
        </p:txBody>
      </p:sp>
      <p:sp>
        <p:nvSpPr>
          <p:cNvPr id="17" name="TextBox 4">
            <a:extLst>
              <a:ext uri="{FF2B5EF4-FFF2-40B4-BE49-F238E27FC236}">
                <a16:creationId xmlns:a16="http://schemas.microsoft.com/office/drawing/2014/main" id="{FF3C5844-7615-44D5-84B6-22AF1F80380C}"/>
              </a:ext>
            </a:extLst>
          </p:cNvPr>
          <p:cNvSpPr txBox="1">
            <a:spLocks noChangeArrowheads="1"/>
          </p:cNvSpPr>
          <p:nvPr/>
        </p:nvSpPr>
        <p:spPr bwMode="auto">
          <a:xfrm>
            <a:off x="-31900" y="6172875"/>
            <a:ext cx="9144000" cy="830997"/>
          </a:xfrm>
          <a:prstGeom prst="rect">
            <a:avLst/>
          </a:prstGeom>
          <a:noFill/>
          <a:ln w="9525">
            <a:noFill/>
            <a:miter lim="800000"/>
            <a:headEnd/>
            <a:tailEnd/>
          </a:ln>
        </p:spPr>
        <p:txBody>
          <a:bodyPr wrap="square">
            <a:spAutoFit/>
          </a:bodyPr>
          <a:lstStyle/>
          <a:p>
            <a:r>
              <a:rPr lang="en-US" sz="1200" dirty="0">
                <a:cs typeface="Arial" charset="0"/>
              </a:rPr>
              <a:t>Figure S1: (A) </a:t>
            </a:r>
            <a:r>
              <a:rPr lang="en-US" sz="1200" dirty="0">
                <a:effectLst/>
                <a:ea typeface="Calibri" panose="020F0502020204030204" pitchFamily="34" charset="0"/>
              </a:rPr>
              <a:t>Literature consistent network (METACORE) and </a:t>
            </a:r>
            <a:r>
              <a:rPr lang="en-US" sz="1200" dirty="0" err="1">
                <a:effectLst/>
                <a:ea typeface="Calibri" panose="020F0502020204030204" pitchFamily="34" charset="0"/>
              </a:rPr>
              <a:t>MsigDB</a:t>
            </a:r>
            <a:r>
              <a:rPr lang="en-US" sz="1200" dirty="0">
                <a:effectLst/>
                <a:ea typeface="Calibri" panose="020F0502020204030204" pitchFamily="34" charset="0"/>
              </a:rPr>
              <a:t> canonical pathways (CP) analysis of RXDX106 modulated phosphoproteins (</a:t>
            </a:r>
            <a:r>
              <a:rPr lang="en-US" sz="1200" dirty="0" err="1">
                <a:effectLst/>
                <a:ea typeface="Calibri" panose="020F0502020204030204" pitchFamily="34" charset="0"/>
              </a:rPr>
              <a:t>pSTY</a:t>
            </a:r>
            <a:r>
              <a:rPr lang="en-US" sz="1200" dirty="0">
                <a:effectLst/>
                <a:ea typeface="Calibri" panose="020F0502020204030204" pitchFamily="34" charset="0"/>
              </a:rPr>
              <a:t>). (B) Top enriched functional modules from </a:t>
            </a:r>
            <a:r>
              <a:rPr lang="en-US" sz="1200" dirty="0" err="1">
                <a:effectLst/>
                <a:ea typeface="Calibri" panose="020F0502020204030204" pitchFamily="34" charset="0"/>
              </a:rPr>
              <a:t>MsigDB</a:t>
            </a:r>
            <a:r>
              <a:rPr lang="en-US" sz="1200" dirty="0">
                <a:effectLst/>
                <a:ea typeface="Calibri" panose="020F0502020204030204" pitchFamily="34" charset="0"/>
              </a:rPr>
              <a:t> gene ontology (GO) and canonical pathways (CP) analyses of</a:t>
            </a:r>
            <a:r>
              <a:rPr lang="en-US" sz="1200" dirty="0">
                <a:ea typeface="Calibri" panose="020F0502020204030204" pitchFamily="34" charset="0"/>
              </a:rPr>
              <a:t> </a:t>
            </a:r>
            <a:r>
              <a:rPr lang="en-US" sz="1200" dirty="0" err="1">
                <a:effectLst/>
                <a:ea typeface="Calibri" panose="020F0502020204030204" pitchFamily="34" charset="0"/>
              </a:rPr>
              <a:t>phosphotyrosine</a:t>
            </a:r>
            <a:r>
              <a:rPr lang="en-US" sz="1200" dirty="0">
                <a:effectLst/>
                <a:ea typeface="Calibri" panose="020F0502020204030204" pitchFamily="34" charset="0"/>
              </a:rPr>
              <a:t> (</a:t>
            </a:r>
            <a:r>
              <a:rPr lang="en-US" sz="1200" dirty="0" err="1">
                <a:effectLst/>
                <a:ea typeface="Calibri" panose="020F0502020204030204" pitchFamily="34" charset="0"/>
              </a:rPr>
              <a:t>pY</a:t>
            </a:r>
            <a:r>
              <a:rPr lang="en-US" sz="1200" dirty="0">
                <a:effectLst/>
                <a:ea typeface="Calibri" panose="020F0502020204030204" pitchFamily="34" charset="0"/>
              </a:rPr>
              <a:t>) peptides altered by RXDX106.</a:t>
            </a:r>
            <a:endParaRPr lang="en-US" sz="1200" dirty="0"/>
          </a:p>
          <a:p>
            <a:r>
              <a:rPr lang="en-US" sz="1200" dirty="0">
                <a:cs typeface="Arial" charset="0"/>
              </a:rPr>
              <a:t> </a:t>
            </a:r>
          </a:p>
        </p:txBody>
      </p:sp>
      <p:sp>
        <p:nvSpPr>
          <p:cNvPr id="18" name="TextBox 17">
            <a:extLst>
              <a:ext uri="{FF2B5EF4-FFF2-40B4-BE49-F238E27FC236}">
                <a16:creationId xmlns:a16="http://schemas.microsoft.com/office/drawing/2014/main" id="{A168F689-B04A-46B6-A618-0796D86A8025}"/>
              </a:ext>
            </a:extLst>
          </p:cNvPr>
          <p:cNvSpPr txBox="1"/>
          <p:nvPr/>
        </p:nvSpPr>
        <p:spPr>
          <a:xfrm>
            <a:off x="0" y="77969"/>
            <a:ext cx="381000" cy="338554"/>
          </a:xfrm>
          <a:prstGeom prst="rect">
            <a:avLst/>
          </a:prstGeom>
          <a:noFill/>
        </p:spPr>
        <p:txBody>
          <a:bodyPr wrap="square" rtlCol="0">
            <a:spAutoFit/>
          </a:bodyPr>
          <a:lstStyle/>
          <a:p>
            <a:r>
              <a:rPr lang="en-US" sz="1600" dirty="0"/>
              <a:t>A.</a:t>
            </a:r>
          </a:p>
        </p:txBody>
      </p:sp>
      <p:sp>
        <p:nvSpPr>
          <p:cNvPr id="85" name="TextBox 84">
            <a:extLst>
              <a:ext uri="{FF2B5EF4-FFF2-40B4-BE49-F238E27FC236}">
                <a16:creationId xmlns:a16="http://schemas.microsoft.com/office/drawing/2014/main" id="{2C7A2B2F-E583-4021-8113-12355BFCFA83}"/>
              </a:ext>
            </a:extLst>
          </p:cNvPr>
          <p:cNvSpPr txBox="1"/>
          <p:nvPr/>
        </p:nvSpPr>
        <p:spPr>
          <a:xfrm>
            <a:off x="0" y="3822404"/>
            <a:ext cx="381000" cy="338554"/>
          </a:xfrm>
          <a:prstGeom prst="rect">
            <a:avLst/>
          </a:prstGeom>
          <a:noFill/>
        </p:spPr>
        <p:txBody>
          <a:bodyPr wrap="square" rtlCol="0">
            <a:spAutoFit/>
          </a:bodyPr>
          <a:lstStyle/>
          <a:p>
            <a:r>
              <a:rPr lang="en-US" sz="1600" dirty="0"/>
              <a:t>B.</a:t>
            </a:r>
          </a:p>
        </p:txBody>
      </p:sp>
      <p:pic>
        <p:nvPicPr>
          <p:cNvPr id="7" name="Picture 6" descr="Chart&#10;&#10;Description automatically generated">
            <a:extLst>
              <a:ext uri="{FF2B5EF4-FFF2-40B4-BE49-F238E27FC236}">
                <a16:creationId xmlns:a16="http://schemas.microsoft.com/office/drawing/2014/main" id="{80FA64D6-ABD7-468D-81BA-EBD0119013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9556" y="374842"/>
            <a:ext cx="2883125" cy="721629"/>
          </a:xfrm>
          <a:prstGeom prst="rect">
            <a:avLst/>
          </a:prstGeom>
        </p:spPr>
      </p:pic>
      <p:pic>
        <p:nvPicPr>
          <p:cNvPr id="12" name="Picture 11" descr="Chart, radar chart&#10;&#10;Description automatically generated">
            <a:extLst>
              <a:ext uri="{FF2B5EF4-FFF2-40B4-BE49-F238E27FC236}">
                <a16:creationId xmlns:a16="http://schemas.microsoft.com/office/drawing/2014/main" id="{BA56F2DC-36F9-4D44-8E24-3CF77480448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0798"/>
          <a:stretch/>
        </p:blipFill>
        <p:spPr>
          <a:xfrm>
            <a:off x="5899556" y="1073962"/>
            <a:ext cx="1719578" cy="962172"/>
          </a:xfrm>
          <a:prstGeom prst="rect">
            <a:avLst/>
          </a:prstGeom>
        </p:spPr>
      </p:pic>
      <p:pic>
        <p:nvPicPr>
          <p:cNvPr id="6" name="Picture 5">
            <a:extLst>
              <a:ext uri="{FF2B5EF4-FFF2-40B4-BE49-F238E27FC236}">
                <a16:creationId xmlns:a16="http://schemas.microsoft.com/office/drawing/2014/main" id="{9DEDD8C4-FDBF-4F08-9B21-641E7FDA4009}"/>
              </a:ext>
            </a:extLst>
          </p:cNvPr>
          <p:cNvPicPr>
            <a:picLocks noChangeAspect="1"/>
          </p:cNvPicPr>
          <p:nvPr/>
        </p:nvPicPr>
        <p:blipFill>
          <a:blip r:embed="rId6"/>
          <a:stretch>
            <a:fillRect/>
          </a:stretch>
        </p:blipFill>
        <p:spPr>
          <a:xfrm>
            <a:off x="-31900" y="3967809"/>
            <a:ext cx="5056024" cy="2011680"/>
          </a:xfrm>
          <a:prstGeom prst="rect">
            <a:avLst/>
          </a:prstGeom>
        </p:spPr>
      </p:pic>
      <p:pic>
        <p:nvPicPr>
          <p:cNvPr id="31" name="Picture 30">
            <a:extLst>
              <a:ext uri="{FF2B5EF4-FFF2-40B4-BE49-F238E27FC236}">
                <a16:creationId xmlns:a16="http://schemas.microsoft.com/office/drawing/2014/main" id="{7ADF6E58-2312-4D07-8E0D-493F8BB12CDB}"/>
              </a:ext>
            </a:extLst>
          </p:cNvPr>
          <p:cNvPicPr>
            <a:picLocks noChangeAspect="1"/>
          </p:cNvPicPr>
          <p:nvPr/>
        </p:nvPicPr>
        <p:blipFill>
          <a:blip r:embed="rId7"/>
          <a:stretch>
            <a:fillRect/>
          </a:stretch>
        </p:blipFill>
        <p:spPr>
          <a:xfrm>
            <a:off x="4826205" y="3957176"/>
            <a:ext cx="4224933" cy="2103120"/>
          </a:xfrm>
          <a:prstGeom prst="rect">
            <a:avLst/>
          </a:prstGeom>
        </p:spPr>
      </p:pic>
      <p:pic>
        <p:nvPicPr>
          <p:cNvPr id="33" name="Picture 32">
            <a:extLst>
              <a:ext uri="{FF2B5EF4-FFF2-40B4-BE49-F238E27FC236}">
                <a16:creationId xmlns:a16="http://schemas.microsoft.com/office/drawing/2014/main" id="{597FFAF9-B5B6-449C-B963-AC59068E32B7}"/>
              </a:ext>
            </a:extLst>
          </p:cNvPr>
          <p:cNvPicPr>
            <a:picLocks noChangeAspect="1"/>
          </p:cNvPicPr>
          <p:nvPr/>
        </p:nvPicPr>
        <p:blipFill>
          <a:blip r:embed="rId8"/>
          <a:stretch>
            <a:fillRect/>
          </a:stretch>
        </p:blipFill>
        <p:spPr>
          <a:xfrm>
            <a:off x="5666232" y="2087525"/>
            <a:ext cx="3477768" cy="1920240"/>
          </a:xfrm>
          <a:prstGeom prst="rect">
            <a:avLst/>
          </a:prstGeom>
        </p:spPr>
      </p:pic>
    </p:spTree>
    <p:extLst>
      <p:ext uri="{BB962C8B-B14F-4D97-AF65-F5344CB8AC3E}">
        <p14:creationId xmlns:p14="http://schemas.microsoft.com/office/powerpoint/2010/main" val="322131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10;&#10;Description automatically generated">
            <a:extLst>
              <a:ext uri="{FF2B5EF4-FFF2-40B4-BE49-F238E27FC236}">
                <a16:creationId xmlns:a16="http://schemas.microsoft.com/office/drawing/2014/main" id="{5EF7421A-C99E-479D-B627-A9F1830BA716}"/>
              </a:ext>
            </a:extLst>
          </p:cNvPr>
          <p:cNvPicPr>
            <a:picLocks noChangeAspect="1"/>
          </p:cNvPicPr>
          <p:nvPr/>
        </p:nvPicPr>
        <p:blipFill rotWithShape="1">
          <a:blip r:embed="rId2">
            <a:extLst>
              <a:ext uri="{28A0092B-C50C-407E-A947-70E740481C1C}">
                <a14:useLocalDpi xmlns:a14="http://schemas.microsoft.com/office/drawing/2010/main" val="0"/>
              </a:ext>
            </a:extLst>
          </a:blip>
          <a:srcRect l="15324" t="-735" r="22999" b="97265"/>
          <a:stretch/>
        </p:blipFill>
        <p:spPr>
          <a:xfrm>
            <a:off x="37580" y="-31898"/>
            <a:ext cx="3941193" cy="193393"/>
          </a:xfrm>
          <a:prstGeom prst="rect">
            <a:avLst/>
          </a:prstGeom>
        </p:spPr>
      </p:pic>
      <p:sp>
        <p:nvSpPr>
          <p:cNvPr id="14" name="TextBox 4">
            <a:extLst>
              <a:ext uri="{FF2B5EF4-FFF2-40B4-BE49-F238E27FC236}">
                <a16:creationId xmlns:a16="http://schemas.microsoft.com/office/drawing/2014/main" id="{C660AF2F-4605-4B9C-9A40-4E3745F2E9C9}"/>
              </a:ext>
            </a:extLst>
          </p:cNvPr>
          <p:cNvSpPr txBox="1">
            <a:spLocks noChangeArrowheads="1"/>
          </p:cNvSpPr>
          <p:nvPr/>
        </p:nvSpPr>
        <p:spPr bwMode="auto">
          <a:xfrm>
            <a:off x="8339" y="6324963"/>
            <a:ext cx="8691340" cy="600164"/>
          </a:xfrm>
          <a:prstGeom prst="rect">
            <a:avLst/>
          </a:prstGeom>
          <a:noFill/>
          <a:ln w="9525">
            <a:noFill/>
            <a:miter lim="800000"/>
            <a:headEnd/>
            <a:tailEnd/>
          </a:ln>
        </p:spPr>
        <p:txBody>
          <a:bodyPr wrap="square">
            <a:spAutoFit/>
          </a:bodyPr>
          <a:lstStyle/>
          <a:p>
            <a:r>
              <a:rPr lang="en-US" sz="1100" dirty="0"/>
              <a:t>Figure S2: </a:t>
            </a:r>
            <a:r>
              <a:rPr lang="en-US" sz="1100" dirty="0" err="1"/>
              <a:t>Oncoprint</a:t>
            </a:r>
            <a:r>
              <a:rPr lang="en-US" sz="1100" dirty="0"/>
              <a:t> of probably damaging variants between parental PC9 cells and each derived resistant clone. Top graph shows number of variants for each sample with the color indicating variant type. Bottom graph is the distribution of variants by the type of base substitution. The graph on the right indicates number of samples in which the gene is mutated.  </a:t>
            </a:r>
          </a:p>
        </p:txBody>
      </p:sp>
      <p:grpSp>
        <p:nvGrpSpPr>
          <p:cNvPr id="23" name="Group 22">
            <a:extLst>
              <a:ext uri="{FF2B5EF4-FFF2-40B4-BE49-F238E27FC236}">
                <a16:creationId xmlns:a16="http://schemas.microsoft.com/office/drawing/2014/main" id="{9F12AFF9-0442-4401-84AD-332C204EEEF0}"/>
              </a:ext>
            </a:extLst>
          </p:cNvPr>
          <p:cNvGrpSpPr/>
          <p:nvPr/>
        </p:nvGrpSpPr>
        <p:grpSpPr>
          <a:xfrm>
            <a:off x="732379" y="127147"/>
            <a:ext cx="5651943" cy="6126480"/>
            <a:chOff x="732379" y="127147"/>
            <a:chExt cx="5651943" cy="6126480"/>
          </a:xfrm>
        </p:grpSpPr>
        <p:pic>
          <p:nvPicPr>
            <p:cNvPr id="3" name="Picture 2" descr="Chart&#10;&#10;Description automatically generated">
              <a:extLst>
                <a:ext uri="{FF2B5EF4-FFF2-40B4-BE49-F238E27FC236}">
                  <a16:creationId xmlns:a16="http://schemas.microsoft.com/office/drawing/2014/main" id="{90F4D6FE-B472-4965-9ADB-B13565589F28}"/>
                </a:ext>
              </a:extLst>
            </p:cNvPr>
            <p:cNvPicPr>
              <a:picLocks noChangeAspect="1"/>
            </p:cNvPicPr>
            <p:nvPr/>
          </p:nvPicPr>
          <p:blipFill rotWithShape="1">
            <a:blip r:embed="rId3">
              <a:extLst>
                <a:ext uri="{28A0092B-C50C-407E-A947-70E740481C1C}">
                  <a14:useLocalDpi xmlns:a14="http://schemas.microsoft.com/office/drawing/2010/main" val="0"/>
                </a:ext>
              </a:extLst>
            </a:blip>
            <a:srcRect t="14637" r="16523" b="8279"/>
            <a:stretch/>
          </p:blipFill>
          <p:spPr>
            <a:xfrm>
              <a:off x="732379" y="127147"/>
              <a:ext cx="3839621" cy="6126480"/>
            </a:xfrm>
            <a:prstGeom prst="rect">
              <a:avLst/>
            </a:prstGeom>
          </p:spPr>
        </p:pic>
        <p:pic>
          <p:nvPicPr>
            <p:cNvPr id="12" name="Picture 11" descr="Chart&#10;&#10;Description automatically generated">
              <a:extLst>
                <a:ext uri="{FF2B5EF4-FFF2-40B4-BE49-F238E27FC236}">
                  <a16:creationId xmlns:a16="http://schemas.microsoft.com/office/drawing/2014/main" id="{831C7AD5-A94C-44CF-8EEB-16FB33F54CBD}"/>
                </a:ext>
              </a:extLst>
            </p:cNvPr>
            <p:cNvPicPr>
              <a:picLocks noChangeAspect="1"/>
            </p:cNvPicPr>
            <p:nvPr/>
          </p:nvPicPr>
          <p:blipFill rotWithShape="1">
            <a:blip r:embed="rId4">
              <a:extLst>
                <a:ext uri="{28A0092B-C50C-407E-A947-70E740481C1C}">
                  <a14:useLocalDpi xmlns:a14="http://schemas.microsoft.com/office/drawing/2010/main" val="0"/>
                </a:ext>
              </a:extLst>
            </a:blip>
            <a:srcRect t="94738" r="72962" b="112"/>
            <a:stretch/>
          </p:blipFill>
          <p:spPr>
            <a:xfrm>
              <a:off x="4656549" y="5903301"/>
              <a:ext cx="1727773" cy="287079"/>
            </a:xfrm>
            <a:prstGeom prst="rect">
              <a:avLst/>
            </a:prstGeom>
          </p:spPr>
        </p:pic>
        <p:pic>
          <p:nvPicPr>
            <p:cNvPr id="17" name="Picture 16">
              <a:extLst>
                <a:ext uri="{FF2B5EF4-FFF2-40B4-BE49-F238E27FC236}">
                  <a16:creationId xmlns:a16="http://schemas.microsoft.com/office/drawing/2014/main" id="{E703CFCE-9382-4A53-A434-F7C834CEAB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14852" y="935209"/>
              <a:ext cx="192072" cy="5255171"/>
            </a:xfrm>
            <a:prstGeom prst="rect">
              <a:avLst/>
            </a:prstGeom>
          </p:spPr>
        </p:pic>
        <p:pic>
          <p:nvPicPr>
            <p:cNvPr id="19" name="Picture 18">
              <a:extLst>
                <a:ext uri="{FF2B5EF4-FFF2-40B4-BE49-F238E27FC236}">
                  <a16:creationId xmlns:a16="http://schemas.microsoft.com/office/drawing/2014/main" id="{6F5965E6-E011-4638-8F28-C46C7F4A31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6928" y="935209"/>
              <a:ext cx="284638" cy="5268628"/>
            </a:xfrm>
            <a:prstGeom prst="rect">
              <a:avLst/>
            </a:prstGeom>
          </p:spPr>
        </p:pic>
      </p:grpSp>
      <p:sp>
        <p:nvSpPr>
          <p:cNvPr id="20" name="TextBox 19">
            <a:extLst>
              <a:ext uri="{FF2B5EF4-FFF2-40B4-BE49-F238E27FC236}">
                <a16:creationId xmlns:a16="http://schemas.microsoft.com/office/drawing/2014/main" id="{319B00F4-1F6E-4861-90A3-F09F68F2BDFF}"/>
              </a:ext>
            </a:extLst>
          </p:cNvPr>
          <p:cNvSpPr txBox="1"/>
          <p:nvPr/>
        </p:nvSpPr>
        <p:spPr>
          <a:xfrm>
            <a:off x="1101566" y="6118915"/>
            <a:ext cx="307777" cy="375753"/>
          </a:xfrm>
          <a:prstGeom prst="rect">
            <a:avLst/>
          </a:prstGeom>
          <a:noFill/>
        </p:spPr>
        <p:txBody>
          <a:bodyPr vert="vert270" wrap="square" rtlCol="0">
            <a:spAutoFit/>
          </a:bodyPr>
          <a:lstStyle/>
          <a:p>
            <a:pPr algn="r"/>
            <a:r>
              <a:rPr lang="en-US" sz="800" b="1" dirty="0">
                <a:latin typeface="Times New Roman" panose="02020603050405020304" pitchFamily="18" charset="0"/>
                <a:cs typeface="Times New Roman" panose="02020603050405020304" pitchFamily="18" charset="0"/>
              </a:rPr>
              <a:t>PC9</a:t>
            </a:r>
          </a:p>
        </p:txBody>
      </p:sp>
      <p:sp>
        <p:nvSpPr>
          <p:cNvPr id="24" name="TextBox 23">
            <a:extLst>
              <a:ext uri="{FF2B5EF4-FFF2-40B4-BE49-F238E27FC236}">
                <a16:creationId xmlns:a16="http://schemas.microsoft.com/office/drawing/2014/main" id="{13E32161-C9A8-4FCE-99AF-821B220CAA7B}"/>
              </a:ext>
            </a:extLst>
          </p:cNvPr>
          <p:cNvSpPr txBox="1"/>
          <p:nvPr/>
        </p:nvSpPr>
        <p:spPr>
          <a:xfrm>
            <a:off x="1615076" y="6118915"/>
            <a:ext cx="307777" cy="375753"/>
          </a:xfrm>
          <a:prstGeom prst="rect">
            <a:avLst/>
          </a:prstGeom>
          <a:noFill/>
        </p:spPr>
        <p:txBody>
          <a:bodyPr vert="vert270" wrap="square" rtlCol="0">
            <a:spAutoFit/>
          </a:bodyPr>
          <a:lstStyle/>
          <a:p>
            <a:pPr algn="r"/>
            <a:r>
              <a:rPr lang="en-US" sz="800" b="1" dirty="0">
                <a:latin typeface="Times New Roman" panose="02020603050405020304" pitchFamily="18" charset="0"/>
                <a:cs typeface="Times New Roman" panose="02020603050405020304" pitchFamily="18" charset="0"/>
              </a:rPr>
              <a:t>S1-34</a:t>
            </a:r>
          </a:p>
        </p:txBody>
      </p:sp>
      <p:sp>
        <p:nvSpPr>
          <p:cNvPr id="25" name="TextBox 24">
            <a:extLst>
              <a:ext uri="{FF2B5EF4-FFF2-40B4-BE49-F238E27FC236}">
                <a16:creationId xmlns:a16="http://schemas.microsoft.com/office/drawing/2014/main" id="{BC158DB1-3CB0-4D8D-82D6-967C51469932}"/>
              </a:ext>
            </a:extLst>
          </p:cNvPr>
          <p:cNvSpPr txBox="1"/>
          <p:nvPr/>
        </p:nvSpPr>
        <p:spPr>
          <a:xfrm>
            <a:off x="2128587" y="6118915"/>
            <a:ext cx="307777" cy="375753"/>
          </a:xfrm>
          <a:prstGeom prst="rect">
            <a:avLst/>
          </a:prstGeom>
          <a:noFill/>
        </p:spPr>
        <p:txBody>
          <a:bodyPr vert="vert270" wrap="square" rtlCol="0">
            <a:spAutoFit/>
          </a:bodyPr>
          <a:lstStyle/>
          <a:p>
            <a:pPr algn="r"/>
            <a:r>
              <a:rPr lang="en-US" sz="800" b="1" dirty="0">
                <a:latin typeface="Times New Roman" panose="02020603050405020304" pitchFamily="18" charset="0"/>
                <a:cs typeface="Times New Roman" panose="02020603050405020304" pitchFamily="18" charset="0"/>
              </a:rPr>
              <a:t>S2-17</a:t>
            </a:r>
          </a:p>
        </p:txBody>
      </p:sp>
      <p:sp>
        <p:nvSpPr>
          <p:cNvPr id="26" name="TextBox 25">
            <a:extLst>
              <a:ext uri="{FF2B5EF4-FFF2-40B4-BE49-F238E27FC236}">
                <a16:creationId xmlns:a16="http://schemas.microsoft.com/office/drawing/2014/main" id="{FF2EAAAD-A00A-4699-9706-514AA63DEFA6}"/>
              </a:ext>
            </a:extLst>
          </p:cNvPr>
          <p:cNvSpPr txBox="1"/>
          <p:nvPr/>
        </p:nvSpPr>
        <p:spPr>
          <a:xfrm>
            <a:off x="2642097" y="6118915"/>
            <a:ext cx="307777" cy="375753"/>
          </a:xfrm>
          <a:prstGeom prst="rect">
            <a:avLst/>
          </a:prstGeom>
          <a:noFill/>
        </p:spPr>
        <p:txBody>
          <a:bodyPr vert="vert270" wrap="square" rtlCol="0">
            <a:spAutoFit/>
          </a:bodyPr>
          <a:lstStyle/>
          <a:p>
            <a:pPr algn="r"/>
            <a:r>
              <a:rPr lang="en-US" sz="800" b="1" dirty="0">
                <a:latin typeface="Times New Roman" panose="02020603050405020304" pitchFamily="18" charset="0"/>
                <a:cs typeface="Times New Roman" panose="02020603050405020304" pitchFamily="18" charset="0"/>
              </a:rPr>
              <a:t>S2-30</a:t>
            </a:r>
          </a:p>
        </p:txBody>
      </p:sp>
      <p:sp>
        <p:nvSpPr>
          <p:cNvPr id="27" name="TextBox 26">
            <a:extLst>
              <a:ext uri="{FF2B5EF4-FFF2-40B4-BE49-F238E27FC236}">
                <a16:creationId xmlns:a16="http://schemas.microsoft.com/office/drawing/2014/main" id="{F983F368-5433-4E56-BB5F-044CC82B112E}"/>
              </a:ext>
            </a:extLst>
          </p:cNvPr>
          <p:cNvSpPr txBox="1"/>
          <p:nvPr/>
        </p:nvSpPr>
        <p:spPr>
          <a:xfrm>
            <a:off x="3155608" y="6118915"/>
            <a:ext cx="307777" cy="375753"/>
          </a:xfrm>
          <a:prstGeom prst="rect">
            <a:avLst/>
          </a:prstGeom>
          <a:noFill/>
        </p:spPr>
        <p:txBody>
          <a:bodyPr vert="vert270" wrap="square" rtlCol="0">
            <a:spAutoFit/>
          </a:bodyPr>
          <a:lstStyle/>
          <a:p>
            <a:pPr algn="r"/>
            <a:r>
              <a:rPr lang="en-US" sz="800" b="1" dirty="0">
                <a:latin typeface="Times New Roman" panose="02020603050405020304" pitchFamily="18" charset="0"/>
                <a:cs typeface="Times New Roman" panose="02020603050405020304" pitchFamily="18" charset="0"/>
              </a:rPr>
              <a:t>S2-10</a:t>
            </a:r>
          </a:p>
        </p:txBody>
      </p:sp>
    </p:spTree>
    <p:extLst>
      <p:ext uri="{BB962C8B-B14F-4D97-AF65-F5344CB8AC3E}">
        <p14:creationId xmlns:p14="http://schemas.microsoft.com/office/powerpoint/2010/main" val="2555214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4">
            <a:extLst>
              <a:ext uri="{FF2B5EF4-FFF2-40B4-BE49-F238E27FC236}">
                <a16:creationId xmlns:a16="http://schemas.microsoft.com/office/drawing/2014/main" id="{C660AF2F-4605-4B9C-9A40-4E3745F2E9C9}"/>
              </a:ext>
            </a:extLst>
          </p:cNvPr>
          <p:cNvSpPr txBox="1">
            <a:spLocks noChangeArrowheads="1"/>
          </p:cNvSpPr>
          <p:nvPr/>
        </p:nvSpPr>
        <p:spPr bwMode="auto">
          <a:xfrm>
            <a:off x="132735" y="6027003"/>
            <a:ext cx="8691340" cy="830997"/>
          </a:xfrm>
          <a:prstGeom prst="rect">
            <a:avLst/>
          </a:prstGeom>
          <a:noFill/>
          <a:ln w="9525">
            <a:noFill/>
            <a:miter lim="800000"/>
            <a:headEnd/>
            <a:tailEnd/>
          </a:ln>
        </p:spPr>
        <p:txBody>
          <a:bodyPr wrap="square">
            <a:spAutoFit/>
          </a:bodyPr>
          <a:lstStyle/>
          <a:p>
            <a:r>
              <a:rPr lang="en-US" sz="1200" dirty="0"/>
              <a:t>Figure S3: RNA sequencing data from PC9 and each resistant clone was subject to single sample gene set enrichment analysis (</a:t>
            </a:r>
            <a:r>
              <a:rPr lang="en-US" sz="1200" dirty="0" err="1"/>
              <a:t>ssGSEA</a:t>
            </a:r>
            <a:r>
              <a:rPr lang="en-US" sz="1200" dirty="0"/>
              <a:t>) using cancer hallmarks. Shown here are the top 50 modulated hallmarks, where each hallmark was converted to a Z-score for both the parental and the resistant clones. Each resistant clone’s Z-score was then subtracted from the parental’s score to highlight clones’ difference from PC9. Gene sets with an FDR &gt;0.05 are denoted using an “X.” </a:t>
            </a:r>
          </a:p>
        </p:txBody>
      </p:sp>
      <p:pic>
        <p:nvPicPr>
          <p:cNvPr id="3" name="Picture 2" descr="Chart&#10;&#10;Description automatically generated">
            <a:extLst>
              <a:ext uri="{FF2B5EF4-FFF2-40B4-BE49-F238E27FC236}">
                <a16:creationId xmlns:a16="http://schemas.microsoft.com/office/drawing/2014/main" id="{981C11D1-F8E8-496C-839A-AF5CB2E94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380" y="14748"/>
            <a:ext cx="3621409" cy="6035040"/>
          </a:xfrm>
          <a:prstGeom prst="rect">
            <a:avLst/>
          </a:prstGeom>
        </p:spPr>
      </p:pic>
    </p:spTree>
    <p:extLst>
      <p:ext uri="{BB962C8B-B14F-4D97-AF65-F5344CB8AC3E}">
        <p14:creationId xmlns:p14="http://schemas.microsoft.com/office/powerpoint/2010/main" val="40767907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237</TotalTime>
  <Words>287</Words>
  <Application>Microsoft Office PowerPoint</Application>
  <PresentationFormat>On-screen Show (4:3)</PresentationFormat>
  <Paragraphs>17</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Majumder, Anurima</dc:creator>
  <cp:lastModifiedBy>Majumder, Anurima</cp:lastModifiedBy>
  <cp:revision>19</cp:revision>
  <dcterms:created xsi:type="dcterms:W3CDTF">2021-08-15T11:05:52Z</dcterms:created>
  <dcterms:modified xsi:type="dcterms:W3CDTF">2021-10-26T13:19:40Z</dcterms:modified>
</cp:coreProperties>
</file>