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66" r:id="rId2"/>
  </p:sldIdLst>
  <p:sldSz cx="6858000" cy="9144000" type="letter"/>
  <p:notesSz cx="7010400" cy="9296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 userDrawn="1">
          <p15:clr>
            <a:srgbClr val="A4A3A4"/>
          </p15:clr>
        </p15:guide>
        <p15:guide id="2" pos="144" userDrawn="1">
          <p15:clr>
            <a:srgbClr val="A4A3A4"/>
          </p15:clr>
        </p15:guide>
        <p15:guide id="3" pos="2016" userDrawn="1">
          <p15:clr>
            <a:srgbClr val="A4A3A4"/>
          </p15:clr>
        </p15:guide>
        <p15:guide id="4" orient="horz" pos="3000" userDrawn="1">
          <p15:clr>
            <a:srgbClr val="A4A3A4"/>
          </p15:clr>
        </p15:guide>
        <p15:guide id="5" pos="552" userDrawn="1">
          <p15:clr>
            <a:srgbClr val="A4A3A4"/>
          </p15:clr>
        </p15:guide>
        <p15:guide id="6" pos="1656" userDrawn="1">
          <p15:clr>
            <a:srgbClr val="A4A3A4"/>
          </p15:clr>
        </p15:guide>
        <p15:guide id="7" pos="34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102" autoAdjust="0"/>
    <p:restoredTop sz="96357" autoAdjust="0"/>
  </p:normalViewPr>
  <p:slideViewPr>
    <p:cSldViewPr snapToGrid="0">
      <p:cViewPr varScale="1">
        <p:scale>
          <a:sx n="120" d="100"/>
          <a:sy n="120" d="100"/>
        </p:scale>
        <p:origin x="3616" y="200"/>
      </p:cViewPr>
      <p:guideLst>
        <p:guide orient="horz" pos="2880"/>
        <p:guide pos="144"/>
        <p:guide pos="2016"/>
        <p:guide orient="horz" pos="3000"/>
        <p:guide pos="552"/>
        <p:guide pos="1656"/>
        <p:guide pos="34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2DB28D-F567-452E-A16D-385462384E6C}" type="datetimeFigureOut">
              <a:rPr lang="en-US" smtClean="0"/>
              <a:t>6/24/20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328863" y="1162050"/>
            <a:ext cx="2352675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73575"/>
            <a:ext cx="5607050" cy="36607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2091CEB-D7E9-47D0-BBE1-0A814D9BB5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39470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746D0B-1DE5-4F53-B2D8-AF5AE36CBB8D}" type="datetimeFigureOut">
              <a:rPr lang="en-US" smtClean="0"/>
              <a:t>6/24/20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F44353-4191-477F-86AA-3D2A7221A2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19271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746D0B-1DE5-4F53-B2D8-AF5AE36CBB8D}" type="datetimeFigureOut">
              <a:rPr lang="en-US" smtClean="0"/>
              <a:t>6/24/20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F44353-4191-477F-86AA-3D2A7221A2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97140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746D0B-1DE5-4F53-B2D8-AF5AE36CBB8D}" type="datetimeFigureOut">
              <a:rPr lang="en-US" smtClean="0"/>
              <a:t>6/24/20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F44353-4191-477F-86AA-3D2A7221A2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48923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746D0B-1DE5-4F53-B2D8-AF5AE36CBB8D}" type="datetimeFigureOut">
              <a:rPr lang="en-US" smtClean="0"/>
              <a:t>6/24/20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F44353-4191-477F-86AA-3D2A7221A2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51684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746D0B-1DE5-4F53-B2D8-AF5AE36CBB8D}" type="datetimeFigureOut">
              <a:rPr lang="en-US" smtClean="0"/>
              <a:t>6/24/20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F44353-4191-477F-86AA-3D2A7221A2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39876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746D0B-1DE5-4F53-B2D8-AF5AE36CBB8D}" type="datetimeFigureOut">
              <a:rPr lang="en-US" smtClean="0"/>
              <a:t>6/24/20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F44353-4191-477F-86AA-3D2A7221A2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80080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746D0B-1DE5-4F53-B2D8-AF5AE36CBB8D}" type="datetimeFigureOut">
              <a:rPr lang="en-US" smtClean="0"/>
              <a:t>6/24/20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F44353-4191-477F-86AA-3D2A7221A2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14799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746D0B-1DE5-4F53-B2D8-AF5AE36CBB8D}" type="datetimeFigureOut">
              <a:rPr lang="en-US" smtClean="0"/>
              <a:t>6/24/20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F44353-4191-477F-86AA-3D2A7221A2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5862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746D0B-1DE5-4F53-B2D8-AF5AE36CBB8D}" type="datetimeFigureOut">
              <a:rPr lang="en-US" smtClean="0"/>
              <a:t>6/24/20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F44353-4191-477F-86AA-3D2A7221A2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82850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746D0B-1DE5-4F53-B2D8-AF5AE36CBB8D}" type="datetimeFigureOut">
              <a:rPr lang="en-US" smtClean="0"/>
              <a:t>6/24/20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F44353-4191-477F-86AA-3D2A7221A2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89790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746D0B-1DE5-4F53-B2D8-AF5AE36CBB8D}" type="datetimeFigureOut">
              <a:rPr lang="en-US" smtClean="0"/>
              <a:t>6/24/20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F44353-4191-477F-86AA-3D2A7221A2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39531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746D0B-1DE5-4F53-B2D8-AF5AE36CBB8D}" type="datetimeFigureOut">
              <a:rPr lang="en-US" smtClean="0"/>
              <a:t>6/24/20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F44353-4191-477F-86AA-3D2A7221A2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12567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>
            <a:extLst>
              <a:ext uri="{FF2B5EF4-FFF2-40B4-BE49-F238E27FC236}">
                <a16:creationId xmlns:a16="http://schemas.microsoft.com/office/drawing/2014/main" id="{35E767B4-0928-A642-92D0-73DB4C1C6618}"/>
              </a:ext>
            </a:extLst>
          </p:cNvPr>
          <p:cNvSpPr txBox="1"/>
          <p:nvPr/>
        </p:nvSpPr>
        <p:spPr>
          <a:xfrm>
            <a:off x="3785016" y="67456"/>
            <a:ext cx="368445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Supplementary Figure 1, Weaver et al.</a:t>
            </a:r>
          </a:p>
        </p:txBody>
      </p:sp>
      <p:graphicFrame>
        <p:nvGraphicFramePr>
          <p:cNvPr id="14" name="Object 13">
            <a:extLst>
              <a:ext uri="{FF2B5EF4-FFF2-40B4-BE49-F238E27FC236}">
                <a16:creationId xmlns:a16="http://schemas.microsoft.com/office/drawing/2014/main" id="{F216C0FD-3F34-E548-A6CD-17410A58CC6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37405761"/>
              </p:ext>
            </p:extLst>
          </p:nvPr>
        </p:nvGraphicFramePr>
        <p:xfrm>
          <a:off x="1398587" y="2078114"/>
          <a:ext cx="4060825" cy="2447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297" name="Prism 8" r:id="rId3" imgW="4061611" imgH="2448687" progId="Prism8.Document">
                  <p:embed/>
                </p:oleObj>
              </mc:Choice>
              <mc:Fallback>
                <p:oleObj name="Prism 8" r:id="rId3" imgW="4061611" imgH="2448687" progId="Prism8.Document">
                  <p:embed/>
                  <p:pic>
                    <p:nvPicPr>
                      <p:cNvPr id="2" name="Object 1">
                        <a:extLst>
                          <a:ext uri="{FF2B5EF4-FFF2-40B4-BE49-F238E27FC236}">
                            <a16:creationId xmlns:a16="http://schemas.microsoft.com/office/drawing/2014/main" id="{41493C63-8006-41F3-A0E2-B7D3C84BDE09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398587" y="2078114"/>
                        <a:ext cx="4060825" cy="24479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extBox 1">
            <a:extLst>
              <a:ext uri="{FF2B5EF4-FFF2-40B4-BE49-F238E27FC236}">
                <a16:creationId xmlns:a16="http://schemas.microsoft.com/office/drawing/2014/main" id="{5735B669-15FC-0C46-911C-49A099DB29A0}"/>
              </a:ext>
            </a:extLst>
          </p:cNvPr>
          <p:cNvSpPr txBox="1"/>
          <p:nvPr/>
        </p:nvSpPr>
        <p:spPr>
          <a:xfrm>
            <a:off x="244548" y="4701433"/>
            <a:ext cx="5837275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 </a:t>
            </a:r>
          </a:p>
          <a:p>
            <a:r>
              <a:rPr lang="en-US" sz="1400" b="1" dirty="0"/>
              <a:t>Supplementary Figure 1.  Effect of metformin on pERK1/2 abundance following 15 or 60 min of treatment. </a:t>
            </a:r>
            <a:r>
              <a:rPr lang="en-US" sz="1400" dirty="0"/>
              <a:t> Granulosa cells from preovulatory follicles (F4+F3 and F2) were dispersed into single cell suspension, pooled, and treated with 0 or 20 </a:t>
            </a:r>
            <a:r>
              <a:rPr lang="en-US" sz="1400" dirty="0" err="1"/>
              <a:t>mM</a:t>
            </a:r>
            <a:r>
              <a:rPr lang="en-US" sz="1400" dirty="0"/>
              <a:t> metformin for 15 or 60 min at 41</a:t>
            </a:r>
            <a:r>
              <a:rPr lang="en-US" sz="1400" dirty="0">
                <a:sym typeface="Symbol" pitchFamily="2" charset="2"/>
              </a:rPr>
              <a:t></a:t>
            </a:r>
            <a:r>
              <a:rPr lang="en-US" sz="1400" dirty="0"/>
              <a:t>C.  Cell lysates were prepared following treatment and a western blot analysis was performed under reducing conditions to quantify the abundance of pERK1/2, and </a:t>
            </a:r>
            <a:r>
              <a:rPr lang="en-US" sz="1400" dirty="0">
                <a:sym typeface="Symbol" pitchFamily="2" charset="2"/>
              </a:rPr>
              <a:t></a:t>
            </a:r>
            <a:r>
              <a:rPr lang="en-US" sz="1400" dirty="0"/>
              <a:t>-tubulin. Control received vehicle treatment. </a:t>
            </a:r>
            <a:r>
              <a:rPr lang="en-US" sz="1400" dirty="0">
                <a:sym typeface="Symbol" pitchFamily="2" charset="2"/>
              </a:rPr>
              <a:t></a:t>
            </a:r>
            <a:r>
              <a:rPr lang="en-US" sz="1400" dirty="0"/>
              <a:t>-tubulin is used as a protein loading control. </a:t>
            </a:r>
            <a:r>
              <a:rPr lang="en-US" sz="1400" baseline="30000" dirty="0"/>
              <a:t>*</a:t>
            </a:r>
            <a:r>
              <a:rPr lang="en-US" sz="1400" dirty="0"/>
              <a:t> </a:t>
            </a:r>
            <a:r>
              <a:rPr lang="en-US" sz="1400" i="1" dirty="0"/>
              <a:t>P</a:t>
            </a:r>
            <a:r>
              <a:rPr lang="en-US" sz="1400" dirty="0"/>
              <a:t> &lt; 0.05 by ANOVA; n=4 replicates; ns- P&gt;0.05</a:t>
            </a:r>
          </a:p>
          <a:p>
            <a:endParaRPr lang="en-US" sz="14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584010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7370</TotalTime>
  <Words>126</Words>
  <Application>Microsoft Macintosh PowerPoint</Application>
  <PresentationFormat>Letter Paper (8.5x11 in)</PresentationFormat>
  <Paragraphs>3</Paragraphs>
  <Slides>1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8" baseType="lpstr">
      <vt:lpstr>Arial</vt:lpstr>
      <vt:lpstr>Calibri</vt:lpstr>
      <vt:lpstr>Calibri Light</vt:lpstr>
      <vt:lpstr>Symbol</vt:lpstr>
      <vt:lpstr>Times New Roman</vt:lpstr>
      <vt:lpstr>Office Theme</vt:lpstr>
      <vt:lpstr>Prism 8</vt:lpstr>
      <vt:lpstr>PowerPoint Presentation</vt:lpstr>
    </vt:vector>
  </TitlesOfParts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Weaver, Evelyn Anne</dc:creator>
  <cp:lastModifiedBy>Ramesh Ramachandran</cp:lastModifiedBy>
  <cp:revision>103</cp:revision>
  <cp:lastPrinted>2020-01-27T21:51:06Z</cp:lastPrinted>
  <dcterms:created xsi:type="dcterms:W3CDTF">2019-11-21T19:36:21Z</dcterms:created>
  <dcterms:modified xsi:type="dcterms:W3CDTF">2020-06-24T19:37:07Z</dcterms:modified>
</cp:coreProperties>
</file>