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89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3.xml"/><Relationship Id="rId5" Type="http://schemas.openxmlformats.org/officeDocument/2006/relationships/image" Target="../media/image5.emf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4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5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6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2076450" y="1647825"/>
            <a:ext cx="7802880" cy="4594225"/>
            <a:chOff x="3033" y="2107"/>
            <a:chExt cx="12288" cy="7235"/>
          </a:xfrm>
        </p:grpSpPr>
        <p:grpSp>
          <p:nvGrpSpPr>
            <p:cNvPr id="27" name="组合 26"/>
            <p:cNvGrpSpPr/>
            <p:nvPr/>
          </p:nvGrpSpPr>
          <p:grpSpPr>
            <a:xfrm>
              <a:off x="10264" y="6116"/>
              <a:ext cx="2468" cy="3226"/>
              <a:chOff x="10264" y="6116"/>
              <a:chExt cx="2468" cy="3226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0264" y="6116"/>
                <a:ext cx="2469" cy="2670"/>
              </a:xfrm>
              <a:prstGeom prst="rect">
                <a:avLst/>
              </a:prstGeom>
            </p:spPr>
          </p:pic>
          <p:sp>
            <p:nvSpPr>
              <p:cNvPr id="16" name="文本框 15"/>
              <p:cNvSpPr txBox="1"/>
              <p:nvPr/>
            </p:nvSpPr>
            <p:spPr>
              <a:xfrm>
                <a:off x="10458" y="8908"/>
                <a:ext cx="2081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CD16+56-PE</a:t>
                </a:r>
                <a:endParaRPr lang="en-US" altLang="zh-CN" sz="1200" b="1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033" y="2109"/>
              <a:ext cx="3278" cy="3364"/>
              <a:chOff x="3033" y="2109"/>
              <a:chExt cx="3278" cy="3364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/>
              <a:srcRect l="1098"/>
              <a:stretch>
                <a:fillRect/>
              </a:stretch>
            </p:blipFill>
            <p:spPr>
              <a:xfrm>
                <a:off x="3611" y="2109"/>
                <a:ext cx="2701" cy="2795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4116" y="5039"/>
                <a:ext cx="1692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FSC</a:t>
                </a:r>
                <a:endParaRPr lang="en-US" altLang="zh-CN" sz="1200" b="1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 rot="10800000">
                <a:off x="3033" y="3160"/>
                <a:ext cx="578" cy="675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SCC</a:t>
                </a:r>
                <a:endParaRPr lang="en-US" altLang="zh-CN" sz="1200" b="1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7166" y="2110"/>
              <a:ext cx="3306" cy="3363"/>
              <a:chOff x="7166" y="2110"/>
              <a:chExt cx="3306" cy="3363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3"/>
              <a:srcRect l="1198"/>
              <a:stretch>
                <a:fillRect/>
              </a:stretch>
            </p:blipFill>
            <p:spPr>
              <a:xfrm>
                <a:off x="7744" y="2110"/>
                <a:ext cx="2729" cy="2796"/>
              </a:xfrm>
              <a:prstGeom prst="rect">
                <a:avLst/>
              </a:prstGeom>
            </p:spPr>
          </p:pic>
          <p:sp>
            <p:nvSpPr>
              <p:cNvPr id="13" name="文本框 12"/>
              <p:cNvSpPr txBox="1"/>
              <p:nvPr/>
            </p:nvSpPr>
            <p:spPr>
              <a:xfrm>
                <a:off x="8404" y="5039"/>
                <a:ext cx="1692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CD19-APC</a:t>
                </a:r>
                <a:endParaRPr lang="en-US" altLang="zh-CN" sz="1200" b="1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 rot="10800000">
                <a:off x="7166" y="3160"/>
                <a:ext cx="578" cy="675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SCC</a:t>
                </a:r>
                <a:endParaRPr lang="en-US" altLang="zh-CN" sz="1200" b="1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1905" y="2107"/>
              <a:ext cx="3417" cy="3366"/>
              <a:chOff x="11905" y="2107"/>
              <a:chExt cx="3417" cy="3366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/>
              <a:srcRect t="3596"/>
              <a:stretch>
                <a:fillRect/>
              </a:stretch>
            </p:blipFill>
            <p:spPr>
              <a:xfrm>
                <a:off x="12444" y="2107"/>
                <a:ext cx="2878" cy="2797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13037" y="5039"/>
                <a:ext cx="1692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CD3-FITC</a:t>
                </a:r>
                <a:endParaRPr lang="en-US" altLang="zh-CN" sz="1200" b="1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 rot="10800000">
                <a:off x="11905" y="3160"/>
                <a:ext cx="578" cy="675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SCC</a:t>
                </a:r>
                <a:endParaRPr lang="en-US" altLang="zh-CN" sz="1200" b="1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5380" y="6116"/>
              <a:ext cx="3174" cy="3226"/>
              <a:chOff x="5380" y="6116"/>
              <a:chExt cx="3174" cy="3226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58" y="6116"/>
                <a:ext cx="2597" cy="2670"/>
              </a:xfrm>
              <a:prstGeom prst="rect">
                <a:avLst/>
              </a:prstGeom>
            </p:spPr>
          </p:pic>
          <p:sp>
            <p:nvSpPr>
              <p:cNvPr id="15" name="文本框 14"/>
              <p:cNvSpPr txBox="1"/>
              <p:nvPr/>
            </p:nvSpPr>
            <p:spPr>
              <a:xfrm>
                <a:off x="6260" y="8908"/>
                <a:ext cx="1994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CD8-APC-CY7</a:t>
                </a:r>
                <a:endParaRPr lang="en-US" altLang="zh-CN" sz="1200" b="1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 rot="10800000">
                <a:off x="5380" y="6615"/>
                <a:ext cx="578" cy="167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CD4-PE-CY7</a:t>
                </a:r>
                <a:endParaRPr lang="en-US" altLang="zh-CN" sz="1200" b="1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 rot="10800000">
              <a:off x="9686" y="6615"/>
              <a:ext cx="578" cy="16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p>
              <a:r>
                <a:rPr lang="en-US" altLang="zh-CN" sz="1200" b="1"/>
                <a:t>CD19-APC</a:t>
              </a:r>
              <a:endParaRPr lang="en-US" altLang="zh-CN" sz="1200" b="1"/>
            </a:p>
          </p:txBody>
        </p:sp>
      </p:grpSp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1320165" y="554990"/>
            <a:ext cx="9799320" cy="718185"/>
          </a:xfrm>
        </p:spPr>
        <p:txBody>
          <a:bodyPr>
            <a:normAutofit fontScale="90000"/>
          </a:bodyPr>
          <a:p>
            <a:r>
              <a:rPr lang="en-US" altLang="zh-CN" sz="2660">
                <a:sym typeface="+mn-ea"/>
              </a:rPr>
              <a:t>CD3</a:t>
            </a:r>
            <a:r>
              <a:rPr lang="en-US" altLang="zh-CN" sz="2660" baseline="30000">
                <a:sym typeface="+mn-ea"/>
              </a:rPr>
              <a:t>+</a:t>
            </a:r>
            <a:r>
              <a:rPr lang="en-US" altLang="zh-CN" sz="2660">
                <a:sym typeface="+mn-ea"/>
              </a:rPr>
              <a:t>/CD4</a:t>
            </a:r>
            <a:r>
              <a:rPr lang="en-US" altLang="zh-CN" sz="2660" baseline="30000">
                <a:sym typeface="+mn-ea"/>
              </a:rPr>
              <a:t>+</a:t>
            </a:r>
            <a:r>
              <a:rPr lang="en-US" altLang="zh-CN" sz="2660">
                <a:sym typeface="+mn-ea"/>
              </a:rPr>
              <a:t>/CD8</a:t>
            </a:r>
            <a:r>
              <a:rPr lang="en-US" altLang="zh-CN" sz="2660" baseline="30000">
                <a:sym typeface="+mn-ea"/>
              </a:rPr>
              <a:t>+</a:t>
            </a:r>
            <a:r>
              <a:rPr lang="en-US" altLang="zh-CN" sz="2660">
                <a:sym typeface="+mn-ea"/>
              </a:rPr>
              <a:t>/CD19</a:t>
            </a:r>
            <a:r>
              <a:rPr lang="en-US" altLang="zh-CN" sz="2660" baseline="30000">
                <a:sym typeface="+mn-ea"/>
              </a:rPr>
              <a:t>+</a:t>
            </a:r>
            <a:r>
              <a:rPr lang="en-US" altLang="zh-CN" sz="2660">
                <a:sym typeface="+mn-ea"/>
              </a:rPr>
              <a:t>/CD(16+56)</a:t>
            </a:r>
            <a:r>
              <a:rPr lang="en-US" altLang="zh-CN" sz="2660" baseline="30000">
                <a:sym typeface="+mn-ea"/>
              </a:rPr>
              <a:t>+</a:t>
            </a:r>
            <a:r>
              <a:rPr lang="en-US" altLang="zh-CN" sz="2660">
                <a:sym typeface="+mn-ea"/>
              </a:rPr>
              <a:t> Gating</a:t>
            </a:r>
            <a:br>
              <a:rPr lang="en-US" altLang="zh-CN" sz="2660">
                <a:sym typeface="+mn-ea"/>
              </a:rPr>
            </a:br>
            <a:r>
              <a:rPr lang="en-US" altLang="zh-CN" sz="2660">
                <a:sym typeface="+mn-ea"/>
              </a:rPr>
              <a:t>(CANTO)</a:t>
            </a:r>
            <a:endParaRPr lang="en-US" altLang="zh-CN" sz="2660"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CD3</a:t>
            </a:r>
            <a:r>
              <a:rPr lang="en-US" altLang="zh-CN" baseline="30000">
                <a:sym typeface="+mn-ea"/>
              </a:rPr>
              <a:t>+</a:t>
            </a:r>
            <a:r>
              <a:rPr lang="en-US" altLang="zh-CN"/>
              <a:t>HLA-DR</a:t>
            </a:r>
            <a:r>
              <a:rPr lang="en-US" altLang="zh-CN" baseline="30000">
                <a:sym typeface="+mn-ea"/>
              </a:rPr>
              <a:t>+</a:t>
            </a:r>
            <a:r>
              <a:rPr lang="en-US" altLang="zh-CN"/>
              <a:t> Gating </a:t>
            </a:r>
            <a:r>
              <a:rPr lang="en-US" altLang="zh-CN">
                <a:sym typeface="+mn-ea"/>
              </a:rPr>
              <a:t>(DIVA)</a:t>
            </a:r>
            <a:endParaRPr lang="en-US" altLang="zh-CN"/>
          </a:p>
        </p:txBody>
      </p:sp>
      <p:grpSp>
        <p:nvGrpSpPr>
          <p:cNvPr id="13" name="组合 12"/>
          <p:cNvGrpSpPr/>
          <p:nvPr/>
        </p:nvGrpSpPr>
        <p:grpSpPr>
          <a:xfrm>
            <a:off x="1981835" y="2164715"/>
            <a:ext cx="6193790" cy="2651125"/>
            <a:chOff x="3121" y="3425"/>
            <a:chExt cx="9754" cy="4175"/>
          </a:xfrm>
        </p:grpSpPr>
        <p:grpSp>
          <p:nvGrpSpPr>
            <p:cNvPr id="10" name="组合 9"/>
            <p:cNvGrpSpPr/>
            <p:nvPr/>
          </p:nvGrpSpPr>
          <p:grpSpPr>
            <a:xfrm>
              <a:off x="8411" y="3426"/>
              <a:ext cx="4464" cy="4174"/>
              <a:chOff x="8606" y="3530"/>
              <a:chExt cx="4464" cy="417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9810" y="7270"/>
                <a:ext cx="2635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CD3-APC</a:t>
                </a:r>
                <a:endParaRPr lang="en-US" altLang="zh-CN" sz="1200" b="1"/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1"/>
              <a:srcRect l="760" t="795" r="760"/>
              <a:stretch>
                <a:fillRect/>
              </a:stretch>
            </p:blipFill>
            <p:spPr>
              <a:xfrm>
                <a:off x="9184" y="3530"/>
                <a:ext cx="3887" cy="37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9" name="文本框 8"/>
              <p:cNvSpPr txBox="1"/>
              <p:nvPr/>
            </p:nvSpPr>
            <p:spPr>
              <a:xfrm rot="10800000">
                <a:off x="8606" y="3836"/>
                <a:ext cx="578" cy="282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HLA-DR-PerCP-CY5.5</a:t>
                </a:r>
                <a:endParaRPr lang="en-US" altLang="zh-CN" sz="1200" b="1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121" y="3425"/>
              <a:ext cx="4470" cy="4175"/>
              <a:chOff x="3121" y="3425"/>
              <a:chExt cx="4470" cy="4175"/>
            </a:xfrm>
          </p:grpSpPr>
          <p:sp>
            <p:nvSpPr>
              <p:cNvPr id="8" name="文本框 7"/>
              <p:cNvSpPr txBox="1"/>
              <p:nvPr/>
            </p:nvSpPr>
            <p:spPr>
              <a:xfrm rot="10800000">
                <a:off x="3121" y="4816"/>
                <a:ext cx="578" cy="66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SCC</a:t>
                </a:r>
                <a:endParaRPr lang="en-US" altLang="zh-CN" sz="1200" b="1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4799" y="7166"/>
                <a:ext cx="1692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FSC</a:t>
                </a:r>
                <a:endParaRPr lang="en-US" altLang="zh-CN" sz="1200" b="1"/>
              </a:p>
            </p:txBody>
          </p:sp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/>
              <a:srcRect l="1012"/>
              <a:stretch>
                <a:fillRect/>
              </a:stretch>
            </p:blipFill>
            <p:spPr>
              <a:xfrm>
                <a:off x="3699" y="3425"/>
                <a:ext cx="3893" cy="374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</p:grp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75" y="639515"/>
            <a:ext cx="10969200" cy="705600"/>
          </a:xfrm>
        </p:spPr>
        <p:txBody>
          <a:bodyPr>
            <a:normAutofit/>
          </a:bodyPr>
          <a:p>
            <a:r>
              <a:rPr lang="en-US" altLang="zh-CN"/>
              <a:t>CD4</a:t>
            </a:r>
            <a:r>
              <a:rPr lang="en-US" altLang="zh-CN" baseline="30000">
                <a:sym typeface="+mn-ea"/>
              </a:rPr>
              <a:t>+</a:t>
            </a:r>
            <a:r>
              <a:rPr lang="en-US" altLang="zh-CN"/>
              <a:t>CD25</a:t>
            </a:r>
            <a:r>
              <a:rPr lang="en-US" altLang="zh-CN" baseline="30000">
                <a:sym typeface="+mn-ea"/>
              </a:rPr>
              <a:t>+</a:t>
            </a:r>
            <a:r>
              <a:rPr lang="en-US" altLang="zh-CN"/>
              <a:t>CD127</a:t>
            </a:r>
            <a:r>
              <a:rPr lang="en-US" altLang="zh-CN" baseline="30000"/>
              <a:t>low/-</a:t>
            </a:r>
            <a:r>
              <a:rPr lang="en-US" altLang="zh-CN"/>
              <a:t> Treg Gating </a:t>
            </a:r>
            <a:r>
              <a:rPr lang="en-US" altLang="zh-CN">
                <a:sym typeface="+mn-ea"/>
              </a:rPr>
              <a:t>(DIVA)</a:t>
            </a:r>
            <a:endParaRPr lang="en-US" altLang="zh-CN"/>
          </a:p>
        </p:txBody>
      </p:sp>
      <p:grpSp>
        <p:nvGrpSpPr>
          <p:cNvPr id="23" name="组合 22"/>
          <p:cNvGrpSpPr/>
          <p:nvPr/>
        </p:nvGrpSpPr>
        <p:grpSpPr>
          <a:xfrm>
            <a:off x="1794510" y="1685290"/>
            <a:ext cx="8430260" cy="2960370"/>
            <a:chOff x="2826" y="2654"/>
            <a:chExt cx="13276" cy="4662"/>
          </a:xfrm>
        </p:grpSpPr>
        <p:sp>
          <p:nvSpPr>
            <p:cNvPr id="13" name="文本框 12"/>
            <p:cNvSpPr txBox="1"/>
            <p:nvPr/>
          </p:nvSpPr>
          <p:spPr>
            <a:xfrm rot="10800000">
              <a:off x="7293" y="4156"/>
              <a:ext cx="578" cy="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p>
              <a:r>
                <a:rPr lang="en-US" altLang="zh-CN" sz="1200" b="1"/>
                <a:t>SCC</a:t>
              </a:r>
              <a:endParaRPr lang="en-US" altLang="zh-CN" sz="1200" b="1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48" y="2654"/>
              <a:ext cx="8155" cy="4662"/>
              <a:chOff x="7948" y="2654"/>
              <a:chExt cx="8155" cy="4662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7948" y="2654"/>
                <a:ext cx="3734" cy="4095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503" y="2654"/>
                <a:ext cx="3600" cy="4095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8987" y="6882"/>
                <a:ext cx="1692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CD4-FITC</a:t>
                </a:r>
                <a:endParaRPr lang="en-US" altLang="zh-CN" sz="1200" b="1"/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3458" y="6882"/>
                <a:ext cx="1692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CD25-APC</a:t>
                </a:r>
                <a:endParaRPr lang="en-US" altLang="zh-CN" sz="1200" b="1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 rot="10800000">
                <a:off x="11909" y="3320"/>
                <a:ext cx="578" cy="1945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CD127-PE</a:t>
                </a:r>
                <a:endParaRPr lang="en-US" altLang="zh-CN" sz="1200" b="1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2826" y="2654"/>
              <a:ext cx="4389" cy="4662"/>
              <a:chOff x="2826" y="2654"/>
              <a:chExt cx="4389" cy="4662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81" y="2654"/>
                <a:ext cx="3735" cy="409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0" name="文本框 19"/>
              <p:cNvSpPr txBox="1"/>
              <p:nvPr/>
            </p:nvSpPr>
            <p:spPr>
              <a:xfrm rot="10800000">
                <a:off x="2826" y="4156"/>
                <a:ext cx="578" cy="68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SCC</a:t>
                </a:r>
                <a:endParaRPr lang="en-US" altLang="zh-CN" sz="1200" b="1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4649" y="6882"/>
                <a:ext cx="1692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FSC</a:t>
                </a:r>
                <a:endParaRPr lang="en-US" altLang="zh-CN" sz="1200" b="1"/>
              </a:p>
            </p:txBody>
          </p:sp>
        </p:grpSp>
      </p:grp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75" y="608400"/>
            <a:ext cx="10969200" cy="705600"/>
          </a:xfrm>
        </p:spPr>
        <p:txBody>
          <a:bodyPr/>
          <a:p>
            <a:r>
              <a:rPr lang="en-US" altLang="zh-CN"/>
              <a:t>CD8</a:t>
            </a:r>
            <a:r>
              <a:rPr lang="en-US" altLang="zh-CN" baseline="30000">
                <a:sym typeface="+mn-ea"/>
              </a:rPr>
              <a:t>+</a:t>
            </a:r>
            <a:r>
              <a:rPr lang="en-US" altLang="zh-CN"/>
              <a:t>CD28</a:t>
            </a:r>
            <a:r>
              <a:rPr lang="en-US" altLang="zh-CN" baseline="30000">
                <a:sym typeface="+mn-ea"/>
              </a:rPr>
              <a:t>+</a:t>
            </a:r>
            <a:r>
              <a:rPr lang="en-US" altLang="zh-CN"/>
              <a:t>  Gating  (DIVA)</a:t>
            </a:r>
            <a:endParaRPr lang="en-US" altLang="zh-CN"/>
          </a:p>
        </p:txBody>
      </p:sp>
      <p:grpSp>
        <p:nvGrpSpPr>
          <p:cNvPr id="26" name="组合 25"/>
          <p:cNvGrpSpPr/>
          <p:nvPr/>
        </p:nvGrpSpPr>
        <p:grpSpPr>
          <a:xfrm>
            <a:off x="1363980" y="1725295"/>
            <a:ext cx="8536940" cy="3060700"/>
            <a:chOff x="2148" y="2717"/>
            <a:chExt cx="13444" cy="4820"/>
          </a:xfrm>
        </p:grpSpPr>
        <p:grpSp>
          <p:nvGrpSpPr>
            <p:cNvPr id="24" name="组合 23"/>
            <p:cNvGrpSpPr/>
            <p:nvPr/>
          </p:nvGrpSpPr>
          <p:grpSpPr>
            <a:xfrm>
              <a:off x="2148" y="2717"/>
              <a:ext cx="13444" cy="4820"/>
              <a:chOff x="2098" y="2750"/>
              <a:chExt cx="13444" cy="482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725" y="2750"/>
                <a:ext cx="8817" cy="4820"/>
                <a:chOff x="6725" y="2750"/>
                <a:chExt cx="8817" cy="4820"/>
              </a:xfrm>
            </p:grpSpPr>
            <p:sp>
              <p:nvSpPr>
                <p:cNvPr id="9" name="文本框 8"/>
                <p:cNvSpPr txBox="1"/>
                <p:nvPr/>
              </p:nvSpPr>
              <p:spPr>
                <a:xfrm rot="10800000">
                  <a:off x="6725" y="4276"/>
                  <a:ext cx="578" cy="660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p>
                  <a:r>
                    <a:rPr lang="en-US" altLang="zh-CN" sz="1200" b="1"/>
                    <a:t>SCC</a:t>
                  </a:r>
                  <a:endParaRPr lang="en-US" altLang="zh-CN" sz="1200" b="1"/>
                </a:p>
              </p:txBody>
            </p:sp>
            <p:grpSp>
              <p:nvGrpSpPr>
                <p:cNvPr id="15" name="组合 14"/>
                <p:cNvGrpSpPr/>
                <p:nvPr/>
              </p:nvGrpSpPr>
              <p:grpSpPr>
                <a:xfrm>
                  <a:off x="7358" y="2750"/>
                  <a:ext cx="8185" cy="4820"/>
                  <a:chOff x="7358" y="2750"/>
                  <a:chExt cx="8185" cy="4820"/>
                </a:xfrm>
              </p:grpSpPr>
              <p:pic>
                <p:nvPicPr>
                  <p:cNvPr id="7" name="图片 6"/>
                  <p:cNvPicPr>
                    <a:picLocks noChangeAspect="1"/>
                  </p:cNvPicPr>
                  <p:nvPr/>
                </p:nvPicPr>
                <p:blipFill>
                  <a:blip r:embed="rId1"/>
                  <a:srcRect l="405"/>
                  <a:stretch>
                    <a:fillRect/>
                  </a:stretch>
                </p:blipFill>
                <p:spPr>
                  <a:xfrm>
                    <a:off x="7358" y="2750"/>
                    <a:ext cx="3688" cy="4230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2169" y="2750"/>
                    <a:ext cx="3374" cy="4230"/>
                  </a:xfrm>
                  <a:prstGeom prst="rect">
                    <a:avLst/>
                  </a:prstGeom>
                </p:spPr>
              </p:pic>
              <p:sp>
                <p:nvSpPr>
                  <p:cNvPr id="10" name="文本框 9"/>
                  <p:cNvSpPr txBox="1"/>
                  <p:nvPr/>
                </p:nvSpPr>
                <p:spPr>
                  <a:xfrm rot="10800000">
                    <a:off x="11591" y="3558"/>
                    <a:ext cx="578" cy="1694"/>
                  </a:xfrm>
                  <a:prstGeom prst="rect">
                    <a:avLst/>
                  </a:prstGeom>
                  <a:noFill/>
                </p:spPr>
                <p:txBody>
                  <a:bodyPr vert="eaVert" wrap="square" rtlCol="0">
                    <a:spAutoFit/>
                  </a:bodyPr>
                  <a:p>
                    <a:r>
                      <a:rPr lang="en-US" altLang="zh-CN" sz="1200" b="1"/>
                      <a:t>CD28-PE</a:t>
                    </a:r>
                    <a:endParaRPr lang="en-US" altLang="zh-CN" sz="1200" b="1"/>
                  </a:p>
                </p:txBody>
              </p:sp>
              <p:sp>
                <p:nvSpPr>
                  <p:cNvPr id="13" name="文本框 12"/>
                  <p:cNvSpPr txBox="1"/>
                  <p:nvPr/>
                </p:nvSpPr>
                <p:spPr>
                  <a:xfrm>
                    <a:off x="8250" y="7136"/>
                    <a:ext cx="1692" cy="4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en-US" altLang="zh-CN" sz="1200" b="1"/>
                      <a:t>CD3-APC</a:t>
                    </a:r>
                    <a:endParaRPr lang="en-US" altLang="zh-CN" sz="1200" b="1"/>
                  </a:p>
                </p:txBody>
              </p:sp>
              <p:sp>
                <p:nvSpPr>
                  <p:cNvPr id="14" name="文本框 13"/>
                  <p:cNvSpPr txBox="1"/>
                  <p:nvPr/>
                </p:nvSpPr>
                <p:spPr>
                  <a:xfrm>
                    <a:off x="13010" y="7136"/>
                    <a:ext cx="1692" cy="4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en-US" altLang="zh-CN" sz="1200" b="1"/>
                      <a:t>CD8-FITC</a:t>
                    </a:r>
                    <a:endParaRPr lang="en-US" altLang="zh-CN" sz="1200" b="1"/>
                  </a:p>
                </p:txBody>
              </p:sp>
            </p:grpSp>
          </p:grpSp>
          <p:grpSp>
            <p:nvGrpSpPr>
              <p:cNvPr id="23" name="组合 22"/>
              <p:cNvGrpSpPr/>
              <p:nvPr/>
            </p:nvGrpSpPr>
            <p:grpSpPr>
              <a:xfrm>
                <a:off x="2098" y="4262"/>
                <a:ext cx="3526" cy="3294"/>
                <a:chOff x="2098" y="4262"/>
                <a:chExt cx="3526" cy="3294"/>
              </a:xfrm>
            </p:grpSpPr>
            <p:sp>
              <p:nvSpPr>
                <p:cNvPr id="11" name="文本框 10"/>
                <p:cNvSpPr txBox="1"/>
                <p:nvPr/>
              </p:nvSpPr>
              <p:spPr>
                <a:xfrm rot="10800000">
                  <a:off x="2098" y="4262"/>
                  <a:ext cx="578" cy="660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p>
                  <a:r>
                    <a:rPr lang="en-US" altLang="zh-CN" sz="1200" b="1"/>
                    <a:t>SCC</a:t>
                  </a:r>
                  <a:endParaRPr lang="en-US" altLang="zh-CN" sz="1200" b="1"/>
                </a:p>
              </p:txBody>
            </p:sp>
            <p:sp>
              <p:nvSpPr>
                <p:cNvPr id="12" name="文本框 11"/>
                <p:cNvSpPr txBox="1"/>
                <p:nvPr/>
              </p:nvSpPr>
              <p:spPr>
                <a:xfrm>
                  <a:off x="3932" y="7122"/>
                  <a:ext cx="1692" cy="4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en-US" altLang="zh-CN" sz="1200" b="1"/>
                    <a:t>FSC</a:t>
                  </a:r>
                  <a:endParaRPr lang="en-US" altLang="zh-CN" sz="1200" b="1"/>
                </a:p>
              </p:txBody>
            </p:sp>
          </p:grp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3" y="2732"/>
              <a:ext cx="3615" cy="42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 altLang="zh-CN"/>
              <a:t>CD20</a:t>
            </a:r>
            <a:r>
              <a:rPr lang="en-US" altLang="zh-CN" baseline="30000"/>
              <a:t>+</a:t>
            </a:r>
            <a:r>
              <a:rPr lang="en-US" altLang="zh-CN"/>
              <a:t> Gating  </a:t>
            </a:r>
            <a:r>
              <a:rPr lang="en-US" altLang="zh-CN">
                <a:sym typeface="+mn-ea"/>
              </a:rPr>
              <a:t>(DIVA)</a:t>
            </a:r>
            <a:endParaRPr lang="en-US" altLang="zh-CN"/>
          </a:p>
        </p:txBody>
      </p:sp>
      <p:grpSp>
        <p:nvGrpSpPr>
          <p:cNvPr id="15" name="组合 14"/>
          <p:cNvGrpSpPr/>
          <p:nvPr/>
        </p:nvGrpSpPr>
        <p:grpSpPr>
          <a:xfrm>
            <a:off x="1555750" y="2095500"/>
            <a:ext cx="5902325" cy="3072765"/>
            <a:chOff x="2450" y="3300"/>
            <a:chExt cx="9295" cy="4839"/>
          </a:xfrm>
        </p:grpSpPr>
        <p:grpSp>
          <p:nvGrpSpPr>
            <p:cNvPr id="9" name="组合 8"/>
            <p:cNvGrpSpPr/>
            <p:nvPr/>
          </p:nvGrpSpPr>
          <p:grpSpPr>
            <a:xfrm>
              <a:off x="7385" y="3300"/>
              <a:ext cx="4360" cy="4839"/>
              <a:chOff x="7385" y="3300"/>
              <a:chExt cx="4360" cy="4839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1"/>
              <a:srcRect t="697"/>
              <a:stretch>
                <a:fillRect/>
              </a:stretch>
            </p:blipFill>
            <p:spPr>
              <a:xfrm>
                <a:off x="8085" y="3300"/>
                <a:ext cx="3660" cy="4200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 rot="10800000">
                <a:off x="7385" y="4935"/>
                <a:ext cx="578" cy="675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SCC</a:t>
                </a:r>
                <a:endParaRPr lang="en-US" altLang="zh-CN" sz="1200" b="1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9193" y="7705"/>
                <a:ext cx="1692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CD20-FITC</a:t>
                </a:r>
                <a:endParaRPr lang="en-US" altLang="zh-CN" sz="1200" b="1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2450" y="3315"/>
              <a:ext cx="4608" cy="4824"/>
              <a:chOff x="2450" y="3315"/>
              <a:chExt cx="4608" cy="4824"/>
            </a:xfrm>
          </p:grpSpPr>
          <p:sp>
            <p:nvSpPr>
              <p:cNvPr id="11" name="文本框 10"/>
              <p:cNvSpPr txBox="1"/>
              <p:nvPr/>
            </p:nvSpPr>
            <p:spPr>
              <a:xfrm rot="10800000">
                <a:off x="2450" y="5070"/>
                <a:ext cx="578" cy="660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p>
                <a:r>
                  <a:rPr lang="en-US" altLang="zh-CN" sz="1200" b="1"/>
                  <a:t>SCC</a:t>
                </a:r>
                <a:endParaRPr lang="en-US" altLang="zh-CN" sz="1200" b="1"/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4255" y="7705"/>
                <a:ext cx="1692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en-US" altLang="zh-CN" sz="1200" b="1"/>
                  <a:t>FSC</a:t>
                </a:r>
                <a:endParaRPr lang="en-US" altLang="zh-CN" sz="1200" b="1"/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/>
              <a:srcRect l="843"/>
              <a:stretch>
                <a:fillRect/>
              </a:stretch>
            </p:blipFill>
            <p:spPr>
              <a:xfrm>
                <a:off x="3176" y="3315"/>
                <a:ext cx="3882" cy="4185"/>
              </a:xfrm>
              <a:prstGeom prst="rect">
                <a:avLst/>
              </a:prstGeom>
            </p:spPr>
          </p:pic>
        </p:grpSp>
      </p:grp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WPS 演示</Application>
  <PresentationFormat>宽屏</PresentationFormat>
  <Paragraphs>70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CD3+HLA-DR+ gating </vt:lpstr>
      <vt:lpstr>CD4+CD25+CD127low/- Treg gating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MINERVA</cp:lastModifiedBy>
  <cp:revision>177</cp:revision>
  <dcterms:created xsi:type="dcterms:W3CDTF">2019-06-19T02:08:00Z</dcterms:created>
  <dcterms:modified xsi:type="dcterms:W3CDTF">2021-12-30T14:11:57Z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6B1CD292A5A8441583786908C0E93C03</vt:lpwstr>
  </property>
</Properties>
</file>