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256" r:id="rId2"/>
    <p:sldId id="259" r:id="rId3"/>
    <p:sldId id="273" r:id="rId4"/>
    <p:sldId id="260" r:id="rId5"/>
    <p:sldId id="258" r:id="rId6"/>
    <p:sldId id="257" r:id="rId7"/>
  </p:sldIdLst>
  <p:sldSz cx="6858000" cy="9906000" type="A4"/>
  <p:notesSz cx="6889750" cy="100218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092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684" y="8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A910879C-4E20-4371-82C0-D8259C76862A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74888" y="1252538"/>
            <a:ext cx="2339975" cy="3382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4" tIns="48317" rIns="96634" bIns="4831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8975" y="4823034"/>
            <a:ext cx="5511800" cy="3946118"/>
          </a:xfrm>
          <a:prstGeom prst="rect">
            <a:avLst/>
          </a:prstGeom>
        </p:spPr>
        <p:txBody>
          <a:bodyPr vert="horz" lIns="96634" tIns="48317" rIns="96634" bIns="48317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902597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6D814C6F-0710-42F9-86F9-8E7B8E3703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4010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14C6F-0710-42F9-86F9-8E7B8E370313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3425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14C6F-0710-42F9-86F9-8E7B8E370313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2911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0700-1318-41D8-995A-DE74AA1AE07B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4F24-152A-4A8A-8F2F-A19E5EE043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9802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0700-1318-41D8-995A-DE74AA1AE07B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4F24-152A-4A8A-8F2F-A19E5EE043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9294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0700-1318-41D8-995A-DE74AA1AE07B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4F24-152A-4A8A-8F2F-A19E5EE043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6036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0700-1318-41D8-995A-DE74AA1AE07B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4F24-152A-4A8A-8F2F-A19E5EE043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8189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0700-1318-41D8-995A-DE74AA1AE07B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4F24-152A-4A8A-8F2F-A19E5EE043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5390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0700-1318-41D8-995A-DE74AA1AE07B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4F24-152A-4A8A-8F2F-A19E5EE043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7684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0700-1318-41D8-995A-DE74AA1AE07B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4F24-152A-4A8A-8F2F-A19E5EE043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6592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0700-1318-41D8-995A-DE74AA1AE07B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4F24-152A-4A8A-8F2F-A19E5EE043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8229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0700-1318-41D8-995A-DE74AA1AE07B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4F24-152A-4A8A-8F2F-A19E5EE043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7893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0700-1318-41D8-995A-DE74AA1AE07B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4F24-152A-4A8A-8F2F-A19E5EE043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8465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0700-1318-41D8-995A-DE74AA1AE07B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4F24-152A-4A8A-8F2F-A19E5EE043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1916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B0700-1318-41D8-995A-DE74AA1AE07B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94F24-152A-4A8A-8F2F-A19E5EE043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261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sz="2800" b="1" dirty="0" smtClean="0"/>
              <a:t>Supplementary figures</a:t>
            </a:r>
            <a:endParaRPr lang="ko-KR" altLang="en-US" sz="2800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524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 noChangeAspect="1"/>
          </p:cNvGraphicFramePr>
          <p:nvPr>
            <p:extLst/>
          </p:nvPr>
        </p:nvGraphicFramePr>
        <p:xfrm>
          <a:off x="39757" y="1113314"/>
          <a:ext cx="6767947" cy="8175239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986317">
                  <a:extLst>
                    <a:ext uri="{9D8B030D-6E8A-4147-A177-3AD203B41FA5}">
                      <a16:colId xmlns:a16="http://schemas.microsoft.com/office/drawing/2014/main" val="818774147"/>
                    </a:ext>
                  </a:extLst>
                </a:gridCol>
                <a:gridCol w="2890815">
                  <a:extLst>
                    <a:ext uri="{9D8B030D-6E8A-4147-A177-3AD203B41FA5}">
                      <a16:colId xmlns:a16="http://schemas.microsoft.com/office/drawing/2014/main" val="487117252"/>
                    </a:ext>
                  </a:extLst>
                </a:gridCol>
                <a:gridCol w="2890815">
                  <a:extLst>
                    <a:ext uri="{9D8B030D-6E8A-4147-A177-3AD203B41FA5}">
                      <a16:colId xmlns:a16="http://schemas.microsoft.com/office/drawing/2014/main" val="1025303340"/>
                    </a:ext>
                  </a:extLst>
                </a:gridCol>
              </a:tblGrid>
              <a:tr h="3974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Environmental</a:t>
                      </a:r>
                      <a:r>
                        <a:rPr lang="en-US" altLang="ko-KR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factor</a:t>
                      </a:r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Pre-</a:t>
                      </a:r>
                      <a:r>
                        <a:rPr lang="en-US" altLang="ko-KR" sz="11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gaussianization</a:t>
                      </a:r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Post-</a:t>
                      </a:r>
                      <a:r>
                        <a:rPr lang="en-US" altLang="ko-KR" sz="11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gaussianization</a:t>
                      </a:r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42167355"/>
                  </a:ext>
                </a:extLst>
              </a:tr>
              <a:tr h="111111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Alcohol</a:t>
                      </a:r>
                      <a:r>
                        <a:rPr lang="en-US" altLang="ko-KR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intake frequency</a:t>
                      </a:r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47680407"/>
                  </a:ext>
                </a:extLst>
              </a:tr>
              <a:tr h="111111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BMI</a:t>
                      </a:r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46644489"/>
                  </a:ext>
                </a:extLst>
              </a:tr>
              <a:tr h="111111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Insomnia</a:t>
                      </a:r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14509164"/>
                  </a:ext>
                </a:extLst>
              </a:tr>
              <a:tr h="111111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 score</a:t>
                      </a:r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74149574"/>
                  </a:ext>
                </a:extLst>
              </a:tr>
              <a:tr h="111111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Neuroticism score</a:t>
                      </a:r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8495887"/>
                  </a:ext>
                </a:extLst>
              </a:tr>
              <a:tr h="111111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 spent watching TV</a:t>
                      </a:r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5959863"/>
                  </a:ext>
                </a:extLst>
              </a:tr>
              <a:tr h="111111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TDI</a:t>
                      </a:r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3881126"/>
                  </a:ext>
                </a:extLst>
              </a:tr>
            </a:tbl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rcRect b="11481"/>
          <a:stretch/>
        </p:blipFill>
        <p:spPr>
          <a:xfrm>
            <a:off x="1157260" y="1542787"/>
            <a:ext cx="2628000" cy="1042956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/>
          <a:srcRect b="10745"/>
          <a:stretch/>
        </p:blipFill>
        <p:spPr>
          <a:xfrm>
            <a:off x="4038006" y="1547580"/>
            <a:ext cx="2628000" cy="1042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7260" y="2660830"/>
            <a:ext cx="2628000" cy="1037712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38006" y="2660145"/>
            <a:ext cx="2628000" cy="1042876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7260" y="3773629"/>
            <a:ext cx="2628000" cy="1042876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38006" y="3772710"/>
            <a:ext cx="2628000" cy="1042876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8"/>
          <a:srcRect b="10444"/>
          <a:stretch/>
        </p:blipFill>
        <p:spPr>
          <a:xfrm>
            <a:off x="1157260" y="4891592"/>
            <a:ext cx="2628000" cy="1042876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9"/>
          <a:srcRect b="11402"/>
          <a:stretch/>
        </p:blipFill>
        <p:spPr>
          <a:xfrm>
            <a:off x="4038006" y="4885275"/>
            <a:ext cx="2628000" cy="1042876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7260" y="6009555"/>
            <a:ext cx="2628000" cy="1042876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38006" y="5997840"/>
            <a:ext cx="2628000" cy="1042876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12"/>
          <a:srcRect t="11490" b="10673"/>
          <a:stretch/>
        </p:blipFill>
        <p:spPr>
          <a:xfrm>
            <a:off x="1157260" y="7127519"/>
            <a:ext cx="2628000" cy="1020361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13"/>
          <a:srcRect b="12074"/>
          <a:stretch/>
        </p:blipFill>
        <p:spPr>
          <a:xfrm>
            <a:off x="4038006" y="7110405"/>
            <a:ext cx="2628000" cy="1042876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7260" y="8222967"/>
            <a:ext cx="2628000" cy="1042876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38006" y="8222969"/>
            <a:ext cx="2628000" cy="104287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" y="381000"/>
            <a:ext cx="7681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</a:t>
            </a:r>
            <a:endParaRPr lang="ko-KR" alt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50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954969" y="1234753"/>
            <a:ext cx="1521000" cy="2925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487,409 samples genotyped</a:t>
            </a:r>
          </a:p>
        </p:txBody>
      </p:sp>
      <p:cxnSp>
        <p:nvCxnSpPr>
          <p:cNvPr id="3" name="직선 화살표 연결선 2"/>
          <p:cNvCxnSpPr>
            <a:stCxn id="2" idx="2"/>
            <a:endCxn id="5" idx="0"/>
          </p:cNvCxnSpPr>
          <p:nvPr/>
        </p:nvCxnSpPr>
        <p:spPr>
          <a:xfrm>
            <a:off x="2715469" y="1527253"/>
            <a:ext cx="0" cy="34202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944391" y="1014356"/>
            <a:ext cx="1542156" cy="229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94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UK Biobank resource</a:t>
            </a:r>
            <a:endParaRPr lang="ko-KR" altLang="en-US" sz="894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954969" y="1869275"/>
            <a:ext cx="1521000" cy="2925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356,536 unrelated samples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954969" y="2579865"/>
            <a:ext cx="1521000" cy="2925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191,567 unused samples</a:t>
            </a:r>
          </a:p>
        </p:txBody>
      </p:sp>
      <p:cxnSp>
        <p:nvCxnSpPr>
          <p:cNvPr id="7" name="직선 화살표 연결선 6"/>
          <p:cNvCxnSpPr>
            <a:stCxn id="5" idx="2"/>
            <a:endCxn id="6" idx="0"/>
          </p:cNvCxnSpPr>
          <p:nvPr/>
        </p:nvCxnSpPr>
        <p:spPr>
          <a:xfrm>
            <a:off x="2715469" y="2161775"/>
            <a:ext cx="0" cy="41809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화살표 연결선 7"/>
          <p:cNvCxnSpPr>
            <a:stCxn id="6" idx="2"/>
            <a:endCxn id="10" idx="0"/>
          </p:cNvCxnSpPr>
          <p:nvPr/>
        </p:nvCxnSpPr>
        <p:spPr>
          <a:xfrm>
            <a:off x="2715469" y="2872365"/>
            <a:ext cx="0" cy="66308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직사각형 8"/>
          <p:cNvSpPr/>
          <p:nvPr/>
        </p:nvSpPr>
        <p:spPr>
          <a:xfrm>
            <a:off x="3531317" y="2724139"/>
            <a:ext cx="2252250" cy="10822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39303" indent="-139303">
              <a:buFont typeface="Arial" panose="020B0604020202020204" pitchFamily="34" charset="0"/>
              <a:buChar char="•"/>
            </a:pP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Doctor diagnosed COPD (N = 1,163)</a:t>
            </a:r>
          </a:p>
          <a:p>
            <a:pPr marL="139303" indent="-139303">
              <a:buFont typeface="Arial" panose="020B0604020202020204" pitchFamily="34" charset="0"/>
              <a:buChar char="•"/>
            </a:pP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Missing smoking status (N = 1,264)</a:t>
            </a:r>
          </a:p>
          <a:p>
            <a:pPr marL="139303" indent="-139303">
              <a:buFont typeface="Arial" panose="020B0604020202020204" pitchFamily="34" charset="0"/>
              <a:buChar char="•"/>
            </a:pP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Patients with asthma developed &lt; 16 years (N = 1,429)</a:t>
            </a:r>
          </a:p>
          <a:p>
            <a:pPr marL="139303" indent="-139303">
              <a:buFont typeface="Arial" panose="020B0604020202020204" pitchFamily="34" charset="0"/>
              <a:buChar char="•"/>
            </a:pP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samples with blood clot, emphysema, chronic bronchitis, hay fever, allergic rhinitis, or eczema (N = 83,010)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954969" y="3535448"/>
            <a:ext cx="1521000" cy="585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104,701 samples</a:t>
            </a:r>
          </a:p>
          <a:p>
            <a:pPr algn="ctr"/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(513 late-onset asthma vs.</a:t>
            </a:r>
          </a:p>
          <a:p>
            <a:pPr algn="ctr"/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104,188 controls)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3531317" y="2041294"/>
            <a:ext cx="2252250" cy="6435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39303" indent="-139303">
              <a:buFont typeface="Arial" panose="020B0604020202020204" pitchFamily="34" charset="0"/>
              <a:buChar char="•"/>
            </a:pP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samples in the discovery </a:t>
            </a:r>
            <a:r>
              <a:rPr lang="en-US" altLang="ko-KR" sz="894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G×multiE</a:t>
            </a: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analysis (N = 153,795)</a:t>
            </a:r>
          </a:p>
          <a:p>
            <a:pPr marL="139303" indent="-139303">
              <a:buFont typeface="Arial" panose="020B0604020202020204" pitchFamily="34" charset="0"/>
              <a:buChar char="•"/>
            </a:pP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samples in the </a:t>
            </a:r>
            <a:r>
              <a:rPr lang="en-US" altLang="ko-KR" sz="894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G×singleE</a:t>
            </a: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analysis (N = 11,174)</a:t>
            </a:r>
          </a:p>
        </p:txBody>
      </p:sp>
      <p:cxnSp>
        <p:nvCxnSpPr>
          <p:cNvPr id="14" name="직선 화살표 연결선 13"/>
          <p:cNvCxnSpPr>
            <a:stCxn id="10" idx="2"/>
            <a:endCxn id="15" idx="0"/>
          </p:cNvCxnSpPr>
          <p:nvPr/>
        </p:nvCxnSpPr>
        <p:spPr>
          <a:xfrm flipH="1">
            <a:off x="2710532" y="4120449"/>
            <a:ext cx="4938" cy="115079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/>
          <p:cNvSpPr/>
          <p:nvPr/>
        </p:nvSpPr>
        <p:spPr>
          <a:xfrm>
            <a:off x="970156" y="5271238"/>
            <a:ext cx="3480750" cy="13162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94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G×multiE</a:t>
            </a: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interaction test via </a:t>
            </a:r>
            <a:r>
              <a:rPr lang="en-US" altLang="ko-KR" sz="894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StructLMM</a:t>
            </a:r>
            <a:endParaRPr lang="en-US" altLang="ko-KR" sz="894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ko-KR" sz="894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9303" indent="-139303">
              <a:buFont typeface="Arial" panose="020B0604020202020204" pitchFamily="34" charset="0"/>
              <a:buChar char="•"/>
            </a:pP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rs117996675 with alcohol intake frequency, BMI, MET score, and time spent watching TV (case = 379 / control = 57,542)</a:t>
            </a:r>
          </a:p>
          <a:p>
            <a:pPr marL="139303" indent="-139303">
              <a:buFont typeface="Arial" panose="020B0604020202020204" pitchFamily="34" charset="0"/>
              <a:buChar char="•"/>
            </a:pP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ko-KR" sz="894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s345749 </a:t>
            </a: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alcohol intake frequency, BMI, insomnia, neuroticism score, and time spent watching TV (case = 395 / control = 57,422)</a:t>
            </a:r>
          </a:p>
          <a:p>
            <a:pPr marL="139303" indent="-139303">
              <a:buFont typeface="Arial" panose="020B0604020202020204" pitchFamily="34" charset="0"/>
              <a:buChar char="•"/>
            </a:pPr>
            <a:r>
              <a:rPr lang="en-US" altLang="ko-KR" sz="894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rs17704680 </a:t>
            </a: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alcohol intake frequency, BMI, time spent watching TV, and TDI (case = 507 / control = 101,284)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3531317" y="3846159"/>
            <a:ext cx="2252250" cy="13747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Samples with missing information for each environmental factor</a:t>
            </a:r>
          </a:p>
          <a:p>
            <a:pPr marL="139303" indent="-139303">
              <a:buFont typeface="Arial" panose="020B0604020202020204" pitchFamily="34" charset="0"/>
              <a:buChar char="•"/>
            </a:pP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 intake frequency  (N = 169)</a:t>
            </a:r>
          </a:p>
          <a:p>
            <a:pPr marL="139303" indent="-139303">
              <a:buFont typeface="Arial" panose="020B0604020202020204" pitchFamily="34" charset="0"/>
              <a:buChar char="•"/>
            </a:pP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BMI  (N =  810)</a:t>
            </a:r>
          </a:p>
          <a:p>
            <a:pPr marL="139303" indent="-139303">
              <a:buFont typeface="Arial" panose="020B0604020202020204" pitchFamily="34" charset="0"/>
              <a:buChar char="•"/>
            </a:pP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Insomnia  (N = 158)</a:t>
            </a:r>
          </a:p>
          <a:p>
            <a:pPr marL="139303" indent="-139303">
              <a:buFont typeface="Arial" panose="020B0604020202020204" pitchFamily="34" charset="0"/>
              <a:buChar char="•"/>
            </a:pP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 score (N = 45,737)</a:t>
            </a:r>
          </a:p>
          <a:p>
            <a:pPr marL="139303" indent="-139303">
              <a:buFont typeface="Arial" panose="020B0604020202020204" pitchFamily="34" charset="0"/>
              <a:buChar char="•"/>
            </a:pP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Neuroticism score (N = 45,270)</a:t>
            </a:r>
          </a:p>
          <a:p>
            <a:pPr marL="139303" indent="-139303">
              <a:buFont typeface="Arial" panose="020B0604020202020204" pitchFamily="34" charset="0"/>
              <a:buChar char="•"/>
            </a:pP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spent watching TV  (N = 1,700)</a:t>
            </a:r>
          </a:p>
          <a:p>
            <a:pPr marL="139303" indent="-139303">
              <a:buFont typeface="Arial" panose="020B0604020202020204" pitchFamily="34" charset="0"/>
              <a:buChar char="•"/>
            </a:pP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TDI (N = 280)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3531317" y="1362763"/>
            <a:ext cx="2252250" cy="6435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39303" indent="-139303">
              <a:buFont typeface="Arial" panose="020B0604020202020204" pitchFamily="34" charset="0"/>
              <a:buChar char="•"/>
            </a:pP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Sex aneuploidy (N = 651)</a:t>
            </a:r>
          </a:p>
          <a:p>
            <a:pPr marL="139303" indent="-139303">
              <a:buFont typeface="Arial" panose="020B0604020202020204" pitchFamily="34" charset="0"/>
              <a:buChar char="•"/>
            </a:pP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Kinship relatedness (N = 129,107)</a:t>
            </a:r>
          </a:p>
          <a:p>
            <a:pPr marL="139303" indent="-139303">
              <a:buFont typeface="Arial" panose="020B0604020202020204" pitchFamily="34" charset="0"/>
              <a:buChar char="•"/>
            </a:pPr>
            <a:r>
              <a:rPr lang="en-US" altLang="ko-KR" sz="89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Non-European British background samples (N = 1,115)</a:t>
            </a:r>
          </a:p>
        </p:txBody>
      </p:sp>
      <p:cxnSp>
        <p:nvCxnSpPr>
          <p:cNvPr id="19" name="직선 화살표 연결선 18"/>
          <p:cNvCxnSpPr/>
          <p:nvPr/>
        </p:nvCxnSpPr>
        <p:spPr>
          <a:xfrm flipV="1">
            <a:off x="2710802" y="1694024"/>
            <a:ext cx="81900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531317" y="1149387"/>
            <a:ext cx="2252250" cy="229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94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Exclusion criteria for samples</a:t>
            </a:r>
            <a:endParaRPr lang="ko-KR" altLang="en-US" sz="894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직선 화살표 연결선 21"/>
          <p:cNvCxnSpPr/>
          <p:nvPr/>
        </p:nvCxnSpPr>
        <p:spPr>
          <a:xfrm flipV="1">
            <a:off x="2710802" y="4531234"/>
            <a:ext cx="81900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/>
          <p:nvPr/>
        </p:nvCxnSpPr>
        <p:spPr>
          <a:xfrm flipV="1">
            <a:off x="2710802" y="3253153"/>
            <a:ext cx="81900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/>
          <p:nvPr/>
        </p:nvCxnSpPr>
        <p:spPr>
          <a:xfrm flipV="1">
            <a:off x="2710802" y="2356221"/>
            <a:ext cx="81900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" y="381000"/>
            <a:ext cx="7681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ko-KR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S2</a:t>
            </a:r>
            <a:endParaRPr lang="ko-KR" alt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60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628004" y="906567"/>
            <a:ext cx="1620000" cy="432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East Asian samples</a:t>
            </a:r>
          </a:p>
          <a:p>
            <a:pPr algn="ctr"/>
            <a:r>
              <a:rPr lang="en-US" altLang="ko-KR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 </a:t>
            </a: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58,700)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2628004" y="1869654"/>
            <a:ext cx="1620000" cy="432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East Asian samples</a:t>
            </a:r>
          </a:p>
          <a:p>
            <a:pPr algn="ctr"/>
            <a:r>
              <a:rPr lang="en-US" altLang="ko-KR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 </a:t>
            </a: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47,257)</a:t>
            </a:r>
          </a:p>
        </p:txBody>
      </p:sp>
      <p:cxnSp>
        <p:nvCxnSpPr>
          <p:cNvPr id="4" name="직선 화살표 연결선 3"/>
          <p:cNvCxnSpPr>
            <a:stCxn id="2" idx="2"/>
            <a:endCxn id="3" idx="0"/>
          </p:cNvCxnSpPr>
          <p:nvPr/>
        </p:nvCxnSpPr>
        <p:spPr>
          <a:xfrm>
            <a:off x="3438004" y="1338568"/>
            <a:ext cx="0" cy="53108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직사각형 5"/>
          <p:cNvSpPr/>
          <p:nvPr/>
        </p:nvSpPr>
        <p:spPr>
          <a:xfrm>
            <a:off x="4475032" y="998890"/>
            <a:ext cx="2160000" cy="1260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Exclude Missing value:</a:t>
            </a:r>
          </a:p>
          <a:p>
            <a:pPr indent="-216000">
              <a:buAutoNum type="arabicPeriod"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Chronic bronchitis </a:t>
            </a:r>
            <a:r>
              <a:rPr lang="en-US" altLang="ko-KR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 </a:t>
            </a: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6,522)</a:t>
            </a:r>
          </a:p>
          <a:p>
            <a:pPr indent="-216000">
              <a:buAutoNum type="arabicPeriod"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COPD </a:t>
            </a:r>
            <a:r>
              <a:rPr lang="en-US" altLang="ko-KR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 </a:t>
            </a: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ko-KR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4,858</a:t>
            </a: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indent="-216000">
              <a:buAutoNum type="arabicPeriod"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Asthma </a:t>
            </a:r>
            <a:r>
              <a:rPr lang="en-US" altLang="ko-KR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 </a:t>
            </a: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5)</a:t>
            </a:r>
          </a:p>
          <a:p>
            <a:pPr indent="-216000">
              <a:buAutoNum type="arabicPeriod"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Onset age asthma </a:t>
            </a:r>
            <a:r>
              <a:rPr lang="en-US" altLang="ko-KR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 </a:t>
            </a: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50)</a:t>
            </a:r>
          </a:p>
          <a:p>
            <a:pPr indent="-216000">
              <a:buAutoNum type="arabicPeriod"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Allergic disease </a:t>
            </a:r>
            <a:r>
              <a:rPr lang="en-US" altLang="ko-KR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 </a:t>
            </a: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8)</a:t>
            </a:r>
          </a:p>
        </p:txBody>
      </p:sp>
      <p:cxnSp>
        <p:nvCxnSpPr>
          <p:cNvPr id="7" name="직선 연결선 6"/>
          <p:cNvCxnSpPr/>
          <p:nvPr/>
        </p:nvCxnSpPr>
        <p:spPr>
          <a:xfrm>
            <a:off x="3438004" y="2311509"/>
            <a:ext cx="0" cy="216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직사각형 9"/>
          <p:cNvSpPr/>
          <p:nvPr/>
        </p:nvSpPr>
        <p:spPr>
          <a:xfrm>
            <a:off x="1913984" y="2763788"/>
            <a:ext cx="1224000" cy="432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</a:p>
          <a:p>
            <a:pPr algn="ctr"/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 = 46,489)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3721505" y="2763792"/>
            <a:ext cx="1224000" cy="432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Asthma case</a:t>
            </a:r>
          </a:p>
          <a:p>
            <a:pPr algn="ctr"/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 = 768)</a:t>
            </a:r>
          </a:p>
        </p:txBody>
      </p:sp>
      <p:cxnSp>
        <p:nvCxnSpPr>
          <p:cNvPr id="12" name="직선 화살표 연결선 11"/>
          <p:cNvCxnSpPr>
            <a:stCxn id="10" idx="2"/>
            <a:endCxn id="13" idx="0"/>
          </p:cNvCxnSpPr>
          <p:nvPr/>
        </p:nvCxnSpPr>
        <p:spPr>
          <a:xfrm>
            <a:off x="2525984" y="3195789"/>
            <a:ext cx="0" cy="110172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1913984" y="4297513"/>
            <a:ext cx="1224000" cy="432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</a:p>
          <a:p>
            <a:pPr algn="ctr"/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 =43,062) 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75365" y="3297555"/>
            <a:ext cx="1980000" cy="864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Exclude case group</a:t>
            </a:r>
          </a:p>
          <a:p>
            <a:pPr marL="12600" indent="-216000">
              <a:buAutoNum type="arabicPeriod"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COPD (N = 73)</a:t>
            </a:r>
          </a:p>
          <a:p>
            <a:pPr marL="12600" indent="-216000">
              <a:buAutoNum type="arabicPeriod"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Chronic bronchitis (N = 261)</a:t>
            </a:r>
          </a:p>
          <a:p>
            <a:pPr marL="12600" indent="-216000">
              <a:buAutoNum type="arabicPeriod"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Allergic disease (N = 3,093)</a:t>
            </a:r>
          </a:p>
        </p:txBody>
      </p:sp>
      <p:cxnSp>
        <p:nvCxnSpPr>
          <p:cNvPr id="16" name="직선 화살표 연결선 15"/>
          <p:cNvCxnSpPr>
            <a:stCxn id="11" idx="2"/>
            <a:endCxn id="17" idx="0"/>
          </p:cNvCxnSpPr>
          <p:nvPr/>
        </p:nvCxnSpPr>
        <p:spPr>
          <a:xfrm>
            <a:off x="4333505" y="3195793"/>
            <a:ext cx="0" cy="110172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3721505" y="4297517"/>
            <a:ext cx="1224000" cy="432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Late-onset asthma</a:t>
            </a:r>
          </a:p>
          <a:p>
            <a:pPr algn="ctr"/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 = 716)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4793087" y="3297555"/>
            <a:ext cx="1980000" cy="864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Exclude case group</a:t>
            </a:r>
          </a:p>
          <a:p>
            <a:pPr indent="-216000">
              <a:buAutoNum type="arabicPeriod"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COPD (N = 11)</a:t>
            </a:r>
          </a:p>
          <a:p>
            <a:pPr indent="-216000">
              <a:buAutoNum type="arabicPeriod"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Asthma samples developed </a:t>
            </a:r>
          </a:p>
          <a:p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&lt; 16 years (N = 41)</a:t>
            </a:r>
          </a:p>
        </p:txBody>
      </p:sp>
      <p:cxnSp>
        <p:nvCxnSpPr>
          <p:cNvPr id="20" name="직선 연결선 19"/>
          <p:cNvCxnSpPr/>
          <p:nvPr/>
        </p:nvCxnSpPr>
        <p:spPr>
          <a:xfrm>
            <a:off x="2525209" y="4720622"/>
            <a:ext cx="0" cy="25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>
            <a:off x="4332730" y="4720622"/>
            <a:ext cx="0" cy="25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>
            <a:off x="2512781" y="4986884"/>
            <a:ext cx="18252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/>
          <p:cNvCxnSpPr/>
          <p:nvPr/>
        </p:nvCxnSpPr>
        <p:spPr>
          <a:xfrm>
            <a:off x="3438004" y="4975706"/>
            <a:ext cx="0" cy="1548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직사각형 26"/>
          <p:cNvSpPr/>
          <p:nvPr/>
        </p:nvSpPr>
        <p:spPr>
          <a:xfrm>
            <a:off x="2394004" y="6522530"/>
            <a:ext cx="2088000" cy="504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Late–onset asthma (N = 603) vs. Control (N = 36,857)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3826681" y="5081652"/>
            <a:ext cx="2988000" cy="136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Exclude missing values of environmental factors</a:t>
            </a:r>
          </a:p>
          <a:p>
            <a:pPr indent="-216000">
              <a:buAutoNum type="arabicPeriod"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Height, weight (N = 8)</a:t>
            </a:r>
          </a:p>
          <a:p>
            <a:pPr indent="-216000">
              <a:buAutoNum type="arabicPeriod"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Smoking status (N = 132)</a:t>
            </a:r>
          </a:p>
          <a:p>
            <a:pPr indent="-216000">
              <a:buAutoNum type="arabicPeriod"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PWI short form (N =190)</a:t>
            </a:r>
          </a:p>
          <a:p>
            <a:pPr indent="-216000">
              <a:buAutoNum type="arabicPeriod"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Income (N = 1,892)</a:t>
            </a:r>
          </a:p>
          <a:p>
            <a:pPr indent="-216000">
              <a:buAutoNum type="arabicPeriod"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 intake frequency (N = 3,014)</a:t>
            </a:r>
          </a:p>
          <a:p>
            <a:pPr indent="-216000">
              <a:buAutoNum type="arabicPeriod"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Samples &lt; 40 or &gt; 69 years of age (N = 1,082)</a:t>
            </a:r>
          </a:p>
        </p:txBody>
      </p:sp>
      <p:cxnSp>
        <p:nvCxnSpPr>
          <p:cNvPr id="39" name="직선 연결선 38"/>
          <p:cNvCxnSpPr/>
          <p:nvPr/>
        </p:nvCxnSpPr>
        <p:spPr>
          <a:xfrm>
            <a:off x="2512781" y="2520440"/>
            <a:ext cx="18252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직선 화살표 연결선 39"/>
          <p:cNvCxnSpPr/>
          <p:nvPr/>
        </p:nvCxnSpPr>
        <p:spPr>
          <a:xfrm flipV="1">
            <a:off x="3432604" y="1615380"/>
            <a:ext cx="104400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직선 화살표 연결선 40"/>
          <p:cNvCxnSpPr/>
          <p:nvPr/>
        </p:nvCxnSpPr>
        <p:spPr>
          <a:xfrm>
            <a:off x="2525209" y="2509685"/>
            <a:ext cx="0" cy="2520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직선 화살표 연결선 41"/>
          <p:cNvCxnSpPr/>
          <p:nvPr/>
        </p:nvCxnSpPr>
        <p:spPr>
          <a:xfrm>
            <a:off x="4332730" y="2509685"/>
            <a:ext cx="0" cy="2520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직선 화살표 연결선 42"/>
          <p:cNvCxnSpPr/>
          <p:nvPr/>
        </p:nvCxnSpPr>
        <p:spPr>
          <a:xfrm flipV="1">
            <a:off x="4332730" y="3729555"/>
            <a:ext cx="46800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직선 화살표 연결선 43"/>
          <p:cNvCxnSpPr/>
          <p:nvPr/>
        </p:nvCxnSpPr>
        <p:spPr>
          <a:xfrm flipV="1">
            <a:off x="2049122" y="3729555"/>
            <a:ext cx="468000" cy="0"/>
          </a:xfrm>
          <a:prstGeom prst="straightConnector1">
            <a:avLst/>
          </a:prstGeom>
          <a:ln w="19050">
            <a:headEnd type="triangl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직선 화살표 연결선 44"/>
          <p:cNvCxnSpPr/>
          <p:nvPr/>
        </p:nvCxnSpPr>
        <p:spPr>
          <a:xfrm flipV="1">
            <a:off x="3439579" y="5765652"/>
            <a:ext cx="38880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" y="381000"/>
            <a:ext cx="7681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ko-KR" sz="1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S3</a:t>
            </a:r>
            <a:endParaRPr lang="ko-KR" altLang="en-US" sz="1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5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084" y="2227095"/>
            <a:ext cx="5507831" cy="48648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7681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S4</a:t>
            </a:r>
            <a:endParaRPr lang="ko-KR" altLang="en-US" sz="1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34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89962" y="113788"/>
            <a:ext cx="17355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b="1" dirty="0" smtClean="0"/>
              <a:t>Alcohol intake frequency</a:t>
            </a:r>
            <a:endParaRPr lang="ko-KR" altLang="en-US" sz="11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38341" y="1463657"/>
            <a:ext cx="4871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BMI</a:t>
            </a:r>
            <a:endParaRPr lang="ko-KR" alt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626137" y="2895028"/>
            <a:ext cx="9993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Insomnia</a:t>
            </a:r>
            <a:endParaRPr lang="ko-KR" altLang="en-US" sz="1200" b="1" dirty="0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3"/>
          <a:srcRect t="17812"/>
          <a:stretch/>
        </p:blipFill>
        <p:spPr>
          <a:xfrm>
            <a:off x="2571476" y="72192"/>
            <a:ext cx="4282811" cy="1372906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4"/>
          <a:srcRect t="18603"/>
          <a:stretch/>
        </p:blipFill>
        <p:spPr>
          <a:xfrm>
            <a:off x="2571476" y="1488993"/>
            <a:ext cx="4282811" cy="1359698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5"/>
          <a:srcRect t="18364"/>
          <a:stretch/>
        </p:blipFill>
        <p:spPr>
          <a:xfrm>
            <a:off x="2571476" y="2892586"/>
            <a:ext cx="4282811" cy="1363690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6"/>
          <a:srcRect t="17677"/>
          <a:stretch/>
        </p:blipFill>
        <p:spPr>
          <a:xfrm>
            <a:off x="2571476" y="4300171"/>
            <a:ext cx="4282811" cy="137517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716987" y="4353982"/>
            <a:ext cx="9085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MET score</a:t>
            </a:r>
            <a:endParaRPr lang="ko-KR" altLang="en-US" sz="1200" b="1" dirty="0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7"/>
          <a:srcRect t="18025"/>
          <a:stretch/>
        </p:blipFill>
        <p:spPr>
          <a:xfrm>
            <a:off x="2571476" y="5719240"/>
            <a:ext cx="4282811" cy="136935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16023" y="5782911"/>
            <a:ext cx="16094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/>
              <a:t>Neuroticism score</a:t>
            </a:r>
            <a:endParaRPr lang="ko-KR" altLang="en-US" sz="1400" b="1" dirty="0"/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 rotWithShape="1">
          <a:blip r:embed="rId8"/>
          <a:srcRect t="18251"/>
          <a:stretch/>
        </p:blipFill>
        <p:spPr>
          <a:xfrm>
            <a:off x="2571476" y="7132486"/>
            <a:ext cx="4282811" cy="136557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55077" y="7228933"/>
            <a:ext cx="1770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Time spent watching TV</a:t>
            </a:r>
            <a:endParaRPr lang="ko-KR" altLang="en-US" sz="1200" b="1" dirty="0"/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9"/>
          <a:srcRect t="18673"/>
          <a:stretch/>
        </p:blipFill>
        <p:spPr>
          <a:xfrm>
            <a:off x="2571476" y="8541960"/>
            <a:ext cx="4282811" cy="135853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159283" y="8539799"/>
            <a:ext cx="466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TDI</a:t>
            </a:r>
            <a:endParaRPr lang="ko-KR" altLang="en-US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0" y="0"/>
            <a:ext cx="7681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S5</a:t>
            </a:r>
            <a:endParaRPr lang="ko-KR" altLang="en-US" sz="1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40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5161</TotalTime>
  <Words>506</Words>
  <Application>Microsoft Office PowerPoint</Application>
  <PresentationFormat>A4 용지(210x297mm)</PresentationFormat>
  <Paragraphs>89</Paragraphs>
  <Slides>6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맑은 고딕</vt:lpstr>
      <vt:lpstr>Arial</vt:lpstr>
      <vt:lpstr>Calibri</vt:lpstr>
      <vt:lpstr>Calibri Light</vt:lpstr>
      <vt:lpstr>Times New Roman</vt:lpstr>
      <vt:lpstr>Office 테마</vt:lpstr>
      <vt:lpstr>Supplementary figures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백은주</dc:creator>
  <cp:lastModifiedBy>user</cp:lastModifiedBy>
  <cp:revision>71</cp:revision>
  <cp:lastPrinted>2022-01-20T07:44:48Z</cp:lastPrinted>
  <dcterms:created xsi:type="dcterms:W3CDTF">2022-01-18T05:39:30Z</dcterms:created>
  <dcterms:modified xsi:type="dcterms:W3CDTF">2022-01-27T06:45:46Z</dcterms:modified>
</cp:coreProperties>
</file>