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2052" y="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APERS\2021-7-PAPER%20VITAMINA%20D\Revisar%20Analisis%20Guiomar\An&#225;lisis%20poblaciones%20memoria_CORREGID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APERS\2021-7-PAPER%20VITAMINA%20D\Revisar%20Analisis%20Guiomar\An&#225;lisis%20poblaciones%20memoria_CORREGIDO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APERS\2021-7-PAPER%20VITAMINA%20D\Revisar%20Analisis%20Guiomar\An&#225;lisis%20poblaciones%20memoria_CORREGIDO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APERS\2021-7-PAPER%20VITAMINA%20D\Revisar%20Analisis%20Guiomar\An&#225;lisis%20poblaciones%20memoria_CORREGIDO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APERS\2021-7-PAPER%20VITAMINA%20D\Revisar%20Analisis%20Guiomar\An&#225;lisis%20poblaciones%20memoria_CORREGIDO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APERS\2021-7-PAPER%20VITAMINA%20D\Revisar%20Analisis%20Guiomar\An&#225;lisis%20poblaciones%20memoria_CORREGIDO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EF5-455F-AFD8-38E80B467BC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EF5-455F-AFD8-38E80B467BC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EF5-455F-AFD8-38E80B467BC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EF5-455F-AFD8-38E80B467BC9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CF2C19AB-1284-49F6-BF1E-F639D272AEC3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EF5-455F-AFD8-38E80B467BC9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A57D2ADF-6016-40A8-A842-CE4E84A807CE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EF5-455F-AFD8-38E80B467BC9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569D8086-3D8C-4D38-9B0E-FE6989155711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EF5-455F-AFD8-38E80B467BC9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D5790502-D02A-4D56-85CF-D9136C07E4CD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BEF5-455F-AFD8-38E80B467BC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'[Análisis poblaciones memoria_CORREGIDO.xlsx]Poblaciones memoria CD8'!$N$20:$N$23</c:f>
              <c:strCache>
                <c:ptCount val="4"/>
                <c:pt idx="0">
                  <c:v>Naive</c:v>
                </c:pt>
                <c:pt idx="1">
                  <c:v>TCM</c:v>
                </c:pt>
                <c:pt idx="2">
                  <c:v>TEM</c:v>
                </c:pt>
                <c:pt idx="3">
                  <c:v>TEMRA</c:v>
                </c:pt>
              </c:strCache>
            </c:strRef>
          </c:cat>
          <c:val>
            <c:numRef>
              <c:f>'[Análisis poblaciones memoria_CORREGIDO.xlsx]Poblaciones memoria CD8'!$P$20:$P$23</c:f>
              <c:numCache>
                <c:formatCode>0.00</c:formatCode>
                <c:ptCount val="4"/>
                <c:pt idx="0">
                  <c:v>37.225555555555559</c:v>
                </c:pt>
                <c:pt idx="1">
                  <c:v>31.92444444444445</c:v>
                </c:pt>
                <c:pt idx="2">
                  <c:v>22.051111111111112</c:v>
                </c:pt>
                <c:pt idx="3">
                  <c:v>8.8155555555555569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EF5-455F-AFD8-38E80B467B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0596130503289264E-2"/>
          <c:y val="0.73171681196744864"/>
          <c:w val="0.7919203057110602"/>
          <c:h val="0.159063936548488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E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8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C14-4D13-8EF1-1F01514C01C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C14-4D13-8EF1-1F01514C01C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C14-4D13-8EF1-1F01514C01C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C14-4D13-8EF1-1F01514C01C6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E38F462E-E358-4B38-B5C7-EB14A2854522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EC14-4D13-8EF1-1F01514C01C6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99F39863-839E-4F1D-8A5C-100D86EE52CE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EC14-4D13-8EF1-1F01514C01C6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26BDBEC7-F829-4F7F-83E2-A11DA64E3DE3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EC14-4D13-8EF1-1F01514C01C6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2BEC25E2-6594-4FF7-AD96-B686CA65A53F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EC14-4D13-8EF1-1F01514C01C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'[Análisis poblaciones memoria_CORREGIDO.xlsx]Poblaciones memoria CD8'!$N$20:$N$23</c:f>
              <c:strCache>
                <c:ptCount val="4"/>
                <c:pt idx="0">
                  <c:v>Naive</c:v>
                </c:pt>
                <c:pt idx="1">
                  <c:v>TCM</c:v>
                </c:pt>
                <c:pt idx="2">
                  <c:v>TEM</c:v>
                </c:pt>
                <c:pt idx="3">
                  <c:v>TEMRA</c:v>
                </c:pt>
              </c:strCache>
            </c:strRef>
          </c:cat>
          <c:val>
            <c:numRef>
              <c:f>'[Análisis poblaciones memoria_CORREGIDO.xlsx]Poblaciones memoria CD8'!$O$20:$O$23</c:f>
              <c:numCache>
                <c:formatCode>0.00</c:formatCode>
                <c:ptCount val="4"/>
                <c:pt idx="0">
                  <c:v>35.526666666666671</c:v>
                </c:pt>
                <c:pt idx="1">
                  <c:v>32.495555555555555</c:v>
                </c:pt>
                <c:pt idx="2">
                  <c:v>18.117777777777775</c:v>
                </c:pt>
                <c:pt idx="3">
                  <c:v>13.853333333333333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C14-4D13-8EF1-1F01514C01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8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E6F-4E55-9E7B-53C9F5EA008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E6F-4E55-9E7B-53C9F5EA008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E6F-4E55-9E7B-53C9F5EA008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E6F-4E55-9E7B-53C9F5EA008A}"/>
              </c:ext>
            </c:extLst>
          </c:dPt>
          <c:dLbls>
            <c:dLbl>
              <c:idx val="0"/>
              <c:layout>
                <c:manualLayout>
                  <c:x val="-0.17868227075778725"/>
                  <c:y val="7.262430555555556E-2"/>
                </c:manualLayout>
              </c:layout>
              <c:tx>
                <c:rich>
                  <a:bodyPr/>
                  <a:lstStyle/>
                  <a:p>
                    <a:fld id="{2BD7F3B2-6411-46CA-A824-FA93F5429FA0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E6F-4E55-9E7B-53C9F5EA008A}"/>
                </c:ext>
              </c:extLst>
            </c:dLbl>
            <c:dLbl>
              <c:idx val="1"/>
              <c:layout>
                <c:manualLayout>
                  <c:x val="5.5893675889691748E-2"/>
                  <c:y val="-0.21128402777777769"/>
                </c:manualLayout>
              </c:layout>
              <c:tx>
                <c:rich>
                  <a:bodyPr/>
                  <a:lstStyle/>
                  <a:p>
                    <a:fld id="{F5631E37-8090-45AB-A06A-E8D7B92CE742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CE6F-4E55-9E7B-53C9F5EA008A}"/>
                </c:ext>
              </c:extLst>
            </c:dLbl>
            <c:dLbl>
              <c:idx val="2"/>
              <c:layout>
                <c:manualLayout>
                  <c:x val="0.17674862832383606"/>
                  <c:y val="4.0148611111111114E-2"/>
                </c:manualLayout>
              </c:layout>
              <c:tx>
                <c:rich>
                  <a:bodyPr/>
                  <a:lstStyle/>
                  <a:p>
                    <a:fld id="{1E3A83DD-0D67-46C5-8062-61EC28BEE11E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CE6F-4E55-9E7B-53C9F5EA008A}"/>
                </c:ext>
              </c:extLst>
            </c:dLbl>
            <c:dLbl>
              <c:idx val="3"/>
              <c:layout>
                <c:manualLayout>
                  <c:x val="8.6264237782351816E-2"/>
                  <c:y val="0.15288194444444445"/>
                </c:manualLayout>
              </c:layout>
              <c:tx>
                <c:rich>
                  <a:bodyPr/>
                  <a:lstStyle/>
                  <a:p>
                    <a:fld id="{5F15071D-4CA8-437F-A9BB-B13F5A423FF5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CE6F-4E55-9E7B-53C9F5EA008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'[Análisis poblaciones memoria_CORREGIDO.xlsx]Poblaciones memoria CD8'!$N$13:$N$16</c:f>
              <c:strCache>
                <c:ptCount val="4"/>
                <c:pt idx="0">
                  <c:v>Naive</c:v>
                </c:pt>
                <c:pt idx="1">
                  <c:v>TCM</c:v>
                </c:pt>
                <c:pt idx="2">
                  <c:v>TEM</c:v>
                </c:pt>
                <c:pt idx="3">
                  <c:v>TEMRA</c:v>
                </c:pt>
              </c:strCache>
            </c:strRef>
          </c:cat>
          <c:val>
            <c:numRef>
              <c:f>'[Análisis poblaciones memoria_CORREGIDO.xlsx]Poblaciones memoria CD8'!$O$13:$O$16</c:f>
              <c:numCache>
                <c:formatCode>0.00</c:formatCode>
                <c:ptCount val="4"/>
                <c:pt idx="0">
                  <c:v>39.924999999999997</c:v>
                </c:pt>
                <c:pt idx="1">
                  <c:v>25.987499999999997</c:v>
                </c:pt>
                <c:pt idx="2">
                  <c:v>23.86375</c:v>
                </c:pt>
                <c:pt idx="3">
                  <c:v>10.376249999999999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E6F-4E55-9E7B-53C9F5EA00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8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375-417A-8E54-1C2B8058B70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375-417A-8E54-1C2B8058B70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375-417A-8E54-1C2B8058B70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375-417A-8E54-1C2B8058B707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375-417A-8E54-1C2B8058B707}"/>
                </c:ext>
              </c:extLst>
            </c:dLbl>
            <c:dLbl>
              <c:idx val="1"/>
              <c:layout>
                <c:manualLayout>
                  <c:x val="4.3640907404818297E-2"/>
                  <c:y val="-0.2306013888888889"/>
                </c:manualLayout>
              </c:layout>
              <c:tx>
                <c:rich>
                  <a:bodyPr/>
                  <a:lstStyle/>
                  <a:p>
                    <a:fld id="{E76F508D-49F6-4AA8-B520-28B915B7B844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4375-417A-8E54-1C2B8058B707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375-417A-8E54-1C2B8058B707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2E7FC193-A96A-4BE2-81C4-B2033017AED2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4375-417A-8E54-1C2B8058B7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'[Análisis poblaciones memoria_CORREGIDO.xlsx]Poblaciones memoria CD8'!$N$4:$N$7</c:f>
              <c:strCache>
                <c:ptCount val="4"/>
                <c:pt idx="0">
                  <c:v>Naive</c:v>
                </c:pt>
                <c:pt idx="1">
                  <c:v>TCM</c:v>
                </c:pt>
                <c:pt idx="2">
                  <c:v>TEM</c:v>
                </c:pt>
                <c:pt idx="3">
                  <c:v>TEMRA</c:v>
                </c:pt>
              </c:strCache>
            </c:strRef>
          </c:cat>
          <c:val>
            <c:numRef>
              <c:f>'[Análisis poblaciones memoria_CORREGIDO.xlsx]Poblaciones memoria CD8'!$O$4:$O$7</c:f>
              <c:numCache>
                <c:formatCode>0.00</c:formatCode>
                <c:ptCount val="4"/>
                <c:pt idx="0">
                  <c:v>36.852222222222217</c:v>
                </c:pt>
                <c:pt idx="1">
                  <c:v>31.073333333333338</c:v>
                </c:pt>
                <c:pt idx="2">
                  <c:v>16.233333333333334</c:v>
                </c:pt>
                <c:pt idx="3">
                  <c:v>15.866666666666667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375-417A-8E54-1C2B8058B7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8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E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0F1-4E17-AE44-91A0DD375A1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0F1-4E17-AE44-91A0DD375A1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0F1-4E17-AE44-91A0DD375A1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0F1-4E17-AE44-91A0DD375A1F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F1-4E17-AE44-91A0DD375A1F}"/>
                </c:ext>
              </c:extLst>
            </c:dLbl>
            <c:dLbl>
              <c:idx val="1"/>
              <c:layout>
                <c:manualLayout>
                  <c:x val="0.10289689213041842"/>
                  <c:y val="-0.21456875"/>
                </c:manualLayout>
              </c:layout>
              <c:tx>
                <c:rich>
                  <a:bodyPr/>
                  <a:lstStyle/>
                  <a:p>
                    <a:fld id="{F2F9E168-3B9A-4944-95A8-B825F8EF6786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90F1-4E17-AE44-91A0DD375A1F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0F1-4E17-AE44-91A0DD375A1F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518A40B5-3F74-47B1-ADE0-2580280135B6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90F1-4E17-AE44-91A0DD375A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'[Análisis poblaciones memoria_CORREGIDO.xlsx]Poblaciones memoria CD8'!$N$4:$N$7</c:f>
              <c:strCache>
                <c:ptCount val="4"/>
                <c:pt idx="0">
                  <c:v>Naive</c:v>
                </c:pt>
                <c:pt idx="1">
                  <c:v>TCM</c:v>
                </c:pt>
                <c:pt idx="2">
                  <c:v>TEM</c:v>
                </c:pt>
                <c:pt idx="3">
                  <c:v>TEMRA</c:v>
                </c:pt>
              </c:strCache>
            </c:strRef>
          </c:cat>
          <c:val>
            <c:numRef>
              <c:f>'[Análisis poblaciones memoria_CORREGIDO.xlsx]Poblaciones memoria CD8'!$P$4:$P$7</c:f>
              <c:numCache>
                <c:formatCode>0.00</c:formatCode>
                <c:ptCount val="4"/>
                <c:pt idx="0">
                  <c:v>39.153333333333336</c:v>
                </c:pt>
                <c:pt idx="1">
                  <c:v>28.845555555555556</c:v>
                </c:pt>
                <c:pt idx="2">
                  <c:v>20.588888888888889</c:v>
                </c:pt>
                <c:pt idx="3">
                  <c:v>11.395555555555553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0F1-4E17-AE44-91A0DD375A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s-E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2C4-48D1-B975-E86C7462398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2C4-48D1-B975-E86C7462398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2C4-48D1-B975-E86C7462398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2C4-48D1-B975-E86C74623989}"/>
              </c:ext>
            </c:extLst>
          </c:dPt>
          <c:dLbls>
            <c:dLbl>
              <c:idx val="0"/>
              <c:layout>
                <c:manualLayout>
                  <c:x val="-0.21548999726155144"/>
                  <c:y val="0.11323819444444444"/>
                </c:manualLayout>
              </c:layout>
              <c:tx>
                <c:rich>
                  <a:bodyPr/>
                  <a:lstStyle/>
                  <a:p>
                    <a:fld id="{35750695-F0A3-4C4E-8A02-3B47298CDE70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E2C4-48D1-B975-E86C74623989}"/>
                </c:ext>
              </c:extLst>
            </c:dLbl>
            <c:dLbl>
              <c:idx val="1"/>
              <c:layout>
                <c:manualLayout>
                  <c:x val="5.6987484549969283E-2"/>
                  <c:y val="-0.22032499999999999"/>
                </c:manualLayout>
              </c:layout>
              <c:tx>
                <c:rich>
                  <a:bodyPr/>
                  <a:lstStyle/>
                  <a:p>
                    <a:fld id="{70EE3D52-3D58-47A2-9496-FBE087AAA703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E2C4-48D1-B975-E86C74623989}"/>
                </c:ext>
              </c:extLst>
            </c:dLbl>
            <c:dLbl>
              <c:idx val="2"/>
              <c:layout>
                <c:manualLayout>
                  <c:x val="0.21883472846185539"/>
                  <c:y val="9.2559027777777775E-2"/>
                </c:manualLayout>
              </c:layout>
              <c:tx>
                <c:rich>
                  <a:bodyPr/>
                  <a:lstStyle/>
                  <a:p>
                    <a:fld id="{6920110F-1F21-432C-AA9B-A8CAF811D230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E2C4-48D1-B975-E86C74623989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FFAB7D05-7525-45FC-AB72-9CC604227E51}" type="PERCENTAGE">
                      <a:rPr lang="en-US"/>
                      <a:pPr/>
                      <a:t>[PORCENTAJE]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E2C4-48D1-B975-E86C746239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'[Análisis poblaciones memoria_CORREGIDO.xlsx]Poblaciones memoria CD8'!$N$13:$N$16</c:f>
              <c:strCache>
                <c:ptCount val="4"/>
                <c:pt idx="0">
                  <c:v>Naive</c:v>
                </c:pt>
                <c:pt idx="1">
                  <c:v>TCM</c:v>
                </c:pt>
                <c:pt idx="2">
                  <c:v>TEM</c:v>
                </c:pt>
                <c:pt idx="3">
                  <c:v>TEMRA</c:v>
                </c:pt>
              </c:strCache>
            </c:strRef>
          </c:cat>
          <c:val>
            <c:numRef>
              <c:f>'[Análisis poblaciones memoria_CORREGIDO.xlsx]Poblaciones memoria CD8'!$P$13:$P$16</c:f>
              <c:numCache>
                <c:formatCode>0.00</c:formatCode>
                <c:ptCount val="4"/>
                <c:pt idx="0">
                  <c:v>34.584444444444443</c:v>
                </c:pt>
                <c:pt idx="1">
                  <c:v>38.041111111111114</c:v>
                </c:pt>
                <c:pt idx="2">
                  <c:v>20.86333333333333</c:v>
                </c:pt>
                <c:pt idx="3">
                  <c:v>9.3255555555555549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2C4-48D1-B975-E86C7462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8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0.23828</cdr:x>
      <cdr:y>0.41915</cdr:y>
    </cdr:from>
    <cdr:to>
      <cdr:x>0.44024</cdr:x>
      <cdr:y>0.56877</cdr:y>
    </cdr:to>
    <cdr:sp macro="" textlink="">
      <cdr:nvSpPr>
        <cdr:cNvPr id="2" name="CuadroTexto 3"/>
        <cdr:cNvSpPr txBox="1"/>
      </cdr:nvSpPr>
      <cdr:spPr>
        <a:xfrm xmlns:a="http://schemas.openxmlformats.org/drawingml/2006/main">
          <a:off x="461868" y="603583"/>
          <a:ext cx="391454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800" b="1" dirty="0">
              <a:latin typeface="Arial" panose="020B0604020202020204" pitchFamily="34" charset="0"/>
              <a:cs typeface="Arial" panose="020B0604020202020204" pitchFamily="34" charset="0"/>
            </a:rPr>
            <a:t>16%</a:t>
          </a:r>
        </a:p>
      </cdr:txBody>
    </cdr:sp>
  </cdr:relSizeAnchor>
  <cdr:relSizeAnchor xmlns:cdr="http://schemas.openxmlformats.org/drawingml/2006/chartDrawing">
    <cdr:from>
      <cdr:x>0.52344</cdr:x>
      <cdr:y>0.36703</cdr:y>
    </cdr:from>
    <cdr:to>
      <cdr:x>0.7254</cdr:x>
      <cdr:y>0.51664</cdr:y>
    </cdr:to>
    <cdr:sp macro="" textlink="">
      <cdr:nvSpPr>
        <cdr:cNvPr id="3" name="CuadroTexto 3"/>
        <cdr:cNvSpPr txBox="1"/>
      </cdr:nvSpPr>
      <cdr:spPr>
        <a:xfrm xmlns:a="http://schemas.openxmlformats.org/drawingml/2006/main">
          <a:off x="1014603" y="528521"/>
          <a:ext cx="391454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800" b="1" dirty="0">
              <a:latin typeface="Arial" panose="020B0604020202020204" pitchFamily="34" charset="0"/>
              <a:cs typeface="Arial" panose="020B0604020202020204" pitchFamily="34" charset="0"/>
            </a:rPr>
            <a:t>37%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0.21167</cdr:x>
      <cdr:y>0.4002</cdr:y>
    </cdr:from>
    <cdr:to>
      <cdr:x>0.45175</cdr:x>
      <cdr:y>0.54981</cdr:y>
    </cdr:to>
    <cdr:sp macro="" textlink="">
      <cdr:nvSpPr>
        <cdr:cNvPr id="2" name="CuadroTexto 3"/>
        <cdr:cNvSpPr txBox="1"/>
      </cdr:nvSpPr>
      <cdr:spPr>
        <a:xfrm xmlns:a="http://schemas.openxmlformats.org/drawingml/2006/main">
          <a:off x="345123" y="576288"/>
          <a:ext cx="391454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800" b="1" dirty="0">
              <a:latin typeface="Arial" panose="020B0604020202020204" pitchFamily="34" charset="0"/>
              <a:cs typeface="Arial" panose="020B0604020202020204" pitchFamily="34" charset="0"/>
            </a:rPr>
            <a:t>21%</a:t>
          </a:r>
        </a:p>
      </cdr:txBody>
    </cdr:sp>
  </cdr:relSizeAnchor>
  <cdr:relSizeAnchor xmlns:cdr="http://schemas.openxmlformats.org/drawingml/2006/chartDrawing">
    <cdr:from>
      <cdr:x>0.51718</cdr:x>
      <cdr:y>0.38124</cdr:y>
    </cdr:from>
    <cdr:to>
      <cdr:x>0.75726</cdr:x>
      <cdr:y>0.53086</cdr:y>
    </cdr:to>
    <cdr:sp macro="" textlink="">
      <cdr:nvSpPr>
        <cdr:cNvPr id="3" name="CuadroTexto 3"/>
        <cdr:cNvSpPr txBox="1"/>
      </cdr:nvSpPr>
      <cdr:spPr>
        <a:xfrm xmlns:a="http://schemas.openxmlformats.org/drawingml/2006/main">
          <a:off x="843267" y="548992"/>
          <a:ext cx="391454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800" b="1" dirty="0">
              <a:latin typeface="Arial" panose="020B0604020202020204" pitchFamily="34" charset="0"/>
              <a:cs typeface="Arial" panose="020B0604020202020204" pitchFamily="34" charset="0"/>
            </a:rPr>
            <a:t>39%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01B7-A2F3-4743-8AAF-AE31B79D6765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90846-E26F-4814-9E36-AA78B2E203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1850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01B7-A2F3-4743-8AAF-AE31B79D6765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90846-E26F-4814-9E36-AA78B2E203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6055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01B7-A2F3-4743-8AAF-AE31B79D6765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90846-E26F-4814-9E36-AA78B2E203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1124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01B7-A2F3-4743-8AAF-AE31B79D6765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90846-E26F-4814-9E36-AA78B2E203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640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01B7-A2F3-4743-8AAF-AE31B79D6765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90846-E26F-4814-9E36-AA78B2E203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2021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01B7-A2F3-4743-8AAF-AE31B79D6765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90846-E26F-4814-9E36-AA78B2E203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9024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01B7-A2F3-4743-8AAF-AE31B79D6765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90846-E26F-4814-9E36-AA78B2E203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9352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01B7-A2F3-4743-8AAF-AE31B79D6765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90846-E26F-4814-9E36-AA78B2E203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17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01B7-A2F3-4743-8AAF-AE31B79D6765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90846-E26F-4814-9E36-AA78B2E203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369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01B7-A2F3-4743-8AAF-AE31B79D6765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90846-E26F-4814-9E36-AA78B2E203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6432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01B7-A2F3-4743-8AAF-AE31B79D6765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90846-E26F-4814-9E36-AA78B2E203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15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701B7-A2F3-4743-8AAF-AE31B79D6765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90846-E26F-4814-9E36-AA78B2E203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6298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13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chart" Target="../charts/chart3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2.xml"/><Relationship Id="rId11" Type="http://schemas.openxmlformats.org/officeDocument/2006/relationships/oleObject" Target="../embeddings/oleObject2.bin"/><Relationship Id="rId5" Type="http://schemas.openxmlformats.org/officeDocument/2006/relationships/chart" Target="../charts/chart1.xml"/><Relationship Id="rId10" Type="http://schemas.openxmlformats.org/officeDocument/2006/relationships/chart" Target="../charts/chart6.xml"/><Relationship Id="rId4" Type="http://schemas.openxmlformats.org/officeDocument/2006/relationships/image" Target="../media/image1.emf"/><Relationship Id="rId9" Type="http://schemas.openxmlformats.org/officeDocument/2006/relationships/chart" Target="../charts/chart5.xml"/><Relationship Id="rId1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871272" y="1918402"/>
            <a:ext cx="5115455" cy="6716677"/>
            <a:chOff x="871272" y="1141348"/>
            <a:chExt cx="5115455" cy="6716677"/>
          </a:xfrm>
        </p:grpSpPr>
        <p:sp>
          <p:nvSpPr>
            <p:cNvPr id="7" name="CuadroTexto 6"/>
            <p:cNvSpPr txBox="1"/>
            <p:nvPr/>
          </p:nvSpPr>
          <p:spPr>
            <a:xfrm>
              <a:off x="1106722" y="1141348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1106722" y="3113450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1106722" y="5938536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graphicFrame>
          <p:nvGraphicFramePr>
            <p:cNvPr id="17" name="Objeto 16">
              <a:extLst>
                <a:ext uri="{FF2B5EF4-FFF2-40B4-BE49-F238E27FC236}">
                  <a16:creationId xmlns:a16="http://schemas.microsoft.com/office/drawing/2014/main" id="{48E005BF-DEE5-482A-BD96-0C8328004E9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7760625"/>
                </p:ext>
              </p:extLst>
            </p:nvPr>
          </p:nvGraphicFramePr>
          <p:xfrm>
            <a:off x="1418462" y="1346097"/>
            <a:ext cx="1789113" cy="17668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Prism 9" r:id="rId3" imgW="2863079" imgH="2831171" progId="Prism9.Document">
                    <p:embed/>
                  </p:oleObj>
                </mc:Choice>
                <mc:Fallback>
                  <p:oleObj name="Prism 9" r:id="rId3" imgW="2863079" imgH="2831171" progId="Prism9.Document">
                    <p:embed/>
                    <p:pic>
                      <p:nvPicPr>
                        <p:cNvPr id="14" name="Objeto 13">
                          <a:extLst>
                            <a:ext uri="{FF2B5EF4-FFF2-40B4-BE49-F238E27FC236}">
                              <a16:creationId xmlns:a16="http://schemas.microsoft.com/office/drawing/2014/main" id="{48E005BF-DEE5-482A-BD96-0C8328004E9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418462" y="1346097"/>
                          <a:ext cx="1789113" cy="17668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" name="Grupo 1"/>
            <p:cNvGrpSpPr/>
            <p:nvPr/>
          </p:nvGrpSpPr>
          <p:grpSpPr>
            <a:xfrm>
              <a:off x="871272" y="3497834"/>
              <a:ext cx="5115455" cy="2751079"/>
              <a:chOff x="871272" y="5210541"/>
              <a:chExt cx="5115455" cy="2751079"/>
            </a:xfrm>
          </p:grpSpPr>
          <p:graphicFrame>
            <p:nvGraphicFramePr>
              <p:cNvPr id="20" name="Gráfico 19">
                <a:extLst>
                  <a:ext uri="{FF2B5EF4-FFF2-40B4-BE49-F238E27FC236}">
                    <a16:creationId xmlns:a16="http://schemas.microsoft.com/office/drawing/2014/main" id="{616AB774-E571-44FA-B62A-7D87D8AF6085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94466588"/>
                  </p:ext>
                </p:extLst>
              </p:nvPr>
            </p:nvGraphicFramePr>
            <p:xfrm>
              <a:off x="4007865" y="6217422"/>
              <a:ext cx="1978862" cy="174419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21" name="Gráfico 20">
                <a:extLst>
                  <a:ext uri="{FF2B5EF4-FFF2-40B4-BE49-F238E27FC236}">
                    <a16:creationId xmlns:a16="http://schemas.microsoft.com/office/drawing/2014/main" id="{8FA0F292-CFF6-4AC9-972A-68C93A8D07C5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5302105"/>
                  </p:ext>
                </p:extLst>
              </p:nvPr>
            </p:nvGraphicFramePr>
            <p:xfrm>
              <a:off x="4124758" y="5210541"/>
              <a:ext cx="1732462" cy="144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graphicFrame>
            <p:nvGraphicFramePr>
              <p:cNvPr id="22" name="Gráfico 21">
                <a:extLst>
                  <a:ext uri="{FF2B5EF4-FFF2-40B4-BE49-F238E27FC236}">
                    <a16:creationId xmlns:a16="http://schemas.microsoft.com/office/drawing/2014/main" id="{603C7930-BE1D-4017-903C-4AEA3851395B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727216908"/>
                  </p:ext>
                </p:extLst>
              </p:nvPr>
            </p:nvGraphicFramePr>
            <p:xfrm>
              <a:off x="2574094" y="5214455"/>
              <a:ext cx="2173618" cy="144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graphicFrame>
            <p:nvGraphicFramePr>
              <p:cNvPr id="23" name="Gráfico 22">
                <a:extLst>
                  <a:ext uri="{FF2B5EF4-FFF2-40B4-BE49-F238E27FC236}">
                    <a16:creationId xmlns:a16="http://schemas.microsoft.com/office/drawing/2014/main" id="{91FD715E-D08C-4F2C-9201-5424498B05E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206599569"/>
                  </p:ext>
                </p:extLst>
              </p:nvPr>
            </p:nvGraphicFramePr>
            <p:xfrm>
              <a:off x="1317162" y="5223199"/>
              <a:ext cx="1938319" cy="144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graphicFrame>
            <p:nvGraphicFramePr>
              <p:cNvPr id="24" name="Gráfico 23">
                <a:extLst>
                  <a:ext uri="{FF2B5EF4-FFF2-40B4-BE49-F238E27FC236}">
                    <a16:creationId xmlns:a16="http://schemas.microsoft.com/office/drawing/2014/main" id="{71ADB0AD-A43A-48BD-A783-9D4084B3399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166772572"/>
                  </p:ext>
                </p:extLst>
              </p:nvPr>
            </p:nvGraphicFramePr>
            <p:xfrm>
              <a:off x="1475185" y="6235645"/>
              <a:ext cx="1630506" cy="144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graphicFrame>
            <p:nvGraphicFramePr>
              <p:cNvPr id="25" name="Gráfico 24">
                <a:extLst>
                  <a:ext uri="{FF2B5EF4-FFF2-40B4-BE49-F238E27FC236}">
                    <a16:creationId xmlns:a16="http://schemas.microsoft.com/office/drawing/2014/main" id="{0625860F-F5A3-46F6-A936-0A58D2AC2ECC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733310170"/>
                  </p:ext>
                </p:extLst>
              </p:nvPr>
            </p:nvGraphicFramePr>
            <p:xfrm>
              <a:off x="2850855" y="6231057"/>
              <a:ext cx="1621356" cy="144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sp>
            <p:nvSpPr>
              <p:cNvPr id="26" name="CuadroTexto 25"/>
              <p:cNvSpPr txBox="1"/>
              <p:nvPr/>
            </p:nvSpPr>
            <p:spPr>
              <a:xfrm>
                <a:off x="871272" y="5756604"/>
                <a:ext cx="93176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E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2000 </a:t>
                </a:r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IU/</a:t>
                </a:r>
                <a:r>
                  <a:rPr lang="es-ES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day</a:t>
                </a:r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group</a:t>
                </a:r>
                <a:endParaRPr lang="es-E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CuadroTexto 26"/>
              <p:cNvSpPr txBox="1"/>
              <p:nvPr/>
            </p:nvSpPr>
            <p:spPr>
              <a:xfrm>
                <a:off x="2008445" y="5211923"/>
                <a:ext cx="59984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t=0 </a:t>
                </a:r>
                <a:r>
                  <a:rPr lang="es-ES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days</a:t>
                </a:r>
                <a:endParaRPr lang="es-E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CuadroTexto 27"/>
              <p:cNvSpPr txBox="1"/>
              <p:nvPr/>
            </p:nvSpPr>
            <p:spPr>
              <a:xfrm>
                <a:off x="3371080" y="5211923"/>
                <a:ext cx="59984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t=7 </a:t>
                </a:r>
                <a:r>
                  <a:rPr lang="es-ES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days</a:t>
                </a:r>
                <a:endParaRPr lang="es-E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CuadroTexto 28"/>
              <p:cNvSpPr txBox="1"/>
              <p:nvPr/>
            </p:nvSpPr>
            <p:spPr>
              <a:xfrm>
                <a:off x="4673950" y="5211923"/>
                <a:ext cx="65755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t=14 </a:t>
                </a:r>
                <a:r>
                  <a:rPr lang="es-ES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days</a:t>
                </a:r>
                <a:endParaRPr lang="es-E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CuadroTexto 37"/>
              <p:cNvSpPr txBox="1"/>
              <p:nvPr/>
            </p:nvSpPr>
            <p:spPr>
              <a:xfrm>
                <a:off x="871272" y="6739584"/>
                <a:ext cx="93176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10,000 IU/</a:t>
                </a:r>
                <a:r>
                  <a:rPr lang="es-ES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day</a:t>
                </a:r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group</a:t>
                </a:r>
                <a:endParaRPr lang="es-E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1" name="CuadroTexto 30"/>
            <p:cNvSpPr txBox="1"/>
            <p:nvPr/>
          </p:nvSpPr>
          <p:spPr>
            <a:xfrm>
              <a:off x="1340194" y="3294699"/>
              <a:ext cx="20065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CD8+ T </a:t>
              </a:r>
              <a:r>
                <a:rPr lang="es-ES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cell</a:t>
              </a: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subpopulations</a:t>
              </a:r>
              <a:endParaRPr lang="es-E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30" name="Objeto 29">
              <a:extLst>
                <a:ext uri="{FF2B5EF4-FFF2-40B4-BE49-F238E27FC236}">
                  <a16:creationId xmlns:a16="http://schemas.microsoft.com/office/drawing/2014/main" id="{FE94A5AA-A259-4C7E-BA01-EE144BA9FBA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9275349"/>
                </p:ext>
              </p:extLst>
            </p:nvPr>
          </p:nvGraphicFramePr>
          <p:xfrm>
            <a:off x="1458523" y="6094312"/>
            <a:ext cx="1749425" cy="1763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Prism 9" r:id="rId11" imgW="2803657" imgH="2822167" progId="Prism9.Document">
                    <p:embed/>
                  </p:oleObj>
                </mc:Choice>
                <mc:Fallback>
                  <p:oleObj name="Prism 9" r:id="rId11" imgW="2803657" imgH="2822167" progId="Prism9.Document">
                    <p:embed/>
                    <p:pic>
                      <p:nvPicPr>
                        <p:cNvPr id="18" name="Objeto 17">
                          <a:extLst>
                            <a:ext uri="{FF2B5EF4-FFF2-40B4-BE49-F238E27FC236}">
                              <a16:creationId xmlns:a16="http://schemas.microsoft.com/office/drawing/2014/main" id="{FE94A5AA-A259-4C7E-BA01-EE144BA9FBA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458523" y="6094312"/>
                          <a:ext cx="1749425" cy="17637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to 31">
              <a:extLst>
                <a:ext uri="{FF2B5EF4-FFF2-40B4-BE49-F238E27FC236}">
                  <a16:creationId xmlns:a16="http://schemas.microsoft.com/office/drawing/2014/main" id="{C4D2D43A-9EB5-428C-B6C3-79BDC99D3E3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29316811"/>
                </p:ext>
              </p:extLst>
            </p:nvPr>
          </p:nvGraphicFramePr>
          <p:xfrm>
            <a:off x="3321050" y="6096821"/>
            <a:ext cx="1727200" cy="1760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1" name="Prism 9" r:id="rId13" imgW="2767283" imgH="2822167" progId="Prism9.Document">
                    <p:embed/>
                  </p:oleObj>
                </mc:Choice>
                <mc:Fallback>
                  <p:oleObj name="Prism 9" r:id="rId13" imgW="2767283" imgH="2822167" progId="Prism9.Document">
                    <p:embed/>
                    <p:pic>
                      <p:nvPicPr>
                        <p:cNvPr id="19" name="Objeto 18">
                          <a:extLst>
                            <a:ext uri="{FF2B5EF4-FFF2-40B4-BE49-F238E27FC236}">
                              <a16:creationId xmlns:a16="http://schemas.microsoft.com/office/drawing/2014/main" id="{C4D2D43A-9EB5-428C-B6C3-79BDC99D3E3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321050" y="6096821"/>
                          <a:ext cx="1727200" cy="17605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4" name="CuadroTexto 33">
            <a:extLst>
              <a:ext uri="{FF2B5EF4-FFF2-40B4-BE49-F238E27FC236}">
                <a16:creationId xmlns:a16="http://schemas.microsoft.com/office/drawing/2014/main" id="{FDC98393-AF3E-4389-BF50-43937814BE0C}"/>
              </a:ext>
            </a:extLst>
          </p:cNvPr>
          <p:cNvSpPr txBox="1"/>
          <p:nvPr/>
        </p:nvSpPr>
        <p:spPr>
          <a:xfrm>
            <a:off x="504882" y="462992"/>
            <a:ext cx="584823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1. Analysis of CD8+ T cell subsets in PBMCs of hospitalized patients with COVID-19 who received each dose of vitamin D. Percentage of total CD8+ T cells (A), the distribution of CD8 subpopulations (B), and CD3+CD8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TCR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gd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cells (C) was determined in PBMCs from hospitalized patients with COVID-19 who received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IU/day or 10,000IU/day of cholecalciferol at baseline, 7 and 14 days. Each dot corresponds to one sample. Statistical significance was calculated using Mann–Whitney U-test.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3618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</TotalTime>
  <Words>141</Words>
  <Application>Microsoft Office PowerPoint</Application>
  <PresentationFormat>Presentación en pantalla (4:3)</PresentationFormat>
  <Paragraphs>34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Tema de Office</vt:lpstr>
      <vt:lpstr>GraphPad Prism 9 Project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Teresa Coiras Lopez</dc:creator>
  <cp:lastModifiedBy>Monserrat Torres Hortal</cp:lastModifiedBy>
  <cp:revision>35</cp:revision>
  <dcterms:created xsi:type="dcterms:W3CDTF">2021-09-01T11:52:36Z</dcterms:created>
  <dcterms:modified xsi:type="dcterms:W3CDTF">2022-04-19T11:20:11Z</dcterms:modified>
</cp:coreProperties>
</file>