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4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5"/>
  </p:normalViewPr>
  <p:slideViewPr>
    <p:cSldViewPr snapToGrid="0" snapToObjects="1" showGuides="1">
      <p:cViewPr varScale="1">
        <p:scale>
          <a:sx n="103" d="100"/>
          <a:sy n="103" d="100"/>
        </p:scale>
        <p:origin x="800" y="168"/>
      </p:cViewPr>
      <p:guideLst>
        <p:guide orient="horz" pos="104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D871581-0FA7-454E-8BCC-8681BFD506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54BE1F8-49DB-6648-982C-D2C7157103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5721B3F-15D0-B946-B9A8-CE438D824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1030-488B-344E-966A-33BFCAF77165}" type="datetimeFigureOut">
              <a:rPr kumimoji="1" lang="zh-CN" altLang="en-US" smtClean="0"/>
              <a:t>2022/3/4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F933C01-D914-6348-8A96-83B713F61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278E891-A1C8-EE42-8F07-09C6FFF24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D355-04C0-A644-9C56-826359A7E32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71269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3D2C5C8-4484-A24C-838D-85D225D94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59780C5-8A14-8E48-A781-0D77C1BB80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2C3FA1B-A2B8-7441-85A9-BF3840DB9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1030-488B-344E-966A-33BFCAF77165}" type="datetimeFigureOut">
              <a:rPr kumimoji="1" lang="zh-CN" altLang="en-US" smtClean="0"/>
              <a:t>2022/3/4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1399D86-B150-E24D-9954-271E84D03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1B8E021-2F01-144E-9724-245A3E48E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D355-04C0-A644-9C56-826359A7E32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79338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20EC3CF6-6A8D-B14E-9B73-F833D8D52A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D4DF29E-5DB4-BE44-BA01-9F8FD74BA2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3C592AD-CCBD-B64E-993D-AC2DA157F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1030-488B-344E-966A-33BFCAF77165}" type="datetimeFigureOut">
              <a:rPr kumimoji="1" lang="zh-CN" altLang="en-US" smtClean="0"/>
              <a:t>2022/3/4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7E5955D-8749-A040-A540-65171D9D8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DBE0E58-1374-D047-8A3B-CAAEEC1EE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D355-04C0-A644-9C56-826359A7E32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49151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70AABC-3E47-FC4D-8064-49BC69796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403EBA4-0AA2-8A46-80B1-87DE02CE4A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91758B6-F56E-B444-8DBF-FA3A9C606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1030-488B-344E-966A-33BFCAF77165}" type="datetimeFigureOut">
              <a:rPr kumimoji="1" lang="zh-CN" altLang="en-US" smtClean="0"/>
              <a:t>2022/3/4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28EC4B9-A932-FA43-A297-64BDCD162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CE990B3-31B8-CA49-A3DE-3A5ABE57A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D355-04C0-A644-9C56-826359A7E32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57701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59D79D-33A6-6A43-B9AF-AEB5815A7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117470D-475B-AF4D-B35C-13D0F16A43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8D3630A-7BB1-C844-ABD1-4A2B06B08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1030-488B-344E-966A-33BFCAF77165}" type="datetimeFigureOut">
              <a:rPr kumimoji="1" lang="zh-CN" altLang="en-US" smtClean="0"/>
              <a:t>2022/3/4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9FEF918-D843-404C-BBFD-10DF9BD20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59A0DE5-03DB-624A-8BCA-B7B101D5F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D355-04C0-A644-9C56-826359A7E32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47949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03DD7AE-22DA-5A44-8518-75BDB9246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26BD6F7-12F6-4E4F-9C7D-218006331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1C75CB5-C69C-D94B-9715-0EEDC88624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483748F-5B6C-244F-8818-A0BE05F71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1030-488B-344E-966A-33BFCAF77165}" type="datetimeFigureOut">
              <a:rPr kumimoji="1" lang="zh-CN" altLang="en-US" smtClean="0"/>
              <a:t>2022/3/4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5B3E927-F689-0442-A3A0-970858A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CF475A1-2AF0-584B-BBD3-83263E9F5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D355-04C0-A644-9C56-826359A7E32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68733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24A4752-DB02-7B4D-ADFA-0E0CF6375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752E410-3DE9-8241-B571-FA490C9B1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BF816D4-F94E-FC4F-97F6-5BB4468F08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1071DF34-0634-6A4A-8BAA-C9B1FD2E91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C68AFBC5-4758-6B4A-B4FD-1CE775DF19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6B319C14-3D7A-3B4F-B6E2-875B60098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1030-488B-344E-966A-33BFCAF77165}" type="datetimeFigureOut">
              <a:rPr kumimoji="1" lang="zh-CN" altLang="en-US" smtClean="0"/>
              <a:t>2022/3/4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8875B54-9261-D344-A12B-E4F8C3DF6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CC7D654-2A93-E548-ABE7-7A26E7D50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D355-04C0-A644-9C56-826359A7E32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43496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406864C-6D68-9D47-844F-9BC57FA5A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7DDD107-9F58-EA4A-B748-43AE87B05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1030-488B-344E-966A-33BFCAF77165}" type="datetimeFigureOut">
              <a:rPr kumimoji="1" lang="zh-CN" altLang="en-US" smtClean="0"/>
              <a:t>2022/3/4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463AD07-51F8-D641-858D-8D8BFEE88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9B4E593-736D-124E-B6D2-1D3173273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D355-04C0-A644-9C56-826359A7E32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3340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FBED080F-2189-8841-9EC3-174D179CB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1030-488B-344E-966A-33BFCAF77165}" type="datetimeFigureOut">
              <a:rPr kumimoji="1" lang="zh-CN" altLang="en-US" smtClean="0"/>
              <a:t>2022/3/4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23FF972-8B2E-F548-9556-46091F3D9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1A74927-4B0C-0840-A540-190B7B035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D355-04C0-A644-9C56-826359A7E32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63440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F3B74A7-6124-F24A-9CA0-ABF2D0422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FEB9EA5-4B46-D645-937B-748C9BBFB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314390F-8687-394E-96CE-5D507F4274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3E2BC4F-396C-9D43-B41B-8AF00E441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1030-488B-344E-966A-33BFCAF77165}" type="datetimeFigureOut">
              <a:rPr kumimoji="1" lang="zh-CN" altLang="en-US" smtClean="0"/>
              <a:t>2022/3/4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0EACDA0-78C7-714E-80BA-087DA9171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22CD052-0C62-8C4A-8204-A57461468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D355-04C0-A644-9C56-826359A7E32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81868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413540-A63E-A740-BFA9-3E3BD574B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7F9FC00-F480-4D45-A04B-3CA673D519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92DFC46-E938-0045-B35B-048ED21610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47E382A-CC14-BB4F-82C6-7937329A7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1030-488B-344E-966A-33BFCAF77165}" type="datetimeFigureOut">
              <a:rPr kumimoji="1" lang="zh-CN" altLang="en-US" smtClean="0"/>
              <a:t>2022/3/4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11C44BF-6902-3E40-87B9-1A94CC024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258B084-5001-824F-B832-3FF534CED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D355-04C0-A644-9C56-826359A7E32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99656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BB1E044D-806F-2C4D-9786-B7C883266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1B4E999-6A53-DF4C-96A9-69342098CC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396FBC0-4793-D348-A00A-3B44BC6942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51030-488B-344E-966A-33BFCAF77165}" type="datetimeFigureOut">
              <a:rPr kumimoji="1" lang="zh-CN" altLang="en-US" smtClean="0"/>
              <a:t>2022/3/4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1CD0AD2-6296-304C-B786-A03092F07D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1EAB36A-C4BA-D34B-92C1-BAADA45C23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ED355-04C0-A644-9C56-826359A7E32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05841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DA018C6C-B2F2-6841-9008-BC18D36251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8540989"/>
              </p:ext>
            </p:extLst>
          </p:nvPr>
        </p:nvGraphicFramePr>
        <p:xfrm>
          <a:off x="1786264" y="1276977"/>
          <a:ext cx="9098854" cy="43593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09539">
                  <a:extLst>
                    <a:ext uri="{9D8B030D-6E8A-4147-A177-3AD203B41FA5}">
                      <a16:colId xmlns:a16="http://schemas.microsoft.com/office/drawing/2014/main" val="436312695"/>
                    </a:ext>
                  </a:extLst>
                </a:gridCol>
                <a:gridCol w="3269293">
                  <a:extLst>
                    <a:ext uri="{9D8B030D-6E8A-4147-A177-3AD203B41FA5}">
                      <a16:colId xmlns:a16="http://schemas.microsoft.com/office/drawing/2014/main" val="1264531433"/>
                    </a:ext>
                  </a:extLst>
                </a:gridCol>
                <a:gridCol w="3620022">
                  <a:extLst>
                    <a:ext uri="{9D8B030D-6E8A-4147-A177-3AD203B41FA5}">
                      <a16:colId xmlns:a16="http://schemas.microsoft.com/office/drawing/2014/main" val="1519727857"/>
                    </a:ext>
                  </a:extLst>
                </a:gridCol>
              </a:tblGrid>
              <a:tr h="290621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 ID</a:t>
                      </a:r>
                      <a:endParaRPr lang="zh-CN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Primers</a:t>
                      </a:r>
                      <a:endParaRPr lang="zh-CN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024372"/>
                  </a:ext>
                </a:extLst>
              </a:tr>
              <a:tr h="29062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Forward primer (5' to 3')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Reverse primer (5' to 3')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3561597"/>
                  </a:ext>
                </a:extLst>
              </a:tr>
              <a:tr h="290621">
                <a:tc>
                  <a:txBody>
                    <a:bodyPr/>
                    <a:lstStyle/>
                    <a:p>
                      <a:pPr algn="ctr"/>
                      <a:r>
                        <a:rPr lang="en-US" sz="1400" i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CcTLP28</a:t>
                      </a:r>
                      <a:endParaRPr lang="zh-CN" sz="1400" i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TCGATCACCCCATTCAAAGGCT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TGCAACCACGCTCCTTTTATCG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7537041"/>
                  </a:ext>
                </a:extLst>
              </a:tr>
              <a:tr h="290621">
                <a:tc>
                  <a:txBody>
                    <a:bodyPr/>
                    <a:lstStyle/>
                    <a:p>
                      <a:pPr algn="ctr"/>
                      <a:r>
                        <a:rPr lang="en-US" sz="1400" i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CcTLP29</a:t>
                      </a:r>
                      <a:endParaRPr lang="zh-CN" sz="1400" i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TTGCAGGTGGTTGTTTCTGG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TTGAGTAGTCGTCTCCGCAA</a:t>
                      </a:r>
                      <a:endParaRPr lang="zh-CN" sz="14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28543"/>
                  </a:ext>
                </a:extLst>
              </a:tr>
              <a:tr h="290621">
                <a:tc>
                  <a:txBody>
                    <a:bodyPr/>
                    <a:lstStyle/>
                    <a:p>
                      <a:pPr algn="ctr"/>
                      <a:r>
                        <a:rPr lang="en-US" sz="1400" i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CcTLP30</a:t>
                      </a:r>
                      <a:endParaRPr lang="zh-CN" sz="1400" i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ATTAGCATCAATGTCACCCGCG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GCAAGTTTGTGGCGTCGAGTAG</a:t>
                      </a:r>
                      <a:endParaRPr lang="zh-CN" sz="14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9958908"/>
                  </a:ext>
                </a:extLst>
              </a:tr>
              <a:tr h="290621">
                <a:tc>
                  <a:txBody>
                    <a:bodyPr/>
                    <a:lstStyle/>
                    <a:p>
                      <a:pPr algn="ctr"/>
                      <a:r>
                        <a:rPr lang="en-US" sz="1400" i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CcTLP31</a:t>
                      </a:r>
                      <a:endParaRPr lang="zh-CN" sz="1400" i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GCAGATGACTACTTGACGCC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CACGACTCTGTTGGGCAAAA</a:t>
                      </a:r>
                      <a:endParaRPr lang="zh-CN" sz="14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3502193"/>
                  </a:ext>
                </a:extLst>
              </a:tr>
              <a:tr h="290621">
                <a:tc>
                  <a:txBody>
                    <a:bodyPr/>
                    <a:lstStyle/>
                    <a:p>
                      <a:pPr algn="ctr"/>
                      <a:r>
                        <a:rPr lang="en-US" sz="1400" i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CcTLP32</a:t>
                      </a:r>
                      <a:endParaRPr lang="zh-CN" sz="1400" i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CCACCTGTCACATTAGCCCAGA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CATTAACCACCTGCAACTCCGG</a:t>
                      </a:r>
                      <a:endParaRPr lang="zh-CN" sz="14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5574524"/>
                  </a:ext>
                </a:extLst>
              </a:tr>
              <a:tr h="290621">
                <a:tc>
                  <a:txBody>
                    <a:bodyPr/>
                    <a:lstStyle/>
                    <a:p>
                      <a:pPr algn="ctr"/>
                      <a:r>
                        <a:rPr lang="en-US" sz="1400" i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CcTLP33</a:t>
                      </a:r>
                      <a:endParaRPr lang="zh-CN" sz="1400" i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GCCCAGTTTTGTTGTACGGA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CCGGAGCAAGTGAGAGTACT</a:t>
                      </a:r>
                      <a:endParaRPr lang="zh-CN" sz="14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0359496"/>
                  </a:ext>
                </a:extLst>
              </a:tr>
              <a:tr h="290621">
                <a:tc>
                  <a:txBody>
                    <a:bodyPr/>
                    <a:lstStyle/>
                    <a:p>
                      <a:pPr algn="ctr"/>
                      <a:r>
                        <a:rPr lang="en-US" sz="1400" i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CcTLP37</a:t>
                      </a:r>
                      <a:endParaRPr lang="zh-CN" sz="1400" i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TCGTCGATGGCTATAACATGAGGA</a:t>
                      </a:r>
                      <a:endParaRPr lang="zh-CN" sz="14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GGGCAATGTCTGTTCAAGTCCG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9361675"/>
                  </a:ext>
                </a:extLst>
              </a:tr>
              <a:tr h="290621">
                <a:tc>
                  <a:txBody>
                    <a:bodyPr/>
                    <a:lstStyle/>
                    <a:p>
                      <a:pPr algn="ctr"/>
                      <a:r>
                        <a:rPr lang="en-US" sz="1400" i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CcTLP38</a:t>
                      </a:r>
                      <a:endParaRPr lang="zh-CN" sz="1400" i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CGGAAATGTTCAAGAATGCCTGC</a:t>
                      </a:r>
                      <a:endParaRPr lang="zh-CN" sz="1400" b="1" kern="1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ATCGTGAAGGAGTCGGGCAAAA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8232754"/>
                  </a:ext>
                </a:extLst>
              </a:tr>
              <a:tr h="290621">
                <a:tc>
                  <a:txBody>
                    <a:bodyPr/>
                    <a:lstStyle/>
                    <a:p>
                      <a:pPr algn="ctr"/>
                      <a:r>
                        <a:rPr lang="en-US" sz="1400" i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CcTLP39</a:t>
                      </a:r>
                      <a:endParaRPr lang="zh-CN" sz="1400" i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CGGCATGGATTTCTACGACGTC</a:t>
                      </a:r>
                      <a:endParaRPr lang="zh-CN" sz="14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TCCTGCGTACTGACAATCACCA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0281163"/>
                  </a:ext>
                </a:extLst>
              </a:tr>
              <a:tr h="29062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i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CcPAL1</a:t>
                      </a:r>
                      <a:endParaRPr lang="zh-CN" sz="1400" i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4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GGGAACGGATTTGCTAACAGGC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4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TCCAGCATCGGGTCAATCAACT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3781480"/>
                  </a:ext>
                </a:extLst>
              </a:tr>
              <a:tr h="29062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i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CcPAL2</a:t>
                      </a:r>
                      <a:endParaRPr lang="zh-CN" sz="1400" i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4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CTTCCAATCTCACAGCAAGCCG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4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CTCCGCACTTTGGACATGGTTG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5007821"/>
                  </a:ext>
                </a:extLst>
              </a:tr>
              <a:tr h="29062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i="1" kern="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CcNPR</a:t>
                      </a:r>
                      <a:endParaRPr lang="zh-CN" sz="1400" i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4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TGCACTCCAGATCTCAAAGCGT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4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AGAAGCCTCTCCTAGCACTGGA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8157270"/>
                  </a:ext>
                </a:extLst>
              </a:tr>
              <a:tr h="290621">
                <a:tc>
                  <a:txBody>
                    <a:bodyPr/>
                    <a:lstStyle/>
                    <a:p>
                      <a:pPr algn="ctr"/>
                      <a:r>
                        <a:rPr lang="en-US" sz="1400" i="1" kern="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CcActin</a:t>
                      </a:r>
                      <a:endParaRPr lang="zh-CN" sz="1400" i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GCGACAATGGAACTGGAA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CCTCTTTGACTGGGCTTC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541638"/>
                  </a:ext>
                </a:extLst>
              </a:tr>
            </a:tbl>
          </a:graphicData>
        </a:graphic>
      </p:graphicFrame>
      <p:sp>
        <p:nvSpPr>
          <p:cNvPr id="11" name="文本框 10">
            <a:extLst>
              <a:ext uri="{FF2B5EF4-FFF2-40B4-BE49-F238E27FC236}">
                <a16:creationId xmlns:a16="http://schemas.microsoft.com/office/drawing/2014/main" id="{45A64A78-E896-A14C-BFF8-E0AE84592D0C}"/>
              </a:ext>
            </a:extLst>
          </p:cNvPr>
          <p:cNvSpPr txBox="1"/>
          <p:nvPr/>
        </p:nvSpPr>
        <p:spPr>
          <a:xfrm>
            <a:off x="3760940" y="817416"/>
            <a:ext cx="60939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6400" indent="-406400"/>
            <a:r>
              <a:rPr lang="en-US" altLang="zh-CN" sz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Table S1: Primers of genes for </a:t>
            </a:r>
            <a:r>
              <a:rPr lang="en-US" altLang="zh-CN" sz="18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qRT</a:t>
            </a:r>
            <a:r>
              <a:rPr lang="en-US" altLang="zh-CN" sz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-PCR</a:t>
            </a:r>
            <a:endParaRPr lang="zh-CN" altLang="zh-CN" sz="32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1536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B3DF9DE2-7088-694B-9C1D-5FFF10BDFF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243729"/>
              </p:ext>
            </p:extLst>
          </p:nvPr>
        </p:nvGraphicFramePr>
        <p:xfrm>
          <a:off x="1889468" y="1034051"/>
          <a:ext cx="8657448" cy="51914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87848">
                  <a:extLst>
                    <a:ext uri="{9D8B030D-6E8A-4147-A177-3AD203B41FA5}">
                      <a16:colId xmlns:a16="http://schemas.microsoft.com/office/drawing/2014/main" val="1004842991"/>
                    </a:ext>
                  </a:extLst>
                </a:gridCol>
                <a:gridCol w="2548289">
                  <a:extLst>
                    <a:ext uri="{9D8B030D-6E8A-4147-A177-3AD203B41FA5}">
                      <a16:colId xmlns:a16="http://schemas.microsoft.com/office/drawing/2014/main" val="2457781055"/>
                    </a:ext>
                  </a:extLst>
                </a:gridCol>
                <a:gridCol w="2548289">
                  <a:extLst>
                    <a:ext uri="{9D8B030D-6E8A-4147-A177-3AD203B41FA5}">
                      <a16:colId xmlns:a16="http://schemas.microsoft.com/office/drawing/2014/main" val="1592215762"/>
                    </a:ext>
                  </a:extLst>
                </a:gridCol>
                <a:gridCol w="636885">
                  <a:extLst>
                    <a:ext uri="{9D8B030D-6E8A-4147-A177-3AD203B41FA5}">
                      <a16:colId xmlns:a16="http://schemas.microsoft.com/office/drawing/2014/main" val="321675211"/>
                    </a:ext>
                  </a:extLst>
                </a:gridCol>
                <a:gridCol w="636137">
                  <a:extLst>
                    <a:ext uri="{9D8B030D-6E8A-4147-A177-3AD203B41FA5}">
                      <a16:colId xmlns:a16="http://schemas.microsoft.com/office/drawing/2014/main" val="2172908832"/>
                    </a:ext>
                  </a:extLst>
                </a:gridCol>
              </a:tblGrid>
              <a:tr h="414170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 ID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Primer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en-US" sz="14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resection site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7804774"/>
                  </a:ext>
                </a:extLst>
              </a:tr>
              <a:tr h="43961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Forward primer (5' to 3')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Reverse primer (5' to 3')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6916389"/>
                  </a:ext>
                </a:extLst>
              </a:tr>
              <a:tr h="853784">
                <a:tc>
                  <a:txBody>
                    <a:bodyPr/>
                    <a:lstStyle/>
                    <a:p>
                      <a:r>
                        <a:rPr lang="en-US" sz="1400" b="1" i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CcTLP28</a:t>
                      </a:r>
                      <a:endParaRPr lang="zh-CN" sz="1400" b="1" i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AGAACACGGGGGACGAGCTCATGGCTGCATT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4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GTTCAGATCC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CCATGTCGACTCTAGAAATAGGAAGGAAGAAAT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4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GAAGCC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SacI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XbaI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5853278"/>
                  </a:ext>
                </a:extLst>
              </a:tr>
              <a:tr h="439614">
                <a:tc>
                  <a:txBody>
                    <a:bodyPr/>
                    <a:lstStyle/>
                    <a:p>
                      <a:r>
                        <a:rPr lang="en-US" sz="1400" b="1" i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CcTLP29</a:t>
                      </a:r>
                      <a:endParaRPr lang="zh-CN" sz="1400" b="1" i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CCCCCCGGGATGGGAGCAGAATATTCA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TGCTCTAGACCCAGTGGGGCAAAACAT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XmaI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XbaI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6175672"/>
                  </a:ext>
                </a:extLst>
              </a:tr>
              <a:tr h="441028">
                <a:tc>
                  <a:txBody>
                    <a:bodyPr/>
                    <a:lstStyle/>
                    <a:p>
                      <a:r>
                        <a:rPr lang="en-US" sz="1400" b="1" i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CcTLP30</a:t>
                      </a:r>
                      <a:endParaRPr lang="zh-CN" sz="1400" b="1" i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CCCCCCGGGATGGGTAAAGAAATTTCAGA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TGCTCTAGATTCTAACGACTCTATTGGGCAA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XmaI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XbaI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0397534"/>
                  </a:ext>
                </a:extLst>
              </a:tr>
              <a:tr h="441028">
                <a:tc>
                  <a:txBody>
                    <a:bodyPr/>
                    <a:lstStyle/>
                    <a:p>
                      <a:r>
                        <a:rPr lang="en-US" sz="1400" b="1" i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CcTLP31</a:t>
                      </a:r>
                      <a:endParaRPr lang="zh-CN" sz="1400" b="1" i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CCCCCCGGGATGGCTTCGGCAGCCATTCTTT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TGCTCTAGACGACTCTGTTGGGCAAAACG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XmaI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XbaI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6625733"/>
                  </a:ext>
                </a:extLst>
              </a:tr>
              <a:tr h="414170">
                <a:tc>
                  <a:txBody>
                    <a:bodyPr/>
                    <a:lstStyle/>
                    <a:p>
                      <a:r>
                        <a:rPr lang="en-US" sz="1400" b="1" i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CcTLP32</a:t>
                      </a:r>
                      <a:endParaRPr lang="zh-CN" sz="1400" b="1" i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CCCCCCGGGATGGGGGAAGAATTTTCA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37515" algn="l"/>
                        </a:tabLst>
                      </a:pPr>
                      <a:r>
                        <a:rPr lang="en-US" sz="1400" b="1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TGCTCTAGACGACTCTACTGGGCAAAAC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XmaI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XbaI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8440594"/>
                  </a:ext>
                </a:extLst>
              </a:tr>
              <a:tr h="414170">
                <a:tc>
                  <a:txBody>
                    <a:bodyPr/>
                    <a:lstStyle/>
                    <a:p>
                      <a:r>
                        <a:rPr lang="en-US" sz="1400" b="1" i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CcTLP33</a:t>
                      </a:r>
                      <a:endParaRPr lang="zh-CN" sz="1400" b="1" i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CCCCCCGGGATGGCAGCAATAAGCTCAA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TGCTCTAGAGGTTGGGGGGCAAAATGTGA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XmaI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XbaI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2291286"/>
                  </a:ext>
                </a:extLst>
              </a:tr>
              <a:tr h="441028">
                <a:tc>
                  <a:txBody>
                    <a:bodyPr/>
                    <a:lstStyle/>
                    <a:p>
                      <a:r>
                        <a:rPr lang="en-US" sz="1400" b="1" i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CcTLP37</a:t>
                      </a:r>
                      <a:endParaRPr lang="zh-CN" sz="1400" b="1" i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CCTGAGCTCATGGCATTCAACGTACTC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TGCTCTAGAACAAAACTTAATCAAATAGTCAGCT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SacI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XbaI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1346305"/>
                  </a:ext>
                </a:extLst>
              </a:tr>
              <a:tr h="441028">
                <a:tc>
                  <a:txBody>
                    <a:bodyPr/>
                    <a:lstStyle/>
                    <a:p>
                      <a:r>
                        <a:rPr lang="en-US" sz="1400" b="1" i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CcTLP38</a:t>
                      </a:r>
                      <a:endParaRPr lang="zh-CN" sz="1400" b="1" i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CCCCCCGGGATGGCGATACCGAGCTCA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TGCTCTAGAAAATAATGATCGTGAAGGAGTCGG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XmaI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XbaI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556793"/>
                  </a:ext>
                </a:extLst>
              </a:tr>
              <a:tr h="414170">
                <a:tc>
                  <a:txBody>
                    <a:bodyPr/>
                    <a:lstStyle/>
                    <a:p>
                      <a:r>
                        <a:rPr lang="en-US" sz="1400" b="1" i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CcTLP39</a:t>
                      </a:r>
                      <a:endParaRPr lang="zh-CN" sz="1400" b="1" i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CCCCCCGGGATGGCGATAAGCTCAAAG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TGCTCTAGAGCTATTTGTTGGGCAAAACG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XmaI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kern="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XbaI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9625617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59E41873-A266-D44F-A63F-1A53C8BB92AD}"/>
              </a:ext>
            </a:extLst>
          </p:cNvPr>
          <p:cNvSpPr txBox="1"/>
          <p:nvPr/>
        </p:nvSpPr>
        <p:spPr>
          <a:xfrm>
            <a:off x="2909170" y="447829"/>
            <a:ext cx="60939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6400" indent="-406400"/>
            <a:r>
              <a:rPr lang="en-US" altLang="zh-CN" sz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Table 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S</a:t>
            </a:r>
            <a:r>
              <a:rPr lang="en-US" altLang="zh-CN" sz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2: Primers of 9 </a:t>
            </a:r>
            <a:r>
              <a:rPr lang="en-US" altLang="zh-CN" sz="1800" i="1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CcTLP</a:t>
            </a:r>
            <a:r>
              <a:rPr lang="en-US" altLang="zh-CN" sz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gene for full-length amplification</a:t>
            </a:r>
            <a:endParaRPr lang="zh-CN" altLang="zh-CN" sz="32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2919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43D08125-65E2-CA45-91C4-6DB648673D2D}"/>
              </a:ext>
            </a:extLst>
          </p:cNvPr>
          <p:cNvSpPr txBox="1"/>
          <p:nvPr/>
        </p:nvSpPr>
        <p:spPr>
          <a:xfrm>
            <a:off x="1930299" y="4551551"/>
            <a:ext cx="82780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Figure S1: Figure synteny regions between Pecan genome and hickory </a:t>
            </a:r>
            <a:r>
              <a:rPr lang="en-US" altLang="zh-CN" sz="1800" i="1" kern="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CcTLP</a:t>
            </a:r>
            <a:r>
              <a:rPr lang="en-US" altLang="zh-CN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genes located genomic regions</a:t>
            </a:r>
            <a:r>
              <a:rPr lang="zh-CN" altLang="zh-CN" dirty="0">
                <a:effectLst/>
              </a:rPr>
              <a:t> 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1E4CBE0-B718-2D40-92FE-3EF6E6DA64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855" y="71481"/>
            <a:ext cx="10462486" cy="4197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326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274B93BD-5A3C-8541-8178-8C84B18C8A70}"/>
              </a:ext>
            </a:extLst>
          </p:cNvPr>
          <p:cNvSpPr txBox="1"/>
          <p:nvPr/>
        </p:nvSpPr>
        <p:spPr>
          <a:xfrm>
            <a:off x="1088725" y="5262427"/>
            <a:ext cx="100145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6400" indent="-406400"/>
            <a:r>
              <a:rPr lang="en-US" altLang="zh-CN" sz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Figure 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S</a:t>
            </a:r>
            <a:r>
              <a:rPr lang="en-US" altLang="zh-CN" sz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2: Multiple sequence alignment of hickory TLP sequences. Blue outline boxes</a:t>
            </a:r>
            <a:r>
              <a:rPr lang="zh-CN" altLang="en-US" sz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indicated conserved regions, and dark red background represented consistent residual bases between 40 hickory </a:t>
            </a:r>
            <a:r>
              <a:rPr lang="en-US" altLang="zh-CN" sz="1800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TLP</a:t>
            </a:r>
            <a:r>
              <a:rPr lang="en-US" altLang="zh-CN" sz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genes.</a:t>
            </a:r>
            <a:endParaRPr lang="zh-CN" altLang="zh-CN" sz="32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BE442F0-2A1E-6243-A8F2-D0D524552D8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725" y="0"/>
            <a:ext cx="10014550" cy="500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115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4">
            <a:extLst>
              <a:ext uri="{FF2B5EF4-FFF2-40B4-BE49-F238E27FC236}">
                <a16:creationId xmlns:a16="http://schemas.microsoft.com/office/drawing/2014/main" id="{274B93BD-5A3C-8541-8178-8C84B18C8A70}"/>
              </a:ext>
            </a:extLst>
          </p:cNvPr>
          <p:cNvSpPr txBox="1"/>
          <p:nvPr/>
        </p:nvSpPr>
        <p:spPr>
          <a:xfrm>
            <a:off x="1427842" y="5370269"/>
            <a:ext cx="9559472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6400" indent="-406400"/>
            <a:r>
              <a:rPr lang="en-US" altLang="zh-CN" sz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Figure S3:</a:t>
            </a:r>
            <a:r>
              <a:rPr lang="zh-CN" altLang="en-US" sz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xpression analysis of SA-synthetic and signaling-related genes after </a:t>
            </a:r>
            <a:r>
              <a:rPr lang="en-US" altLang="zh-CN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B.dothidea</a:t>
            </a:r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infection by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qRT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-PCR</a:t>
            </a:r>
            <a:r>
              <a:rPr lang="en-US" altLang="zh-CN" dirty="0"/>
              <a:t>.</a:t>
            </a:r>
            <a:r>
              <a:rPr lang="zh-CN" altLang="zh-CN" sz="3200" dirty="0"/>
              <a:t> </a:t>
            </a:r>
            <a:endParaRPr lang="zh-CN" altLang="zh-CN" sz="32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412A2EF2-956A-5444-85E4-DA48BE66D4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0349" y="2038350"/>
            <a:ext cx="1854200" cy="27813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9598D41D-A0D5-6748-9991-3A8B75D536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2621" y="2044700"/>
            <a:ext cx="1930400" cy="27686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3055977C-6D73-F849-A532-48D46116C2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1093" y="2038350"/>
            <a:ext cx="1892300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911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3142</TotalTime>
  <Words>212</Words>
  <Application>Microsoft Macintosh PowerPoint</Application>
  <PresentationFormat>宽屏</PresentationFormat>
  <Paragraphs>100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1" baseType="lpstr">
      <vt:lpstr>等线</vt:lpstr>
      <vt:lpstr>等线 Light</vt:lpstr>
      <vt:lpstr>宋体</vt:lpstr>
      <vt:lpstr>Arial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Microsoft Office User</cp:lastModifiedBy>
  <cp:revision>5</cp:revision>
  <dcterms:created xsi:type="dcterms:W3CDTF">2022-01-05T07:38:54Z</dcterms:created>
  <dcterms:modified xsi:type="dcterms:W3CDTF">2022-03-04T09:16:52Z</dcterms:modified>
</cp:coreProperties>
</file>