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
  </p:notesMasterIdLst>
  <p:sldIdLst>
    <p:sldId id="264" r:id="rId2"/>
    <p:sldId id="263" r:id="rId3"/>
    <p:sldId id="270" r:id="rId4"/>
    <p:sldId id="271" r:id="rId5"/>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kita Jaykumar" initials="AJ" lastIdx="4" clrIdx="0">
    <p:extLst>
      <p:ext uri="{19B8F6BF-5375-455C-9EA6-DF929625EA0E}">
        <p15:presenceInfo xmlns:p15="http://schemas.microsoft.com/office/powerpoint/2012/main" userId="S::S178465@swmed.org::b45f5903-9dae-4de4-88a7-63775968ebd2" providerId="AD"/>
      </p:ext>
    </p:extLst>
  </p:cmAuthor>
  <p:cmAuthor id="2" name="Pearl Wichaidit" initials="PW" lastIdx="3" clrIdx="1">
    <p:extLst>
      <p:ext uri="{19B8F6BF-5375-455C-9EA6-DF929625EA0E}">
        <p15:presenceInfo xmlns:p15="http://schemas.microsoft.com/office/powerpoint/2012/main" userId="Pearl Wichaidi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4189" autoAdjust="0"/>
  </p:normalViewPr>
  <p:slideViewPr>
    <p:cSldViewPr snapToGrid="0">
      <p:cViewPr varScale="1">
        <p:scale>
          <a:sx n="38" d="100"/>
          <a:sy n="38" d="100"/>
        </p:scale>
        <p:origin x="2397" y="15"/>
      </p:cViewPr>
      <p:guideLst>
        <p:guide orient="horz" pos="312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152892-92F6-423D-86A7-6E64662C4260}" type="datetimeFigureOut">
              <a:rPr lang="en-US" smtClean="0"/>
              <a:t>5/25/2021</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54F728-10CF-457A-8CE8-4593566F3865}" type="slidenum">
              <a:rPr lang="en-US" smtClean="0"/>
              <a:t>‹#›</a:t>
            </a:fld>
            <a:endParaRPr lang="en-US"/>
          </a:p>
        </p:txBody>
      </p:sp>
    </p:spTree>
    <p:extLst>
      <p:ext uri="{BB962C8B-B14F-4D97-AF65-F5344CB8AC3E}">
        <p14:creationId xmlns:p14="http://schemas.microsoft.com/office/powerpoint/2010/main" val="1752266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54F728-10CF-457A-8CE8-4593566F3865}" type="slidenum">
              <a:rPr lang="en-US" smtClean="0"/>
              <a:t>3</a:t>
            </a:fld>
            <a:endParaRPr lang="en-US"/>
          </a:p>
        </p:txBody>
      </p:sp>
    </p:spTree>
    <p:extLst>
      <p:ext uri="{BB962C8B-B14F-4D97-AF65-F5344CB8AC3E}">
        <p14:creationId xmlns:p14="http://schemas.microsoft.com/office/powerpoint/2010/main" val="96613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0B8C3C-1D1F-4DE9-BEEE-3964360DBD7A}" type="datetimeFigureOut">
              <a:rPr lang="en-US" smtClean="0"/>
              <a:t>5/25/2021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34220342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0B8C3C-1D1F-4DE9-BEEE-3964360DBD7A}" type="datetimeFigureOut">
              <a:rPr lang="en-US" smtClean="0"/>
              <a:t>5/25/2021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2238660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0B8C3C-1D1F-4DE9-BEEE-3964360DBD7A}" type="datetimeFigureOut">
              <a:rPr lang="en-US" smtClean="0"/>
              <a:t>5/25/2021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366100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0B8C3C-1D1F-4DE9-BEEE-3964360DBD7A}" type="datetimeFigureOut">
              <a:rPr lang="en-US" smtClean="0"/>
              <a:t>5/25/2021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86528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E0B8C3C-1D1F-4DE9-BEEE-3964360DBD7A}" type="datetimeFigureOut">
              <a:rPr lang="en-US" smtClean="0"/>
              <a:t>5/25/2021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3002639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0B8C3C-1D1F-4DE9-BEEE-3964360DBD7A}" type="datetimeFigureOut">
              <a:rPr lang="en-US" smtClean="0"/>
              <a:t>5/25/2021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2904293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0B8C3C-1D1F-4DE9-BEEE-3964360DBD7A}" type="datetimeFigureOut">
              <a:rPr lang="en-US" smtClean="0"/>
              <a:t>5/25/2021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962027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0B8C3C-1D1F-4DE9-BEEE-3964360DBD7A}" type="datetimeFigureOut">
              <a:rPr lang="en-US" smtClean="0"/>
              <a:t>5/25/2021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4043232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0B8C3C-1D1F-4DE9-BEEE-3964360DBD7A}" type="datetimeFigureOut">
              <a:rPr lang="en-US" smtClean="0"/>
              <a:t>5/25/2021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1997018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E0B8C3C-1D1F-4DE9-BEEE-3964360DBD7A}" type="datetimeFigureOut">
              <a:rPr lang="en-US" smtClean="0"/>
              <a:t>5/25/2021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3517521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E0B8C3C-1D1F-4DE9-BEEE-3964360DBD7A}" type="datetimeFigureOut">
              <a:rPr lang="en-US" smtClean="0"/>
              <a:t>5/25/2021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7BF10-88A7-4DF0-811D-90F04C98E9EE}" type="slidenum">
              <a:rPr lang="en-US" smtClean="0"/>
              <a:t>‹#›</a:t>
            </a:fld>
            <a:endParaRPr lang="en-US"/>
          </a:p>
        </p:txBody>
      </p:sp>
    </p:spTree>
    <p:extLst>
      <p:ext uri="{BB962C8B-B14F-4D97-AF65-F5344CB8AC3E}">
        <p14:creationId xmlns:p14="http://schemas.microsoft.com/office/powerpoint/2010/main" val="1727306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E0B8C3C-1D1F-4DE9-BEEE-3964360DBD7A}" type="datetimeFigureOut">
              <a:rPr lang="en-US" smtClean="0"/>
              <a:t>5/25/2021</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1F7BF10-88A7-4DF0-811D-90F04C98E9EE}" type="slidenum">
              <a:rPr lang="en-US" smtClean="0"/>
              <a:t>‹#›</a:t>
            </a:fld>
            <a:endParaRPr lang="en-US"/>
          </a:p>
        </p:txBody>
      </p:sp>
    </p:spTree>
    <p:extLst>
      <p:ext uri="{BB962C8B-B14F-4D97-AF65-F5344CB8AC3E}">
        <p14:creationId xmlns:p14="http://schemas.microsoft.com/office/powerpoint/2010/main" val="32615777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jpeg"/><Relationship Id="rId18" Type="http://schemas.openxmlformats.org/officeDocument/2006/relationships/image" Target="../media/image2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jpeg"/><Relationship Id="rId17" Type="http://schemas.openxmlformats.org/officeDocument/2006/relationships/image" Target="../media/image27.tiff"/><Relationship Id="rId2" Type="http://schemas.openxmlformats.org/officeDocument/2006/relationships/notesSlide" Target="../notesSlides/notesSlide1.xml"/><Relationship Id="rId16"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21.jpeg"/><Relationship Id="rId5" Type="http://schemas.openxmlformats.org/officeDocument/2006/relationships/image" Target="../media/image15.jpeg"/><Relationship Id="rId15" Type="http://schemas.openxmlformats.org/officeDocument/2006/relationships/image" Target="../media/image25.jpeg"/><Relationship Id="rId10" Type="http://schemas.openxmlformats.org/officeDocument/2006/relationships/image" Target="../media/image20.jpeg"/><Relationship Id="rId19" Type="http://schemas.openxmlformats.org/officeDocument/2006/relationships/image" Target="../media/image29.png"/><Relationship Id="rId4" Type="http://schemas.openxmlformats.org/officeDocument/2006/relationships/image" Target="../media/image14.jpeg"/><Relationship Id="rId9" Type="http://schemas.openxmlformats.org/officeDocument/2006/relationships/image" Target="../media/image19.png"/><Relationship Id="rId14" Type="http://schemas.openxmlformats.org/officeDocument/2006/relationships/image" Target="../media/image2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xx1" descr="file5xxwIn-MoleculeSpreadsheet1.PNG">
            <a:extLst>
              <a:ext uri="{FF2B5EF4-FFF2-40B4-BE49-F238E27FC236}">
                <a16:creationId xmlns:a16="http://schemas.microsoft.com/office/drawing/2014/main" id="{C420D88E-95D9-4132-82BD-E83A123973B7}"/>
              </a:ext>
            </a:extLst>
          </p:cNvPr>
          <p:cNvPicPr>
            <a:picLocks noChangeAspect="1"/>
          </p:cNvPicPr>
          <p:nvPr/>
        </p:nvPicPr>
        <p:blipFill>
          <a:blip r:embed="rId2" cstate="print"/>
          <a:stretch>
            <a:fillRect/>
          </a:stretch>
        </p:blipFill>
        <p:spPr>
          <a:xfrm rot="6677329">
            <a:off x="825130" y="3850584"/>
            <a:ext cx="1279653" cy="1279653"/>
          </a:xfrm>
          <a:prstGeom prst="rect">
            <a:avLst/>
          </a:prstGeom>
        </p:spPr>
      </p:pic>
      <p:sp>
        <p:nvSpPr>
          <p:cNvPr id="5" name="TextBox 4"/>
          <p:cNvSpPr txBox="1"/>
          <p:nvPr/>
        </p:nvSpPr>
        <p:spPr>
          <a:xfrm>
            <a:off x="57935" y="212134"/>
            <a:ext cx="1000595"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Figure S1</a:t>
            </a:r>
          </a:p>
        </p:txBody>
      </p:sp>
      <p:sp>
        <p:nvSpPr>
          <p:cNvPr id="6" name="TextBox 5"/>
          <p:cNvSpPr txBox="1"/>
          <p:nvPr/>
        </p:nvSpPr>
        <p:spPr>
          <a:xfrm>
            <a:off x="115991" y="726882"/>
            <a:ext cx="29527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A</a:t>
            </a:r>
          </a:p>
        </p:txBody>
      </p:sp>
      <p:pic>
        <p:nvPicPr>
          <p:cNvPr id="7" name="Picture 6"/>
          <p:cNvPicPr>
            <a:picLocks noChangeAspect="1"/>
          </p:cNvPicPr>
          <p:nvPr/>
        </p:nvPicPr>
        <p:blipFill>
          <a:blip r:embed="rId3"/>
          <a:stretch>
            <a:fillRect/>
          </a:stretch>
        </p:blipFill>
        <p:spPr>
          <a:xfrm>
            <a:off x="3130174" y="465483"/>
            <a:ext cx="3428520" cy="3177958"/>
          </a:xfrm>
          <a:prstGeom prst="rect">
            <a:avLst/>
          </a:prstGeom>
        </p:spPr>
      </p:pic>
      <p:grpSp>
        <p:nvGrpSpPr>
          <p:cNvPr id="15" name="Group 14"/>
          <p:cNvGrpSpPr/>
          <p:nvPr/>
        </p:nvGrpSpPr>
        <p:grpSpPr>
          <a:xfrm>
            <a:off x="59975" y="3784498"/>
            <a:ext cx="2834009" cy="292865"/>
            <a:chOff x="59975" y="3784498"/>
            <a:chExt cx="2834009" cy="292865"/>
          </a:xfrm>
        </p:grpSpPr>
        <p:sp>
          <p:nvSpPr>
            <p:cNvPr id="9" name="TextBox 8"/>
            <p:cNvSpPr txBox="1"/>
            <p:nvPr/>
          </p:nvSpPr>
          <p:spPr>
            <a:xfrm>
              <a:off x="59975" y="3784498"/>
              <a:ext cx="29527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B</a:t>
              </a:r>
            </a:p>
          </p:txBody>
        </p:sp>
        <p:sp>
          <p:nvSpPr>
            <p:cNvPr id="10" name="TextBox 9"/>
            <p:cNvSpPr txBox="1"/>
            <p:nvPr/>
          </p:nvSpPr>
          <p:spPr>
            <a:xfrm>
              <a:off x="2598710" y="3800364"/>
              <a:ext cx="29527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D</a:t>
              </a:r>
            </a:p>
          </p:txBody>
        </p:sp>
      </p:grpSp>
      <p:pic>
        <p:nvPicPr>
          <p:cNvPr id="11" name="Picture 10"/>
          <p:cNvPicPr>
            <a:picLocks noChangeAspect="1"/>
          </p:cNvPicPr>
          <p:nvPr/>
        </p:nvPicPr>
        <p:blipFill rotWithShape="1">
          <a:blip r:embed="rId4" cstate="hqprint">
            <a:extLst>
              <a:ext uri="{28A0092B-C50C-407E-A947-70E740481C1C}">
                <a14:useLocalDpi xmlns:a14="http://schemas.microsoft.com/office/drawing/2010/main" val="0"/>
              </a:ext>
            </a:extLst>
          </a:blip>
          <a:srcRect r="41214"/>
          <a:stretch/>
        </p:blipFill>
        <p:spPr>
          <a:xfrm>
            <a:off x="829772" y="1029925"/>
            <a:ext cx="1092547" cy="1881382"/>
          </a:xfrm>
          <a:prstGeom prst="rect">
            <a:avLst/>
          </a:prstGeom>
        </p:spPr>
      </p:pic>
      <p:sp>
        <p:nvSpPr>
          <p:cNvPr id="13" name="TextBox 12"/>
          <p:cNvSpPr txBox="1"/>
          <p:nvPr/>
        </p:nvSpPr>
        <p:spPr>
          <a:xfrm>
            <a:off x="2598710" y="752926"/>
            <a:ext cx="295274"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C</a:t>
            </a:r>
          </a:p>
        </p:txBody>
      </p:sp>
      <p:pic>
        <p:nvPicPr>
          <p:cNvPr id="3" name="Picture 2">
            <a:extLst>
              <a:ext uri="{FF2B5EF4-FFF2-40B4-BE49-F238E27FC236}">
                <a16:creationId xmlns:a16="http://schemas.microsoft.com/office/drawing/2014/main" id="{27CD2C3F-1796-44B7-A4A9-699DD31ACFB3}"/>
              </a:ext>
            </a:extLst>
          </p:cNvPr>
          <p:cNvPicPr>
            <a:picLocks noChangeAspect="1"/>
          </p:cNvPicPr>
          <p:nvPr/>
        </p:nvPicPr>
        <p:blipFill rotWithShape="1">
          <a:blip r:embed="rId5" cstate="hqprint">
            <a:extLst>
              <a:ext uri="{28A0092B-C50C-407E-A947-70E740481C1C}">
                <a14:useLocalDpi xmlns:a14="http://schemas.microsoft.com/office/drawing/2010/main" val="0"/>
              </a:ext>
            </a:extLst>
          </a:blip>
          <a:srcRect r="9931"/>
          <a:stretch/>
        </p:blipFill>
        <p:spPr>
          <a:xfrm>
            <a:off x="3047697" y="3725445"/>
            <a:ext cx="2453216" cy="1852551"/>
          </a:xfrm>
          <a:prstGeom prst="rect">
            <a:avLst/>
          </a:prstGeom>
        </p:spPr>
      </p:pic>
      <p:sp>
        <p:nvSpPr>
          <p:cNvPr id="16" name="Rectangle 15">
            <a:extLst>
              <a:ext uri="{FF2B5EF4-FFF2-40B4-BE49-F238E27FC236}">
                <a16:creationId xmlns:a16="http://schemas.microsoft.com/office/drawing/2014/main" id="{E29667EF-FAD1-4D16-8F50-185D0D2E82FC}"/>
              </a:ext>
            </a:extLst>
          </p:cNvPr>
          <p:cNvSpPr/>
          <p:nvPr/>
        </p:nvSpPr>
        <p:spPr>
          <a:xfrm>
            <a:off x="57935" y="5640601"/>
            <a:ext cx="6666715" cy="3046988"/>
          </a:xfrm>
          <a:prstGeom prst="rect">
            <a:avLst/>
          </a:prstGeom>
        </p:spPr>
        <p:txBody>
          <a:bodyPr wrap="square">
            <a:spAutoFit/>
          </a:bodyPr>
          <a:lstStyle/>
          <a:p>
            <a:r>
              <a:rPr lang="en-US" sz="1200" b="1" dirty="0">
                <a:latin typeface="Arial" panose="020B0604020202020204" pitchFamily="34" charset="0"/>
              </a:rPr>
              <a:t>Supplementary Figure 1. Identification of a WNK1 inhibitor from a chemical screen.  A. </a:t>
            </a:r>
            <a:r>
              <a:rPr lang="en-US" sz="1200" dirty="0">
                <a:latin typeface="Arial" panose="020B0604020202020204" pitchFamily="34" charset="0"/>
              </a:rPr>
              <a:t>Structure of WNK463 (ref 28).</a:t>
            </a:r>
            <a:r>
              <a:rPr lang="en-US" sz="1200" b="1" dirty="0">
                <a:latin typeface="Arial" panose="020B0604020202020204" pitchFamily="34" charset="0"/>
              </a:rPr>
              <a:t> B. </a:t>
            </a:r>
            <a:r>
              <a:rPr lang="en-US" sz="1200" dirty="0">
                <a:latin typeface="Arial" panose="020B0604020202020204" pitchFamily="34" charset="0"/>
              </a:rPr>
              <a:t>A 3500 compound library, chosen by Bruce Posner, Director of the HTS core, to be representative of the UT Southwestern 230,000 compound library chemical space was screened for inhibitors of phosphorylated (pS382) WNK1 194-483 prepared as described (ref 59) using myelin basic protein as substrate with protocols generally as described in (</a:t>
            </a:r>
            <a:r>
              <a:rPr lang="en-US" sz="1200" dirty="0" err="1">
                <a:latin typeface="Arial" panose="020B0604020202020204" pitchFamily="34" charset="0"/>
              </a:rPr>
              <a:t>Piala</a:t>
            </a:r>
            <a:r>
              <a:rPr lang="en-US" sz="1200" dirty="0">
                <a:latin typeface="Arial" panose="020B0604020202020204" pitchFamily="34" charset="0"/>
              </a:rPr>
              <a:t> et al, </a:t>
            </a:r>
            <a:r>
              <a:rPr lang="en-US" sz="1200" dirty="0" err="1">
                <a:latin typeface="Arial" panose="020B0604020202020204" pitchFamily="34" charset="0"/>
              </a:rPr>
              <a:t>Bioorg</a:t>
            </a:r>
            <a:r>
              <a:rPr lang="en-US" sz="1200" dirty="0">
                <a:latin typeface="Arial" panose="020B0604020202020204" pitchFamily="34" charset="0"/>
              </a:rPr>
              <a:t> Med </a:t>
            </a:r>
            <a:r>
              <a:rPr lang="en-US" sz="1200" dirty="0" err="1">
                <a:latin typeface="Arial" panose="020B0604020202020204" pitchFamily="34" charset="0"/>
              </a:rPr>
              <a:t>Chem</a:t>
            </a:r>
            <a:r>
              <a:rPr lang="en-US" sz="1200" dirty="0">
                <a:latin typeface="Arial" panose="020B0604020202020204" pitchFamily="34" charset="0"/>
              </a:rPr>
              <a:t> Lett 26, 3923, 2016). Compound SW133708 (IUPAC name: 3-chloro-1-(2,3-dichlorophenyl)-4-[(3-hydroxyphenyl)amino]-1H-pyrrole-2,5-dione) (</a:t>
            </a:r>
            <a:r>
              <a:rPr lang="en-US" sz="1200" dirty="0" err="1">
                <a:latin typeface="Arial" panose="020B0604020202020204" pitchFamily="34" charset="0"/>
              </a:rPr>
              <a:t>Chembridge</a:t>
            </a:r>
            <a:r>
              <a:rPr lang="en-US" sz="1200" dirty="0">
                <a:latin typeface="Arial" panose="020B0604020202020204" pitchFamily="34" charset="0"/>
              </a:rPr>
              <a:t> compound #6505063) was identified as the top hit from the screen. </a:t>
            </a:r>
            <a:r>
              <a:rPr lang="en-US" sz="1200" b="1" dirty="0">
                <a:latin typeface="Arial" panose="020B0604020202020204" pitchFamily="34" charset="0"/>
              </a:rPr>
              <a:t>C. </a:t>
            </a:r>
            <a:r>
              <a:rPr lang="en-US" sz="1200" dirty="0">
                <a:latin typeface="Arial" panose="020B0604020202020204" pitchFamily="34" charset="0"/>
              </a:rPr>
              <a:t>A 45 human kinase panel was evaluated for inhibition by 10 </a:t>
            </a:r>
            <a:r>
              <a:rPr lang="en-US" sz="1200" dirty="0" err="1">
                <a:latin typeface="Arial" panose="020B0604020202020204" pitchFamily="34" charset="0"/>
              </a:rPr>
              <a:t>μM</a:t>
            </a:r>
            <a:r>
              <a:rPr lang="en-US" sz="1200" dirty="0">
                <a:latin typeface="Arial" panose="020B0604020202020204" pitchFamily="34" charset="0"/>
              </a:rPr>
              <a:t> SW133708 by the Eurofins commercial screening service (Celle-</a:t>
            </a:r>
            <a:r>
              <a:rPr lang="en-US" sz="1200" dirty="0" err="1">
                <a:latin typeface="Arial" panose="020B0604020202020204" pitchFamily="34" charset="0"/>
              </a:rPr>
              <a:t>L’Evescault</a:t>
            </a:r>
            <a:r>
              <a:rPr lang="en-US" sz="1200" dirty="0">
                <a:latin typeface="Arial" panose="020B0604020202020204" pitchFamily="34" charset="0"/>
              </a:rPr>
              <a:t>, France) which used HTRF (Homogeneous Time Resolved Fluorescence) to determine relative inhibition. Inhibition higher than 50% was considered significant. In addition to inhibiting WNK1, SW133708 shows inhibitory activity only toward fibroblast growth factor receptor-3 (FGFR3) of the kinases in the specificity screen. </a:t>
            </a:r>
            <a:r>
              <a:rPr lang="en-US" sz="1200" b="1" dirty="0">
                <a:latin typeface="Arial" panose="020B0604020202020204" pitchFamily="34" charset="0"/>
              </a:rPr>
              <a:t>D</a:t>
            </a:r>
            <a:r>
              <a:rPr lang="en-US" sz="1200" dirty="0">
                <a:latin typeface="Arial" panose="020B0604020202020204" pitchFamily="34" charset="0"/>
              </a:rPr>
              <a:t>. </a:t>
            </a:r>
            <a:r>
              <a:rPr lang="en-US" sz="1200" dirty="0">
                <a:latin typeface="Arial" panose="020B0604020202020204" pitchFamily="34" charset="0"/>
                <a:cs typeface="Arial" panose="020B0604020202020204" pitchFamily="34" charset="0"/>
              </a:rPr>
              <a:t>Dose response for inhibition of WNK1 activity with SW133708 measured using pS382 WNK1 kinase domain as above and GST-OSR1 314-344 as the substrate. The IC</a:t>
            </a:r>
            <a:r>
              <a:rPr lang="en-US" sz="1200" baseline="-25000" dirty="0">
                <a:latin typeface="Arial" panose="020B0604020202020204" pitchFamily="34" charset="0"/>
                <a:cs typeface="Arial" panose="020B0604020202020204" pitchFamily="34" charset="0"/>
              </a:rPr>
              <a:t>50</a:t>
            </a:r>
            <a:r>
              <a:rPr lang="en-US" sz="1200" dirty="0">
                <a:latin typeface="Arial" panose="020B0604020202020204" pitchFamily="34" charset="0"/>
                <a:cs typeface="Arial" panose="020B0604020202020204" pitchFamily="34" charset="0"/>
              </a:rPr>
              <a:t> was 6.5 µM. The IC</a:t>
            </a:r>
            <a:r>
              <a:rPr lang="en-US" sz="1200" baseline="-25000" dirty="0">
                <a:latin typeface="Arial" panose="020B0604020202020204" pitchFamily="34" charset="0"/>
                <a:cs typeface="Arial" panose="020B0604020202020204" pitchFamily="34" charset="0"/>
              </a:rPr>
              <a:t>50</a:t>
            </a:r>
            <a:r>
              <a:rPr lang="en-US" sz="1200" dirty="0">
                <a:latin typeface="Arial" panose="020B0604020202020204" pitchFamily="34" charset="0"/>
                <a:cs typeface="Arial" panose="020B0604020202020204" pitchFamily="34" charset="0"/>
              </a:rPr>
              <a:t> for WNK463 using this method was ~ 50 </a:t>
            </a:r>
            <a:r>
              <a:rPr lang="en-US" sz="1200" dirty="0" err="1">
                <a:latin typeface="Arial" panose="020B0604020202020204" pitchFamily="34" charset="0"/>
                <a:cs typeface="Arial" panose="020B0604020202020204" pitchFamily="34" charset="0"/>
              </a:rPr>
              <a:t>nM</a:t>
            </a:r>
            <a:r>
              <a:rPr lang="en-US" sz="1200" dirty="0">
                <a:latin typeface="Arial" panose="020B0604020202020204" pitchFamily="34" charset="0"/>
                <a:cs typeface="Arial" panose="020B0604020202020204" pitchFamily="34" charset="0"/>
              </a:rPr>
              <a:t>. </a:t>
            </a:r>
            <a:endParaRPr lang="en-US" sz="1200" dirty="0"/>
          </a:p>
        </p:txBody>
      </p:sp>
    </p:spTree>
    <p:extLst>
      <p:ext uri="{BB962C8B-B14F-4D97-AF65-F5344CB8AC3E}">
        <p14:creationId xmlns:p14="http://schemas.microsoft.com/office/powerpoint/2010/main" val="1630126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835" y="21634"/>
            <a:ext cx="1000595" cy="307777"/>
          </a:xfrm>
          <a:prstGeom prst="rect">
            <a:avLst/>
          </a:prstGeom>
          <a:noFill/>
        </p:spPr>
        <p:txBody>
          <a:bodyPr wrap="none" rtlCol="0">
            <a:spAutoFit/>
          </a:bodyPr>
          <a:lstStyle/>
          <a:p>
            <a:pPr algn="ctr"/>
            <a:r>
              <a:rPr lang="en-US" sz="1400" b="1" dirty="0">
                <a:latin typeface="Arial" panose="020B0604020202020204" pitchFamily="34" charset="0"/>
                <a:cs typeface="Arial" panose="020B0604020202020204" pitchFamily="34" charset="0"/>
              </a:rPr>
              <a:t>Figure S2</a:t>
            </a:r>
          </a:p>
        </p:txBody>
      </p:sp>
      <p:sp>
        <p:nvSpPr>
          <p:cNvPr id="26" name="TextBox 25">
            <a:extLst>
              <a:ext uri="{FF2B5EF4-FFF2-40B4-BE49-F238E27FC236}">
                <a16:creationId xmlns:a16="http://schemas.microsoft.com/office/drawing/2014/main" id="{CCE33DFB-0CF9-42A9-8259-4E246C004012}"/>
              </a:ext>
            </a:extLst>
          </p:cNvPr>
          <p:cNvSpPr txBox="1"/>
          <p:nvPr/>
        </p:nvSpPr>
        <p:spPr>
          <a:xfrm>
            <a:off x="81688" y="455968"/>
            <a:ext cx="4571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A</a:t>
            </a:r>
          </a:p>
        </p:txBody>
      </p:sp>
      <p:sp>
        <p:nvSpPr>
          <p:cNvPr id="27" name="TextBox 26">
            <a:extLst>
              <a:ext uri="{FF2B5EF4-FFF2-40B4-BE49-F238E27FC236}">
                <a16:creationId xmlns:a16="http://schemas.microsoft.com/office/drawing/2014/main" id="{DA465DDE-D211-40A7-A5B3-79EF1BEED1E2}"/>
              </a:ext>
            </a:extLst>
          </p:cNvPr>
          <p:cNvSpPr txBox="1"/>
          <p:nvPr/>
        </p:nvSpPr>
        <p:spPr>
          <a:xfrm>
            <a:off x="3868226" y="455968"/>
            <a:ext cx="4571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B</a:t>
            </a:r>
          </a:p>
        </p:txBody>
      </p:sp>
      <p:pic>
        <p:nvPicPr>
          <p:cNvPr id="29" name="Picture 28">
            <a:extLst>
              <a:ext uri="{FF2B5EF4-FFF2-40B4-BE49-F238E27FC236}">
                <a16:creationId xmlns:a16="http://schemas.microsoft.com/office/drawing/2014/main" id="{2DA911CB-C175-48C2-BBA7-287228A7241C}"/>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r="12481"/>
          <a:stretch/>
        </p:blipFill>
        <p:spPr>
          <a:xfrm>
            <a:off x="5174831" y="5332470"/>
            <a:ext cx="1683169" cy="2038593"/>
          </a:xfrm>
          <a:prstGeom prst="rect">
            <a:avLst/>
          </a:prstGeom>
        </p:spPr>
      </p:pic>
      <p:pic>
        <p:nvPicPr>
          <p:cNvPr id="30" name="Picture 29">
            <a:extLst>
              <a:ext uri="{FF2B5EF4-FFF2-40B4-BE49-F238E27FC236}">
                <a16:creationId xmlns:a16="http://schemas.microsoft.com/office/drawing/2014/main" id="{065D5570-B146-4675-8D8F-F4EC2B1C62A6}"/>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r="11892"/>
          <a:stretch/>
        </p:blipFill>
        <p:spPr>
          <a:xfrm>
            <a:off x="3429000" y="5308945"/>
            <a:ext cx="1694500" cy="2038592"/>
          </a:xfrm>
          <a:prstGeom prst="rect">
            <a:avLst/>
          </a:prstGeom>
        </p:spPr>
      </p:pic>
      <p:pic>
        <p:nvPicPr>
          <p:cNvPr id="15" name="Picture 14">
            <a:extLst>
              <a:ext uri="{FF2B5EF4-FFF2-40B4-BE49-F238E27FC236}">
                <a16:creationId xmlns:a16="http://schemas.microsoft.com/office/drawing/2014/main" id="{2EDECD8A-32AA-4C3D-BC0B-C7861B051F65}"/>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155887" y="3056077"/>
            <a:ext cx="1601275" cy="2340864"/>
          </a:xfrm>
          <a:prstGeom prst="rect">
            <a:avLst/>
          </a:prstGeom>
        </p:spPr>
      </p:pic>
      <p:sp>
        <p:nvSpPr>
          <p:cNvPr id="36" name="TextBox 35">
            <a:extLst>
              <a:ext uri="{FF2B5EF4-FFF2-40B4-BE49-F238E27FC236}">
                <a16:creationId xmlns:a16="http://schemas.microsoft.com/office/drawing/2014/main" id="{52D8FECD-31A5-4264-9DE5-C5FC68BC92F8}"/>
              </a:ext>
            </a:extLst>
          </p:cNvPr>
          <p:cNvSpPr txBox="1"/>
          <p:nvPr/>
        </p:nvSpPr>
        <p:spPr>
          <a:xfrm>
            <a:off x="3348275" y="5186878"/>
            <a:ext cx="4571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G</a:t>
            </a:r>
          </a:p>
        </p:txBody>
      </p:sp>
      <p:sp>
        <p:nvSpPr>
          <p:cNvPr id="40" name="Rectangle 39">
            <a:extLst>
              <a:ext uri="{FF2B5EF4-FFF2-40B4-BE49-F238E27FC236}">
                <a16:creationId xmlns:a16="http://schemas.microsoft.com/office/drawing/2014/main" id="{9723F870-88C4-4918-9916-62239A6FC5B2}"/>
              </a:ext>
            </a:extLst>
          </p:cNvPr>
          <p:cNvSpPr/>
          <p:nvPr/>
        </p:nvSpPr>
        <p:spPr>
          <a:xfrm>
            <a:off x="1823817" y="3770603"/>
            <a:ext cx="186777" cy="741772"/>
          </a:xfrm>
          <a:prstGeom prst="rect">
            <a:avLst/>
          </a:prstGeom>
          <a:solidFill>
            <a:schemeClr val="bg1"/>
          </a:solidFill>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0922EBE4-33EF-4144-BD9C-68F8D9A9EAC1}"/>
              </a:ext>
            </a:extLst>
          </p:cNvPr>
          <p:cNvSpPr txBox="1"/>
          <p:nvPr/>
        </p:nvSpPr>
        <p:spPr>
          <a:xfrm>
            <a:off x="769950" y="5192802"/>
            <a:ext cx="4571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F</a:t>
            </a:r>
          </a:p>
        </p:txBody>
      </p:sp>
      <p:pic>
        <p:nvPicPr>
          <p:cNvPr id="5" name="Picture 4" descr="Chart, box and whisker chart&#10;&#10;Description automatically generated">
            <a:extLst>
              <a:ext uri="{FF2B5EF4-FFF2-40B4-BE49-F238E27FC236}">
                <a16:creationId xmlns:a16="http://schemas.microsoft.com/office/drawing/2014/main" id="{3F15E1D8-E1C4-4830-A9F5-DDDB44F163C7}"/>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3562002" y="3032523"/>
            <a:ext cx="1483856" cy="2338001"/>
          </a:xfrm>
          <a:prstGeom prst="rect">
            <a:avLst/>
          </a:prstGeom>
        </p:spPr>
      </p:pic>
      <p:sp>
        <p:nvSpPr>
          <p:cNvPr id="33" name="TextBox 32">
            <a:extLst>
              <a:ext uri="{FF2B5EF4-FFF2-40B4-BE49-F238E27FC236}">
                <a16:creationId xmlns:a16="http://schemas.microsoft.com/office/drawing/2014/main" id="{EDAA622B-B871-48B0-BF68-40EC5429FC57}"/>
              </a:ext>
            </a:extLst>
          </p:cNvPr>
          <p:cNvSpPr txBox="1"/>
          <p:nvPr/>
        </p:nvSpPr>
        <p:spPr>
          <a:xfrm>
            <a:off x="3300873" y="2744367"/>
            <a:ext cx="333478"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D</a:t>
            </a:r>
          </a:p>
        </p:txBody>
      </p:sp>
      <p:sp>
        <p:nvSpPr>
          <p:cNvPr id="34" name="TextBox 33">
            <a:extLst>
              <a:ext uri="{FF2B5EF4-FFF2-40B4-BE49-F238E27FC236}">
                <a16:creationId xmlns:a16="http://schemas.microsoft.com/office/drawing/2014/main" id="{DD2A31CE-4E5E-4A00-96C4-E98562373447}"/>
              </a:ext>
            </a:extLst>
          </p:cNvPr>
          <p:cNvSpPr txBox="1"/>
          <p:nvPr/>
        </p:nvSpPr>
        <p:spPr>
          <a:xfrm>
            <a:off x="5066348" y="2772984"/>
            <a:ext cx="179077"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E</a:t>
            </a:r>
          </a:p>
        </p:txBody>
      </p:sp>
      <p:pic>
        <p:nvPicPr>
          <p:cNvPr id="37" name="Picture 36" descr="Chart&#10;&#10;Description automatically generated">
            <a:extLst>
              <a:ext uri="{FF2B5EF4-FFF2-40B4-BE49-F238E27FC236}">
                <a16:creationId xmlns:a16="http://schemas.microsoft.com/office/drawing/2014/main" id="{42D86ABD-7486-410C-9DF5-F64C913E9B17}"/>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950949" y="5318219"/>
            <a:ext cx="1502330" cy="2338001"/>
          </a:xfrm>
          <a:prstGeom prst="rect">
            <a:avLst/>
          </a:prstGeom>
        </p:spPr>
      </p:pic>
      <p:pic>
        <p:nvPicPr>
          <p:cNvPr id="35" name="Picture 34" descr="Chart&#10;&#10;Description automatically generated">
            <a:extLst>
              <a:ext uri="{FF2B5EF4-FFF2-40B4-BE49-F238E27FC236}">
                <a16:creationId xmlns:a16="http://schemas.microsoft.com/office/drawing/2014/main" id="{2D3C7632-ED63-4211-8F9C-1C243D5B59F6}"/>
              </a:ext>
            </a:extLst>
          </p:cNvPr>
          <p:cNvPicPr>
            <a:picLocks noChangeAspect="1"/>
          </p:cNvPicPr>
          <p:nvPr/>
        </p:nvPicPr>
        <p:blipFill rotWithShape="1">
          <a:blip r:embed="rId7" cstate="hqprint">
            <a:extLst>
              <a:ext uri="{28A0092B-C50C-407E-A947-70E740481C1C}">
                <a14:useLocalDpi xmlns:a14="http://schemas.microsoft.com/office/drawing/2010/main" val="0"/>
              </a:ext>
            </a:extLst>
          </a:blip>
          <a:srcRect l="3735" t="6888" r="2937" b="5218"/>
          <a:stretch/>
        </p:blipFill>
        <p:spPr>
          <a:xfrm>
            <a:off x="183295" y="2878552"/>
            <a:ext cx="3186234" cy="2308548"/>
          </a:xfrm>
          <a:prstGeom prst="rect">
            <a:avLst/>
          </a:prstGeom>
        </p:spPr>
      </p:pic>
      <p:sp>
        <p:nvSpPr>
          <p:cNvPr id="39" name="Rectangle 38">
            <a:extLst>
              <a:ext uri="{FF2B5EF4-FFF2-40B4-BE49-F238E27FC236}">
                <a16:creationId xmlns:a16="http://schemas.microsoft.com/office/drawing/2014/main" id="{14B54F5E-51BC-4EB6-822B-10E377E12733}"/>
              </a:ext>
            </a:extLst>
          </p:cNvPr>
          <p:cNvSpPr/>
          <p:nvPr/>
        </p:nvSpPr>
        <p:spPr>
          <a:xfrm>
            <a:off x="0" y="7516803"/>
            <a:ext cx="6806014" cy="2677656"/>
          </a:xfrm>
          <a:prstGeom prst="rect">
            <a:avLst/>
          </a:prstGeom>
        </p:spPr>
        <p:txBody>
          <a:bodyPr wrap="square">
            <a:spAutoFit/>
          </a:bodyPr>
          <a:lstStyle/>
          <a:p>
            <a:r>
              <a:rPr lang="en-US" sz="1200" b="1" dirty="0">
                <a:latin typeface="Arial" panose="020B0604020202020204" pitchFamily="34" charset="0"/>
              </a:rPr>
              <a:t>Supplementary Figure 2. </a:t>
            </a:r>
            <a:r>
              <a:rPr lang="en-US" sz="1200" b="1" dirty="0">
                <a:latin typeface="Arial" panose="020B0604020202020204" pitchFamily="34" charset="0"/>
                <a:cs typeface="Arial" panose="020B0604020202020204" pitchFamily="34" charset="0"/>
              </a:rPr>
              <a:t>Relationship among AXL, WNK1 and OSR1 expression and migration in breast cancer cells. A.</a:t>
            </a:r>
            <a:r>
              <a:rPr lang="en-US" sz="1200" dirty="0">
                <a:latin typeface="Arial" panose="020B0604020202020204" pitchFamily="34" charset="0"/>
                <a:cs typeface="Arial" panose="020B0604020202020204" pitchFamily="34" charset="0"/>
              </a:rPr>
              <a:t> Protein expression of WNK1, OSR1 and AXL in several breast cancer cell lines.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Quantification of WNK1 expression levels in several breast cancer cells; n=3. </a:t>
            </a:r>
            <a:r>
              <a:rPr lang="en-US" sz="1200" b="1" dirty="0">
                <a:latin typeface="Arial" panose="020B0604020202020204" pitchFamily="34" charset="0"/>
                <a:cs typeface="Arial" panose="020B0604020202020204" pitchFamily="34" charset="0"/>
              </a:rPr>
              <a:t>C</a:t>
            </a:r>
            <a:r>
              <a:rPr lang="en-US" sz="1200" dirty="0">
                <a:latin typeface="Arial" panose="020B0604020202020204" pitchFamily="34" charset="0"/>
                <a:cs typeface="Arial" panose="020B0604020202020204" pitchFamily="34" charset="0"/>
              </a:rPr>
              <a:t>. Additional breast cancer cell lines were tested using the same protocol as in main Figure 1C. These lines showed little or no migration over the 48-hour time course. </a:t>
            </a:r>
            <a:r>
              <a:rPr lang="en-US" sz="1200" b="1" dirty="0">
                <a:latin typeface="Arial" panose="020B0604020202020204" pitchFamily="34" charset="0"/>
                <a:cs typeface="Arial" panose="020B0604020202020204" pitchFamily="34" charset="0"/>
              </a:rPr>
              <a:t>D.</a:t>
            </a:r>
            <a:r>
              <a:rPr lang="en-US" sz="1200" dirty="0">
                <a:latin typeface="Arial" panose="020B0604020202020204" pitchFamily="34" charset="0"/>
                <a:cs typeface="Arial" panose="020B0604020202020204" pitchFamily="34" charset="0"/>
              </a:rPr>
              <a:t> Effect of WNK1 knockdown on cell morphology and EMT-associated factors in MDA-MB-231 cells. Relative whole cell area was increased in cells treated with WNK1 siRNA. </a:t>
            </a:r>
            <a:r>
              <a:rPr lang="en-US" sz="1200" b="1" dirty="0">
                <a:latin typeface="Arial" panose="020B0604020202020204" pitchFamily="34" charset="0"/>
                <a:cs typeface="Arial" panose="020B0604020202020204" pitchFamily="34" charset="0"/>
              </a:rPr>
              <a:t>E.</a:t>
            </a:r>
            <a:r>
              <a:rPr lang="en-US" sz="1200" dirty="0">
                <a:latin typeface="Arial" panose="020B0604020202020204" pitchFamily="34" charset="0"/>
                <a:cs typeface="Arial" panose="020B0604020202020204" pitchFamily="34" charset="0"/>
              </a:rPr>
              <a:t> WNK1 siRNA decreased ‘solidity’ or roundness. </a:t>
            </a:r>
            <a:r>
              <a:rPr lang="en-US" sz="1200" dirty="0" err="1">
                <a:latin typeface="Arial" panose="020B0604020202020204" pitchFamily="34" charset="0"/>
                <a:cs typeface="Arial" panose="020B0604020202020204" pitchFamily="34" charset="0"/>
              </a:rPr>
              <a:t>siCtrl</a:t>
            </a:r>
            <a:r>
              <a:rPr lang="en-US" sz="1200" dirty="0">
                <a:latin typeface="Arial" panose="020B0604020202020204" pitchFamily="34" charset="0"/>
                <a:cs typeface="Arial" panose="020B0604020202020204" pitchFamily="34" charset="0"/>
              </a:rPr>
              <a:t>: n=37 and siWNK1: n=27. </a:t>
            </a:r>
            <a:r>
              <a:rPr lang="en-US" sz="1200" b="1" dirty="0">
                <a:latin typeface="Arial" panose="020B0604020202020204" pitchFamily="34" charset="0"/>
                <a:cs typeface="Arial" panose="020B0604020202020204" pitchFamily="34" charset="0"/>
              </a:rPr>
              <a:t>F.</a:t>
            </a:r>
            <a:r>
              <a:rPr lang="en-US" sz="1200" dirty="0">
                <a:latin typeface="Arial" panose="020B0604020202020204" pitchFamily="34" charset="0"/>
                <a:cs typeface="Arial" panose="020B0604020202020204" pitchFamily="34" charset="0"/>
              </a:rPr>
              <a:t> siWNK1 treated cells had increased relative nuclear area compared to </a:t>
            </a:r>
            <a:r>
              <a:rPr lang="en-US" sz="1200" dirty="0" err="1">
                <a:latin typeface="Arial" panose="020B0604020202020204" pitchFamily="34" charset="0"/>
                <a:cs typeface="Arial" panose="020B0604020202020204" pitchFamily="34" charset="0"/>
              </a:rPr>
              <a:t>siCtrl</a:t>
            </a:r>
            <a:r>
              <a:rPr lang="en-US" sz="1200" dirty="0">
                <a:latin typeface="Arial" panose="020B0604020202020204" pitchFamily="34" charset="0"/>
                <a:cs typeface="Arial" panose="020B0604020202020204" pitchFamily="34" charset="0"/>
              </a:rPr>
              <a:t> treated cells. </a:t>
            </a:r>
            <a:r>
              <a:rPr lang="en-US" sz="1200" dirty="0" err="1">
                <a:latin typeface="Arial" panose="020B0604020202020204" pitchFamily="34" charset="0"/>
                <a:cs typeface="Arial" panose="020B0604020202020204" pitchFamily="34" charset="0"/>
              </a:rPr>
              <a:t>siCtrl</a:t>
            </a:r>
            <a:r>
              <a:rPr lang="en-US" sz="1200" dirty="0">
                <a:latin typeface="Arial" panose="020B0604020202020204" pitchFamily="34" charset="0"/>
                <a:cs typeface="Arial" panose="020B0604020202020204" pitchFamily="34" charset="0"/>
              </a:rPr>
              <a:t>: n=111 and siWNK1: n=75. </a:t>
            </a:r>
            <a:r>
              <a:rPr lang="en-US" sz="1200" b="1" dirty="0">
                <a:latin typeface="Arial" panose="020B0604020202020204" pitchFamily="34" charset="0"/>
                <a:cs typeface="Arial" panose="020B0604020202020204" pitchFamily="34" charset="0"/>
              </a:rPr>
              <a:t>G.</a:t>
            </a:r>
            <a:r>
              <a:rPr lang="en-US" sz="1200" dirty="0">
                <a:latin typeface="Arial" panose="020B0604020202020204" pitchFamily="34" charset="0"/>
                <a:cs typeface="Arial" panose="020B0604020202020204" pitchFamily="34" charset="0"/>
              </a:rPr>
              <a:t> Knockdown of WNK1 decreased N-cadherin protein amount; n=4. </a:t>
            </a:r>
            <a:r>
              <a:rPr lang="en-US" sz="1200" b="1" dirty="0">
                <a:latin typeface="Arial" panose="020B0604020202020204" pitchFamily="34" charset="0"/>
                <a:cs typeface="Arial" panose="020B0604020202020204" pitchFamily="34" charset="0"/>
              </a:rPr>
              <a:t>H.</a:t>
            </a:r>
            <a:r>
              <a:rPr lang="en-US" sz="1200" dirty="0">
                <a:latin typeface="Arial" panose="020B0604020202020204" pitchFamily="34" charset="0"/>
                <a:cs typeface="Arial" panose="020B0604020202020204" pitchFamily="34" charset="0"/>
              </a:rPr>
              <a:t> WNK1 siRNA treatment had no effect on vimentin; n=4. Data represented as </a:t>
            </a:r>
            <a:r>
              <a:rPr lang="en-US" sz="1200" dirty="0" err="1">
                <a:latin typeface="Arial" panose="020B0604020202020204" pitchFamily="34" charset="0"/>
                <a:cs typeface="Arial" panose="020B0604020202020204" pitchFamily="34" charset="0"/>
              </a:rPr>
              <a:t>Mean±SEM</a:t>
            </a:r>
            <a:r>
              <a:rPr lang="en-US" sz="1200" dirty="0">
                <a:latin typeface="Arial" panose="020B0604020202020204" pitchFamily="34" charset="0"/>
                <a:cs typeface="Arial" panose="020B0604020202020204" pitchFamily="34" charset="0"/>
              </a:rPr>
              <a:t>, *p&lt;0.05; 1-tailed Student’s </a:t>
            </a:r>
            <a:r>
              <a:rPr lang="en-US" sz="1200" i="1" dirty="0">
                <a:latin typeface="Arial" panose="020B0604020202020204" pitchFamily="34" charset="0"/>
                <a:cs typeface="Arial" panose="020B0604020202020204" pitchFamily="34" charset="0"/>
              </a:rPr>
              <a:t>t</a:t>
            </a:r>
            <a:r>
              <a:rPr lang="en-US" sz="1200" dirty="0">
                <a:latin typeface="Arial" panose="020B0604020202020204" pitchFamily="34" charset="0"/>
                <a:cs typeface="Arial" panose="020B0604020202020204" pitchFamily="34" charset="0"/>
              </a:rPr>
              <a:t> test. ** p&lt;0.005 and ****p&lt;0.0001; 2-tailed Student’s </a:t>
            </a:r>
            <a:r>
              <a:rPr lang="en-US" sz="1200" i="1" dirty="0">
                <a:latin typeface="Arial" panose="020B0604020202020204" pitchFamily="34" charset="0"/>
                <a:cs typeface="Arial" panose="020B0604020202020204" pitchFamily="34" charset="0"/>
              </a:rPr>
              <a:t>t</a:t>
            </a:r>
            <a:r>
              <a:rPr lang="en-US" sz="1200" dirty="0">
                <a:latin typeface="Arial" panose="020B0604020202020204" pitchFamily="34" charset="0"/>
                <a:cs typeface="Arial" panose="020B0604020202020204" pitchFamily="34" charset="0"/>
              </a:rPr>
              <a:t> test. </a:t>
            </a:r>
          </a:p>
          <a:p>
            <a:endParaRPr lang="en-US" sz="1200" dirty="0">
              <a:latin typeface="Arial" panose="020B0604020202020204" pitchFamily="34" charset="0"/>
              <a:cs typeface="Arial" panose="020B0604020202020204" pitchFamily="34" charset="0"/>
            </a:endParaRPr>
          </a:p>
          <a:p>
            <a:endParaRPr lang="en-US" sz="1200" dirty="0"/>
          </a:p>
        </p:txBody>
      </p:sp>
      <p:sp>
        <p:nvSpPr>
          <p:cNvPr id="38" name="TextBox 37">
            <a:extLst>
              <a:ext uri="{FF2B5EF4-FFF2-40B4-BE49-F238E27FC236}">
                <a16:creationId xmlns:a16="http://schemas.microsoft.com/office/drawing/2014/main" id="{8C60CF1D-CB3E-41D8-9ACF-4136610F9705}"/>
              </a:ext>
            </a:extLst>
          </p:cNvPr>
          <p:cNvSpPr txBox="1"/>
          <p:nvPr/>
        </p:nvSpPr>
        <p:spPr>
          <a:xfrm>
            <a:off x="5122553" y="5193970"/>
            <a:ext cx="4571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H</a:t>
            </a:r>
          </a:p>
        </p:txBody>
      </p:sp>
      <p:pic>
        <p:nvPicPr>
          <p:cNvPr id="3" name="Picture 2" descr="A picture containing text, electronics, image, close&#10;&#10;Description automatically generated">
            <a:extLst>
              <a:ext uri="{FF2B5EF4-FFF2-40B4-BE49-F238E27FC236}">
                <a16:creationId xmlns:a16="http://schemas.microsoft.com/office/drawing/2014/main" id="{3479AA96-C246-4C01-A14C-396D72F55D4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1396" y="461517"/>
            <a:ext cx="3752770" cy="1695001"/>
          </a:xfrm>
          <a:prstGeom prst="rect">
            <a:avLst/>
          </a:prstGeom>
        </p:spPr>
      </p:pic>
      <p:pic>
        <p:nvPicPr>
          <p:cNvPr id="6" name="Picture 5" descr="Logo&#10;&#10;Description automatically generated">
            <a:extLst>
              <a:ext uri="{FF2B5EF4-FFF2-40B4-BE49-F238E27FC236}">
                <a16:creationId xmlns:a16="http://schemas.microsoft.com/office/drawing/2014/main" id="{E1863D18-507C-4A39-9266-D23B34FD14F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93278" y="437095"/>
            <a:ext cx="2497607" cy="2277084"/>
          </a:xfrm>
          <a:prstGeom prst="rect">
            <a:avLst/>
          </a:prstGeom>
        </p:spPr>
      </p:pic>
      <p:sp>
        <p:nvSpPr>
          <p:cNvPr id="32" name="TextBox 31">
            <a:extLst>
              <a:ext uri="{FF2B5EF4-FFF2-40B4-BE49-F238E27FC236}">
                <a16:creationId xmlns:a16="http://schemas.microsoft.com/office/drawing/2014/main" id="{AC25D9D3-246D-45AC-A8AB-4398708E3D89}"/>
              </a:ext>
            </a:extLst>
          </p:cNvPr>
          <p:cNvSpPr txBox="1"/>
          <p:nvPr/>
        </p:nvSpPr>
        <p:spPr>
          <a:xfrm>
            <a:off x="113099" y="2740538"/>
            <a:ext cx="4571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C</a:t>
            </a:r>
          </a:p>
        </p:txBody>
      </p:sp>
    </p:spTree>
    <p:extLst>
      <p:ext uri="{BB962C8B-B14F-4D97-AF65-F5344CB8AC3E}">
        <p14:creationId xmlns:p14="http://schemas.microsoft.com/office/powerpoint/2010/main" val="1970584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Chart, bar chart&#10;&#10;Description automatically generated">
            <a:extLst>
              <a:ext uri="{FF2B5EF4-FFF2-40B4-BE49-F238E27FC236}">
                <a16:creationId xmlns:a16="http://schemas.microsoft.com/office/drawing/2014/main" id="{DB6232F4-CA96-4989-9797-F8E78EBCFFC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3312298" y="542726"/>
            <a:ext cx="1267520" cy="1773743"/>
          </a:xfrm>
          <a:prstGeom prst="rect">
            <a:avLst/>
          </a:prstGeom>
        </p:spPr>
      </p:pic>
      <p:sp>
        <p:nvSpPr>
          <p:cNvPr id="23" name="TextBox 22">
            <a:extLst>
              <a:ext uri="{FF2B5EF4-FFF2-40B4-BE49-F238E27FC236}">
                <a16:creationId xmlns:a16="http://schemas.microsoft.com/office/drawing/2014/main" id="{56CD7C86-A9BF-433E-9597-874060163BC4}"/>
              </a:ext>
            </a:extLst>
          </p:cNvPr>
          <p:cNvSpPr txBox="1"/>
          <p:nvPr/>
        </p:nvSpPr>
        <p:spPr>
          <a:xfrm>
            <a:off x="4785740" y="2255597"/>
            <a:ext cx="253836"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G</a:t>
            </a:r>
          </a:p>
        </p:txBody>
      </p:sp>
      <p:sp>
        <p:nvSpPr>
          <p:cNvPr id="5" name="TextBox 4">
            <a:extLst>
              <a:ext uri="{FF2B5EF4-FFF2-40B4-BE49-F238E27FC236}">
                <a16:creationId xmlns:a16="http://schemas.microsoft.com/office/drawing/2014/main" id="{45E53851-21B7-4B80-8EEC-408C3EFEC6BA}"/>
              </a:ext>
            </a:extLst>
          </p:cNvPr>
          <p:cNvSpPr txBox="1"/>
          <p:nvPr/>
        </p:nvSpPr>
        <p:spPr>
          <a:xfrm>
            <a:off x="206821" y="364261"/>
            <a:ext cx="4571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A</a:t>
            </a:r>
          </a:p>
        </p:txBody>
      </p:sp>
      <p:pic>
        <p:nvPicPr>
          <p:cNvPr id="10" name="Picture 9">
            <a:extLst>
              <a:ext uri="{FF2B5EF4-FFF2-40B4-BE49-F238E27FC236}">
                <a16:creationId xmlns:a16="http://schemas.microsoft.com/office/drawing/2014/main" id="{F5C076DA-B2A6-474A-B25E-8AA7784BA3A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9931" t="5242" r="10314" b="88848"/>
          <a:stretch/>
        </p:blipFill>
        <p:spPr>
          <a:xfrm flipV="1">
            <a:off x="579788" y="2864102"/>
            <a:ext cx="1824337" cy="215421"/>
          </a:xfrm>
          <a:prstGeom prst="rect">
            <a:avLst/>
          </a:prstGeom>
        </p:spPr>
      </p:pic>
      <p:sp>
        <p:nvSpPr>
          <p:cNvPr id="12" name="TextBox 11">
            <a:extLst>
              <a:ext uri="{FF2B5EF4-FFF2-40B4-BE49-F238E27FC236}">
                <a16:creationId xmlns:a16="http://schemas.microsoft.com/office/drawing/2014/main" id="{56CADFC7-A1DB-475F-B8C8-09253A60184F}"/>
              </a:ext>
            </a:extLst>
          </p:cNvPr>
          <p:cNvSpPr txBox="1"/>
          <p:nvPr/>
        </p:nvSpPr>
        <p:spPr>
          <a:xfrm>
            <a:off x="2431721" y="2864102"/>
            <a:ext cx="838200"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WNK1</a:t>
            </a:r>
          </a:p>
        </p:txBody>
      </p:sp>
      <p:pic>
        <p:nvPicPr>
          <p:cNvPr id="13" name="Picture 12">
            <a:extLst>
              <a:ext uri="{FF2B5EF4-FFF2-40B4-BE49-F238E27FC236}">
                <a16:creationId xmlns:a16="http://schemas.microsoft.com/office/drawing/2014/main" id="{F2A4CD06-2FEA-4C43-894A-ED9962B5A1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980" t="52881" r="10359" b="41553"/>
          <a:stretch/>
        </p:blipFill>
        <p:spPr>
          <a:xfrm flipV="1">
            <a:off x="573677" y="3153109"/>
            <a:ext cx="1831068" cy="215420"/>
          </a:xfrm>
          <a:prstGeom prst="rect">
            <a:avLst/>
          </a:prstGeom>
        </p:spPr>
      </p:pic>
      <p:sp>
        <p:nvSpPr>
          <p:cNvPr id="14" name="TextBox 13">
            <a:extLst>
              <a:ext uri="{FF2B5EF4-FFF2-40B4-BE49-F238E27FC236}">
                <a16:creationId xmlns:a16="http://schemas.microsoft.com/office/drawing/2014/main" id="{697F56FC-E564-449F-9709-918400541D0B}"/>
              </a:ext>
            </a:extLst>
          </p:cNvPr>
          <p:cNvSpPr txBox="1"/>
          <p:nvPr/>
        </p:nvSpPr>
        <p:spPr>
          <a:xfrm>
            <a:off x="2431721" y="3153109"/>
            <a:ext cx="838200"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ACTIN</a:t>
            </a:r>
          </a:p>
        </p:txBody>
      </p:sp>
      <p:pic>
        <p:nvPicPr>
          <p:cNvPr id="15" name="Picture 14" descr="Chart, bar chart&#10;&#10;Description automatically generated">
            <a:extLst>
              <a:ext uri="{FF2B5EF4-FFF2-40B4-BE49-F238E27FC236}">
                <a16:creationId xmlns:a16="http://schemas.microsoft.com/office/drawing/2014/main" id="{A6BACCB9-9928-4A21-BDDA-4F001D071649}"/>
              </a:ext>
            </a:extLst>
          </p:cNvPr>
          <p:cNvPicPr>
            <a:picLocks noChangeAspect="1"/>
          </p:cNvPicPr>
          <p:nvPr/>
        </p:nvPicPr>
        <p:blipFill rotWithShape="1">
          <a:blip r:embed="rId6" cstate="hqprint">
            <a:extLst>
              <a:ext uri="{28A0092B-C50C-407E-A947-70E740481C1C}">
                <a14:useLocalDpi xmlns:a14="http://schemas.microsoft.com/office/drawing/2010/main" val="0"/>
              </a:ext>
            </a:extLst>
          </a:blip>
          <a:srcRect b="32204"/>
          <a:stretch/>
        </p:blipFill>
        <p:spPr>
          <a:xfrm>
            <a:off x="3014845" y="2376493"/>
            <a:ext cx="1305440" cy="1322927"/>
          </a:xfrm>
          <a:prstGeom prst="rect">
            <a:avLst/>
          </a:prstGeom>
        </p:spPr>
      </p:pic>
      <p:cxnSp>
        <p:nvCxnSpPr>
          <p:cNvPr id="16" name="Straight Connector 15">
            <a:extLst>
              <a:ext uri="{FF2B5EF4-FFF2-40B4-BE49-F238E27FC236}">
                <a16:creationId xmlns:a16="http://schemas.microsoft.com/office/drawing/2014/main" id="{E52BAD97-1EB4-4146-96F3-03D4E2BFFF52}"/>
              </a:ext>
            </a:extLst>
          </p:cNvPr>
          <p:cNvCxnSpPr>
            <a:cxnSpLocks/>
          </p:cNvCxnSpPr>
          <p:nvPr/>
        </p:nvCxnSpPr>
        <p:spPr>
          <a:xfrm flipV="1">
            <a:off x="586059" y="2769417"/>
            <a:ext cx="836024" cy="90"/>
          </a:xfrm>
          <a:prstGeom prst="line">
            <a:avLst/>
          </a:prstGeom>
          <a:ln w="12700"/>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730E4995-6D03-4184-A1BA-50595BEE3B5D}"/>
              </a:ext>
            </a:extLst>
          </p:cNvPr>
          <p:cNvCxnSpPr>
            <a:cxnSpLocks/>
          </p:cNvCxnSpPr>
          <p:nvPr/>
        </p:nvCxnSpPr>
        <p:spPr>
          <a:xfrm>
            <a:off x="1518874" y="2769417"/>
            <a:ext cx="885251" cy="0"/>
          </a:xfrm>
          <a:prstGeom prst="line">
            <a:avLst/>
          </a:prstGeom>
          <a:ln w="12700"/>
        </p:spPr>
        <p:style>
          <a:lnRef idx="1">
            <a:schemeClr val="dk1"/>
          </a:lnRef>
          <a:fillRef idx="0">
            <a:schemeClr val="dk1"/>
          </a:fillRef>
          <a:effectRef idx="0">
            <a:schemeClr val="dk1"/>
          </a:effectRef>
          <a:fontRef idx="minor">
            <a:schemeClr val="tx1"/>
          </a:fontRef>
        </p:style>
      </p:cxnSp>
      <p:sp>
        <p:nvSpPr>
          <p:cNvPr id="18" name="TextBox 17">
            <a:extLst>
              <a:ext uri="{FF2B5EF4-FFF2-40B4-BE49-F238E27FC236}">
                <a16:creationId xmlns:a16="http://schemas.microsoft.com/office/drawing/2014/main" id="{64B02D18-AB36-4C0C-8D25-E6491E9BB963}"/>
              </a:ext>
            </a:extLst>
          </p:cNvPr>
          <p:cNvSpPr txBox="1"/>
          <p:nvPr/>
        </p:nvSpPr>
        <p:spPr>
          <a:xfrm>
            <a:off x="674493" y="2523196"/>
            <a:ext cx="569387"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Parental</a:t>
            </a:r>
          </a:p>
        </p:txBody>
      </p:sp>
      <p:sp>
        <p:nvSpPr>
          <p:cNvPr id="19" name="TextBox 18">
            <a:extLst>
              <a:ext uri="{FF2B5EF4-FFF2-40B4-BE49-F238E27FC236}">
                <a16:creationId xmlns:a16="http://schemas.microsoft.com/office/drawing/2014/main" id="{B9413884-7462-41E9-9BB4-B8CCA5FA322D}"/>
              </a:ext>
            </a:extLst>
          </p:cNvPr>
          <p:cNvSpPr txBox="1"/>
          <p:nvPr/>
        </p:nvSpPr>
        <p:spPr>
          <a:xfrm>
            <a:off x="1562191" y="2369307"/>
            <a:ext cx="798616" cy="338554"/>
          </a:xfrm>
          <a:prstGeom prst="rect">
            <a:avLst/>
          </a:prstGeom>
          <a:noFill/>
        </p:spPr>
        <p:txBody>
          <a:bodyPr wrap="none" rtlCol="0">
            <a:spAutoFit/>
          </a:bodyPr>
          <a:lstStyle/>
          <a:p>
            <a:pPr algn="ctr"/>
            <a:r>
              <a:rPr lang="en-US" sz="800" dirty="0">
                <a:latin typeface="Arial" panose="020B0604020202020204" pitchFamily="34" charset="0"/>
                <a:cs typeface="Arial" panose="020B0604020202020204" pitchFamily="34" charset="0"/>
              </a:rPr>
              <a:t>Bone-derived</a:t>
            </a:r>
          </a:p>
          <a:p>
            <a:pPr algn="ctr"/>
            <a:r>
              <a:rPr lang="en-US" sz="800" dirty="0">
                <a:latin typeface="Arial" panose="020B0604020202020204" pitchFamily="34" charset="0"/>
                <a:cs typeface="Arial" panose="020B0604020202020204" pitchFamily="34" charset="0"/>
              </a:rPr>
              <a:t>Metastatic</a:t>
            </a:r>
          </a:p>
        </p:txBody>
      </p:sp>
      <p:pic>
        <p:nvPicPr>
          <p:cNvPr id="20" name="Picture 19">
            <a:extLst>
              <a:ext uri="{FF2B5EF4-FFF2-40B4-BE49-F238E27FC236}">
                <a16:creationId xmlns:a16="http://schemas.microsoft.com/office/drawing/2014/main" id="{373FA245-EC9A-4274-83AD-210AF431D51E}"/>
              </a:ext>
            </a:extLst>
          </p:cNvPr>
          <p:cNvPicPr>
            <a:picLocks noChangeAspect="1"/>
          </p:cNvPicPr>
          <p:nvPr/>
        </p:nvPicPr>
        <p:blipFill rotWithShape="1">
          <a:blip r:embed="rId7" cstate="hqprint">
            <a:extLst>
              <a:ext uri="{28A0092B-C50C-407E-A947-70E740481C1C}">
                <a14:useLocalDpi xmlns:a14="http://schemas.microsoft.com/office/drawing/2010/main" val="0"/>
              </a:ext>
            </a:extLst>
          </a:blip>
          <a:srcRect l="15540" r="12640"/>
          <a:stretch/>
        </p:blipFill>
        <p:spPr>
          <a:xfrm>
            <a:off x="5133975" y="2305308"/>
            <a:ext cx="990305" cy="1486855"/>
          </a:xfrm>
          <a:prstGeom prst="rect">
            <a:avLst/>
          </a:prstGeom>
        </p:spPr>
      </p:pic>
      <p:sp>
        <p:nvSpPr>
          <p:cNvPr id="21" name="TextBox 20">
            <a:extLst>
              <a:ext uri="{FF2B5EF4-FFF2-40B4-BE49-F238E27FC236}">
                <a16:creationId xmlns:a16="http://schemas.microsoft.com/office/drawing/2014/main" id="{408AB2E1-7760-40DD-AE76-C1BCB64C2913}"/>
              </a:ext>
            </a:extLst>
          </p:cNvPr>
          <p:cNvSpPr txBox="1"/>
          <p:nvPr/>
        </p:nvSpPr>
        <p:spPr>
          <a:xfrm>
            <a:off x="114434" y="2232650"/>
            <a:ext cx="253836"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E</a:t>
            </a:r>
          </a:p>
        </p:txBody>
      </p:sp>
      <p:sp>
        <p:nvSpPr>
          <p:cNvPr id="22" name="TextBox 21">
            <a:extLst>
              <a:ext uri="{FF2B5EF4-FFF2-40B4-BE49-F238E27FC236}">
                <a16:creationId xmlns:a16="http://schemas.microsoft.com/office/drawing/2014/main" id="{1BA80D08-05B4-4C44-9373-707D89ACB8B5}"/>
              </a:ext>
            </a:extLst>
          </p:cNvPr>
          <p:cNvSpPr txBox="1"/>
          <p:nvPr/>
        </p:nvSpPr>
        <p:spPr>
          <a:xfrm>
            <a:off x="2913742" y="2232650"/>
            <a:ext cx="202204"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F</a:t>
            </a:r>
          </a:p>
        </p:txBody>
      </p:sp>
      <p:sp>
        <p:nvSpPr>
          <p:cNvPr id="26" name="TextBox 25">
            <a:extLst>
              <a:ext uri="{FF2B5EF4-FFF2-40B4-BE49-F238E27FC236}">
                <a16:creationId xmlns:a16="http://schemas.microsoft.com/office/drawing/2014/main" id="{BF7AD25D-9AD4-4830-9A18-8D2BC277619E}"/>
              </a:ext>
            </a:extLst>
          </p:cNvPr>
          <p:cNvSpPr txBox="1"/>
          <p:nvPr/>
        </p:nvSpPr>
        <p:spPr>
          <a:xfrm>
            <a:off x="114434" y="4174992"/>
            <a:ext cx="253836"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H</a:t>
            </a:r>
          </a:p>
        </p:txBody>
      </p:sp>
      <p:sp>
        <p:nvSpPr>
          <p:cNvPr id="27" name="TextBox 26">
            <a:extLst>
              <a:ext uri="{FF2B5EF4-FFF2-40B4-BE49-F238E27FC236}">
                <a16:creationId xmlns:a16="http://schemas.microsoft.com/office/drawing/2014/main" id="{C5C6A5E3-CD12-45F1-80BF-9D46F6A0BB68}"/>
              </a:ext>
            </a:extLst>
          </p:cNvPr>
          <p:cNvSpPr txBox="1"/>
          <p:nvPr/>
        </p:nvSpPr>
        <p:spPr>
          <a:xfrm>
            <a:off x="4785740" y="4197939"/>
            <a:ext cx="253836"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I</a:t>
            </a:r>
          </a:p>
        </p:txBody>
      </p:sp>
      <p:sp>
        <p:nvSpPr>
          <p:cNvPr id="28" name="TextBox 27">
            <a:extLst>
              <a:ext uri="{FF2B5EF4-FFF2-40B4-BE49-F238E27FC236}">
                <a16:creationId xmlns:a16="http://schemas.microsoft.com/office/drawing/2014/main" id="{E68BF587-BFE2-485F-BD6A-551A2650FD98}"/>
              </a:ext>
            </a:extLst>
          </p:cNvPr>
          <p:cNvSpPr txBox="1"/>
          <p:nvPr/>
        </p:nvSpPr>
        <p:spPr>
          <a:xfrm>
            <a:off x="114434" y="5372995"/>
            <a:ext cx="253836"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J</a:t>
            </a:r>
          </a:p>
        </p:txBody>
      </p:sp>
      <p:sp>
        <p:nvSpPr>
          <p:cNvPr id="29" name="TextBox 28">
            <a:extLst>
              <a:ext uri="{FF2B5EF4-FFF2-40B4-BE49-F238E27FC236}">
                <a16:creationId xmlns:a16="http://schemas.microsoft.com/office/drawing/2014/main" id="{A6F0FB8E-9116-491A-A5D6-38EA43C67CDC}"/>
              </a:ext>
            </a:extLst>
          </p:cNvPr>
          <p:cNvSpPr txBox="1"/>
          <p:nvPr/>
        </p:nvSpPr>
        <p:spPr>
          <a:xfrm>
            <a:off x="4785740" y="5395942"/>
            <a:ext cx="253836"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K</a:t>
            </a:r>
          </a:p>
        </p:txBody>
      </p:sp>
      <p:sp>
        <p:nvSpPr>
          <p:cNvPr id="31" name="TextBox 30">
            <a:extLst>
              <a:ext uri="{FF2B5EF4-FFF2-40B4-BE49-F238E27FC236}">
                <a16:creationId xmlns:a16="http://schemas.microsoft.com/office/drawing/2014/main" id="{DDF2EF9C-88B3-4B1F-95A3-9314B6F5142B}"/>
              </a:ext>
            </a:extLst>
          </p:cNvPr>
          <p:cNvSpPr txBox="1"/>
          <p:nvPr/>
        </p:nvSpPr>
        <p:spPr>
          <a:xfrm>
            <a:off x="10310" y="-6941"/>
            <a:ext cx="1000595"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Figure S3</a:t>
            </a:r>
          </a:p>
        </p:txBody>
      </p:sp>
      <p:sp>
        <p:nvSpPr>
          <p:cNvPr id="33" name="TextBox 32">
            <a:extLst>
              <a:ext uri="{FF2B5EF4-FFF2-40B4-BE49-F238E27FC236}">
                <a16:creationId xmlns:a16="http://schemas.microsoft.com/office/drawing/2014/main" id="{3DC4EC10-88D5-4FCB-859D-128892C43A76}"/>
              </a:ext>
            </a:extLst>
          </p:cNvPr>
          <p:cNvSpPr txBox="1"/>
          <p:nvPr/>
        </p:nvSpPr>
        <p:spPr>
          <a:xfrm rot="18900000">
            <a:off x="3212126" y="3759006"/>
            <a:ext cx="569388"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Parental</a:t>
            </a:r>
          </a:p>
        </p:txBody>
      </p:sp>
      <p:sp>
        <p:nvSpPr>
          <p:cNvPr id="34" name="TextBox 33">
            <a:extLst>
              <a:ext uri="{FF2B5EF4-FFF2-40B4-BE49-F238E27FC236}">
                <a16:creationId xmlns:a16="http://schemas.microsoft.com/office/drawing/2014/main" id="{E052A51A-97A4-4FBD-B71D-BA90249B4D47}"/>
              </a:ext>
            </a:extLst>
          </p:cNvPr>
          <p:cNvSpPr txBox="1"/>
          <p:nvPr/>
        </p:nvSpPr>
        <p:spPr>
          <a:xfrm rot="18899908">
            <a:off x="3380684" y="3805817"/>
            <a:ext cx="798617" cy="33855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Bone-derived</a:t>
            </a:r>
          </a:p>
          <a:p>
            <a:pPr algn="r"/>
            <a:r>
              <a:rPr lang="en-US" sz="800" dirty="0">
                <a:latin typeface="Arial" panose="020B0604020202020204" pitchFamily="34" charset="0"/>
                <a:cs typeface="Arial" panose="020B0604020202020204" pitchFamily="34" charset="0"/>
              </a:rPr>
              <a:t>Metastatic</a:t>
            </a:r>
          </a:p>
        </p:txBody>
      </p:sp>
      <p:pic>
        <p:nvPicPr>
          <p:cNvPr id="3" name="Picture 2" descr="Chart, bar chart, histogram&#10;&#10;Description automatically generated">
            <a:extLst>
              <a:ext uri="{FF2B5EF4-FFF2-40B4-BE49-F238E27FC236}">
                <a16:creationId xmlns:a16="http://schemas.microsoft.com/office/drawing/2014/main" id="{BD467899-AD48-4210-958E-1BC304EF4998}"/>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661965" y="525708"/>
            <a:ext cx="1332085" cy="1395890"/>
          </a:xfrm>
          <a:prstGeom prst="rect">
            <a:avLst/>
          </a:prstGeom>
        </p:spPr>
      </p:pic>
      <p:pic>
        <p:nvPicPr>
          <p:cNvPr id="35" name="Picture 34" descr="Chart, histogram&#10;&#10;Description automatically generated">
            <a:extLst>
              <a:ext uri="{FF2B5EF4-FFF2-40B4-BE49-F238E27FC236}">
                <a16:creationId xmlns:a16="http://schemas.microsoft.com/office/drawing/2014/main" id="{FCB63E29-7355-4EF4-A497-FC60CABCCACC}"/>
              </a:ext>
            </a:extLst>
          </p:cNvPr>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1946771" y="542726"/>
            <a:ext cx="1181316" cy="1773936"/>
          </a:xfrm>
          <a:prstGeom prst="rect">
            <a:avLst/>
          </a:prstGeom>
        </p:spPr>
      </p:pic>
      <p:sp>
        <p:nvSpPr>
          <p:cNvPr id="36" name="TextBox 35">
            <a:extLst>
              <a:ext uri="{FF2B5EF4-FFF2-40B4-BE49-F238E27FC236}">
                <a16:creationId xmlns:a16="http://schemas.microsoft.com/office/drawing/2014/main" id="{B90DAEDB-9364-4636-A074-6267B99B7A60}"/>
              </a:ext>
            </a:extLst>
          </p:cNvPr>
          <p:cNvSpPr txBox="1"/>
          <p:nvPr/>
        </p:nvSpPr>
        <p:spPr>
          <a:xfrm rot="16200000">
            <a:off x="4492942" y="2907895"/>
            <a:ext cx="1036375"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Body weight (g)</a:t>
            </a:r>
          </a:p>
        </p:txBody>
      </p:sp>
      <p:pic>
        <p:nvPicPr>
          <p:cNvPr id="37" name="Picture 36" descr="A picture containing bread&#10;&#10;Description automatically generated">
            <a:extLst>
              <a:ext uri="{FF2B5EF4-FFF2-40B4-BE49-F238E27FC236}">
                <a16:creationId xmlns:a16="http://schemas.microsoft.com/office/drawing/2014/main" id="{5C56FB88-4938-4984-9BE4-79D9FEAE8383}"/>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584665" y="4252663"/>
            <a:ext cx="1389888" cy="1042416"/>
          </a:xfrm>
          <a:prstGeom prst="rect">
            <a:avLst/>
          </a:prstGeom>
        </p:spPr>
      </p:pic>
      <p:pic>
        <p:nvPicPr>
          <p:cNvPr id="41" name="Picture 40" descr="A picture containing food, bread&#10;&#10;Description automatically generated">
            <a:extLst>
              <a:ext uri="{FF2B5EF4-FFF2-40B4-BE49-F238E27FC236}">
                <a16:creationId xmlns:a16="http://schemas.microsoft.com/office/drawing/2014/main" id="{1F455EAA-3BC1-45CC-A569-1AE153ECCF6A}"/>
              </a:ext>
            </a:extLst>
          </p:cNvPr>
          <p:cNvPicPr>
            <a:picLocks noChangeAspect="1"/>
          </p:cNvPicPr>
          <p:nvPr/>
        </p:nvPicPr>
        <p:blipFill>
          <a:blip r:embed="rId11" cstate="hqprint">
            <a:extLst>
              <a:ext uri="{28A0092B-C50C-407E-A947-70E740481C1C}">
                <a14:useLocalDpi xmlns:a14="http://schemas.microsoft.com/office/drawing/2010/main" val="0"/>
              </a:ext>
            </a:extLst>
          </a:blip>
          <a:stretch>
            <a:fillRect/>
          </a:stretch>
        </p:blipFill>
        <p:spPr>
          <a:xfrm>
            <a:off x="2679412" y="4242298"/>
            <a:ext cx="1395032" cy="1046274"/>
          </a:xfrm>
          <a:prstGeom prst="rect">
            <a:avLst/>
          </a:prstGeom>
        </p:spPr>
      </p:pic>
      <p:cxnSp>
        <p:nvCxnSpPr>
          <p:cNvPr id="42" name="Straight Connector 41">
            <a:extLst>
              <a:ext uri="{FF2B5EF4-FFF2-40B4-BE49-F238E27FC236}">
                <a16:creationId xmlns:a16="http://schemas.microsoft.com/office/drawing/2014/main" id="{084C969E-8D99-480B-8AE3-8B70FA39902B}"/>
              </a:ext>
            </a:extLst>
          </p:cNvPr>
          <p:cNvCxnSpPr>
            <a:cxnSpLocks/>
          </p:cNvCxnSpPr>
          <p:nvPr/>
        </p:nvCxnSpPr>
        <p:spPr>
          <a:xfrm>
            <a:off x="3730371" y="5225522"/>
            <a:ext cx="27913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C690D90-D645-4F54-9FF2-ED32B6912D88}"/>
              </a:ext>
            </a:extLst>
          </p:cNvPr>
          <p:cNvCxnSpPr>
            <a:cxnSpLocks/>
          </p:cNvCxnSpPr>
          <p:nvPr/>
        </p:nvCxnSpPr>
        <p:spPr>
          <a:xfrm>
            <a:off x="1636458" y="5224994"/>
            <a:ext cx="27913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45" name="Picture 44">
            <a:extLst>
              <a:ext uri="{FF2B5EF4-FFF2-40B4-BE49-F238E27FC236}">
                <a16:creationId xmlns:a16="http://schemas.microsoft.com/office/drawing/2014/main" id="{B2B99FB0-38BD-4419-8858-F6CD33696C2E}"/>
              </a:ext>
            </a:extLst>
          </p:cNvPr>
          <p:cNvPicPr>
            <a:picLocks noChangeAspect="1"/>
          </p:cNvPicPr>
          <p:nvPr/>
        </p:nvPicPr>
        <p:blipFill>
          <a:blip r:embed="rId12" cstate="hqprint">
            <a:extLst>
              <a:ext uri="{28A0092B-C50C-407E-A947-70E740481C1C}">
                <a14:useLocalDpi xmlns:a14="http://schemas.microsoft.com/office/drawing/2010/main" val="0"/>
              </a:ext>
            </a:extLst>
          </a:blip>
          <a:stretch>
            <a:fillRect/>
          </a:stretch>
        </p:blipFill>
        <p:spPr>
          <a:xfrm>
            <a:off x="584665" y="5578313"/>
            <a:ext cx="1389888" cy="1042416"/>
          </a:xfrm>
          <a:prstGeom prst="rect">
            <a:avLst/>
          </a:prstGeom>
        </p:spPr>
      </p:pic>
      <p:pic>
        <p:nvPicPr>
          <p:cNvPr id="46" name="Picture 45">
            <a:extLst>
              <a:ext uri="{FF2B5EF4-FFF2-40B4-BE49-F238E27FC236}">
                <a16:creationId xmlns:a16="http://schemas.microsoft.com/office/drawing/2014/main" id="{3EB6CB3E-3372-4C59-A1D3-5611BA1E1CB6}"/>
              </a:ext>
            </a:extLst>
          </p:cNvPr>
          <p:cNvPicPr>
            <a:picLocks noChangeAspect="1"/>
          </p:cNvPicPr>
          <p:nvPr/>
        </p:nvPicPr>
        <p:blipFill>
          <a:blip r:embed="rId13" cstate="hqprint">
            <a:extLst>
              <a:ext uri="{28A0092B-C50C-407E-A947-70E740481C1C}">
                <a14:useLocalDpi xmlns:a14="http://schemas.microsoft.com/office/drawing/2010/main" val="0"/>
              </a:ext>
            </a:extLst>
          </a:blip>
          <a:stretch>
            <a:fillRect/>
          </a:stretch>
        </p:blipFill>
        <p:spPr>
          <a:xfrm>
            <a:off x="2676228" y="5583229"/>
            <a:ext cx="1389888" cy="1042416"/>
          </a:xfrm>
          <a:prstGeom prst="rect">
            <a:avLst/>
          </a:prstGeom>
        </p:spPr>
      </p:pic>
      <p:cxnSp>
        <p:nvCxnSpPr>
          <p:cNvPr id="49" name="Straight Connector 48">
            <a:extLst>
              <a:ext uri="{FF2B5EF4-FFF2-40B4-BE49-F238E27FC236}">
                <a16:creationId xmlns:a16="http://schemas.microsoft.com/office/drawing/2014/main" id="{8A6830DE-7841-4DA6-8685-18E0F8DE2881}"/>
              </a:ext>
            </a:extLst>
          </p:cNvPr>
          <p:cNvCxnSpPr>
            <a:cxnSpLocks/>
          </p:cNvCxnSpPr>
          <p:nvPr/>
        </p:nvCxnSpPr>
        <p:spPr>
          <a:xfrm>
            <a:off x="3730371" y="6571722"/>
            <a:ext cx="27913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58042EB-87DE-4EC4-9D91-E31660923DC3}"/>
              </a:ext>
            </a:extLst>
          </p:cNvPr>
          <p:cNvCxnSpPr>
            <a:cxnSpLocks/>
          </p:cNvCxnSpPr>
          <p:nvPr/>
        </p:nvCxnSpPr>
        <p:spPr>
          <a:xfrm>
            <a:off x="1636458" y="6571194"/>
            <a:ext cx="27913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2FB542AC-C6AC-410C-A3B6-80960123A519}"/>
              </a:ext>
            </a:extLst>
          </p:cNvPr>
          <p:cNvSpPr txBox="1"/>
          <p:nvPr/>
        </p:nvSpPr>
        <p:spPr>
          <a:xfrm rot="16200000">
            <a:off x="236798" y="5975417"/>
            <a:ext cx="437749" cy="248209"/>
          </a:xfrm>
          <a:prstGeom prst="rect">
            <a:avLst/>
          </a:prstGeom>
          <a:noFill/>
        </p:spPr>
        <p:txBody>
          <a:bodyPr wrap="square" rtlCol="0">
            <a:spAutoFit/>
          </a:bodyPr>
          <a:lstStyle/>
          <a:p>
            <a:pPr algn="ctr"/>
            <a:r>
              <a:rPr lang="en-US" sz="1013" dirty="0">
                <a:latin typeface="Arial" panose="020B0604020202020204" pitchFamily="34" charset="0"/>
                <a:cs typeface="Arial" panose="020B0604020202020204" pitchFamily="34" charset="0"/>
              </a:rPr>
              <a:t>AXL</a:t>
            </a:r>
          </a:p>
        </p:txBody>
      </p:sp>
      <p:sp>
        <p:nvSpPr>
          <p:cNvPr id="52" name="TextBox 51">
            <a:extLst>
              <a:ext uri="{FF2B5EF4-FFF2-40B4-BE49-F238E27FC236}">
                <a16:creationId xmlns:a16="http://schemas.microsoft.com/office/drawing/2014/main" id="{2482FFA9-D9E3-4135-B777-EB1CFEB85C5C}"/>
              </a:ext>
            </a:extLst>
          </p:cNvPr>
          <p:cNvSpPr txBox="1"/>
          <p:nvPr/>
        </p:nvSpPr>
        <p:spPr>
          <a:xfrm rot="16200000">
            <a:off x="60055" y="4698094"/>
            <a:ext cx="791236" cy="248209"/>
          </a:xfrm>
          <a:prstGeom prst="rect">
            <a:avLst/>
          </a:prstGeom>
          <a:noFill/>
        </p:spPr>
        <p:txBody>
          <a:bodyPr wrap="square" rtlCol="0">
            <a:spAutoFit/>
          </a:bodyPr>
          <a:lstStyle/>
          <a:p>
            <a:pPr algn="ctr"/>
            <a:r>
              <a:rPr lang="en-US" sz="1013" dirty="0">
                <a:latin typeface="Arial" panose="020B0604020202020204" pitchFamily="34" charset="0"/>
                <a:cs typeface="Arial" panose="020B0604020202020204" pitchFamily="34" charset="0"/>
              </a:rPr>
              <a:t>pOSR1</a:t>
            </a:r>
          </a:p>
        </p:txBody>
      </p:sp>
      <p:sp>
        <p:nvSpPr>
          <p:cNvPr id="2" name="Rectangle 1"/>
          <p:cNvSpPr/>
          <p:nvPr/>
        </p:nvSpPr>
        <p:spPr>
          <a:xfrm>
            <a:off x="1694090" y="4628481"/>
            <a:ext cx="187098" cy="46304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3" name="Picture 52" descr="A picture containing bread&#10;&#10;Description automatically generated">
            <a:extLst>
              <a:ext uri="{FF2B5EF4-FFF2-40B4-BE49-F238E27FC236}">
                <a16:creationId xmlns:a16="http://schemas.microsoft.com/office/drawing/2014/main" id="{5C56FB88-4938-4984-9BE4-79D9FEAE8383}"/>
              </a:ext>
            </a:extLst>
          </p:cNvPr>
          <p:cNvPicPr>
            <a:picLocks noChangeAspect="1"/>
          </p:cNvPicPr>
          <p:nvPr/>
        </p:nvPicPr>
        <p:blipFill rotWithShape="1">
          <a:blip r:embed="rId14" cstate="hqprint">
            <a:extLst>
              <a:ext uri="{28A0092B-C50C-407E-A947-70E740481C1C}">
                <a14:useLocalDpi xmlns:a14="http://schemas.microsoft.com/office/drawing/2010/main" val="0"/>
              </a:ext>
            </a:extLst>
          </a:blip>
          <a:srcRect l="79931" t="37261" r="7016" b="20783"/>
          <a:stretch/>
        </p:blipFill>
        <p:spPr>
          <a:xfrm>
            <a:off x="2017776" y="4261807"/>
            <a:ext cx="424824" cy="1024128"/>
          </a:xfrm>
          <a:prstGeom prst="rect">
            <a:avLst/>
          </a:prstGeom>
          <a:ln w="12700">
            <a:solidFill>
              <a:schemeClr val="tx1"/>
            </a:solidFill>
          </a:ln>
        </p:spPr>
      </p:pic>
      <p:pic>
        <p:nvPicPr>
          <p:cNvPr id="54" name="Picture 53" descr="A picture containing food, bread&#10;&#10;Description automatically generated">
            <a:extLst>
              <a:ext uri="{FF2B5EF4-FFF2-40B4-BE49-F238E27FC236}">
                <a16:creationId xmlns:a16="http://schemas.microsoft.com/office/drawing/2014/main" id="{1F455EAA-3BC1-45CC-A569-1AE153ECCF6A}"/>
              </a:ext>
            </a:extLst>
          </p:cNvPr>
          <p:cNvPicPr>
            <a:picLocks noChangeAspect="1"/>
          </p:cNvPicPr>
          <p:nvPr/>
        </p:nvPicPr>
        <p:blipFill rotWithShape="1">
          <a:blip r:embed="rId15" cstate="hqprint">
            <a:extLst>
              <a:ext uri="{28A0092B-C50C-407E-A947-70E740481C1C}">
                <a14:useLocalDpi xmlns:a14="http://schemas.microsoft.com/office/drawing/2010/main" val="0"/>
              </a:ext>
            </a:extLst>
          </a:blip>
          <a:srcRect l="78833" t="29067" r="8508" b="28693"/>
          <a:stretch/>
        </p:blipFill>
        <p:spPr>
          <a:xfrm>
            <a:off x="4122686" y="4253371"/>
            <a:ext cx="409224" cy="1024128"/>
          </a:xfrm>
          <a:prstGeom prst="rect">
            <a:avLst/>
          </a:prstGeom>
          <a:ln w="12700">
            <a:solidFill>
              <a:schemeClr val="tx1"/>
            </a:solidFill>
          </a:ln>
        </p:spPr>
      </p:pic>
      <p:sp>
        <p:nvSpPr>
          <p:cNvPr id="55" name="Rectangle 54"/>
          <p:cNvSpPr/>
          <p:nvPr/>
        </p:nvSpPr>
        <p:spPr>
          <a:xfrm>
            <a:off x="3769649" y="4536488"/>
            <a:ext cx="187098" cy="46304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6" name="Picture 55">
            <a:extLst>
              <a:ext uri="{FF2B5EF4-FFF2-40B4-BE49-F238E27FC236}">
                <a16:creationId xmlns:a16="http://schemas.microsoft.com/office/drawing/2014/main" id="{3EB6CB3E-3372-4C59-A1D3-5611BA1E1CB6}"/>
              </a:ext>
            </a:extLst>
          </p:cNvPr>
          <p:cNvPicPr>
            <a:picLocks noChangeAspect="1"/>
          </p:cNvPicPr>
          <p:nvPr/>
        </p:nvPicPr>
        <p:blipFill rotWithShape="1">
          <a:blip r:embed="rId16" cstate="hqprint">
            <a:extLst>
              <a:ext uri="{28A0092B-C50C-407E-A947-70E740481C1C}">
                <a14:useLocalDpi xmlns:a14="http://schemas.microsoft.com/office/drawing/2010/main" val="0"/>
              </a:ext>
            </a:extLst>
          </a:blip>
          <a:srcRect l="76472" t="33495" r="10947" b="24452"/>
          <a:stretch/>
        </p:blipFill>
        <p:spPr>
          <a:xfrm>
            <a:off x="4110963" y="5592373"/>
            <a:ext cx="408521" cy="1024128"/>
          </a:xfrm>
          <a:prstGeom prst="rect">
            <a:avLst/>
          </a:prstGeom>
          <a:ln w="12700">
            <a:solidFill>
              <a:schemeClr val="tx1"/>
            </a:solidFill>
          </a:ln>
        </p:spPr>
      </p:pic>
      <p:sp>
        <p:nvSpPr>
          <p:cNvPr id="57" name="Rectangle 56"/>
          <p:cNvSpPr/>
          <p:nvPr/>
        </p:nvSpPr>
        <p:spPr>
          <a:xfrm>
            <a:off x="3732894" y="5918969"/>
            <a:ext cx="187098" cy="46304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 name="Picture 57">
            <a:extLst>
              <a:ext uri="{FF2B5EF4-FFF2-40B4-BE49-F238E27FC236}">
                <a16:creationId xmlns:a16="http://schemas.microsoft.com/office/drawing/2014/main" id="{B2B99FB0-38BD-4419-8858-F6CD33696C2E}"/>
              </a:ext>
            </a:extLst>
          </p:cNvPr>
          <p:cNvPicPr>
            <a:picLocks noChangeAspect="1"/>
          </p:cNvPicPr>
          <p:nvPr/>
        </p:nvPicPr>
        <p:blipFill rotWithShape="1">
          <a:blip r:embed="rId12" cstate="hqprint">
            <a:extLst>
              <a:ext uri="{28A0092B-C50C-407E-A947-70E740481C1C}">
                <a14:useLocalDpi xmlns:a14="http://schemas.microsoft.com/office/drawing/2010/main" val="0"/>
              </a:ext>
            </a:extLst>
          </a:blip>
          <a:srcRect l="35741" t="6168" r="51074" b="52012"/>
          <a:stretch/>
        </p:blipFill>
        <p:spPr>
          <a:xfrm>
            <a:off x="2015607" y="5587457"/>
            <a:ext cx="430516" cy="1024128"/>
          </a:xfrm>
          <a:prstGeom prst="rect">
            <a:avLst/>
          </a:prstGeom>
          <a:ln w="12700">
            <a:solidFill>
              <a:schemeClr val="tx1"/>
            </a:solidFill>
          </a:ln>
        </p:spPr>
      </p:pic>
      <p:sp>
        <p:nvSpPr>
          <p:cNvPr id="59" name="Rectangle 58"/>
          <p:cNvSpPr/>
          <p:nvPr/>
        </p:nvSpPr>
        <p:spPr>
          <a:xfrm>
            <a:off x="1072300" y="5637315"/>
            <a:ext cx="187098" cy="46304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2482FFA9-D9E3-4135-B777-EB1CFEB85C5C}"/>
              </a:ext>
            </a:extLst>
          </p:cNvPr>
          <p:cNvSpPr txBox="1"/>
          <p:nvPr/>
        </p:nvSpPr>
        <p:spPr>
          <a:xfrm>
            <a:off x="300502" y="4193012"/>
            <a:ext cx="791236"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Ctrl</a:t>
            </a:r>
          </a:p>
        </p:txBody>
      </p:sp>
      <p:sp>
        <p:nvSpPr>
          <p:cNvPr id="61" name="TextBox 60">
            <a:extLst>
              <a:ext uri="{FF2B5EF4-FFF2-40B4-BE49-F238E27FC236}">
                <a16:creationId xmlns:a16="http://schemas.microsoft.com/office/drawing/2014/main" id="{2482FFA9-D9E3-4135-B777-EB1CFEB85C5C}"/>
              </a:ext>
            </a:extLst>
          </p:cNvPr>
          <p:cNvSpPr txBox="1"/>
          <p:nvPr/>
        </p:nvSpPr>
        <p:spPr>
          <a:xfrm>
            <a:off x="314315" y="5526748"/>
            <a:ext cx="791236"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Ctrl</a:t>
            </a:r>
          </a:p>
        </p:txBody>
      </p:sp>
      <p:sp>
        <p:nvSpPr>
          <p:cNvPr id="62" name="TextBox 61">
            <a:extLst>
              <a:ext uri="{FF2B5EF4-FFF2-40B4-BE49-F238E27FC236}">
                <a16:creationId xmlns:a16="http://schemas.microsoft.com/office/drawing/2014/main" id="{2482FFA9-D9E3-4135-B777-EB1CFEB85C5C}"/>
              </a:ext>
            </a:extLst>
          </p:cNvPr>
          <p:cNvSpPr txBox="1"/>
          <p:nvPr/>
        </p:nvSpPr>
        <p:spPr>
          <a:xfrm>
            <a:off x="2567017" y="4193012"/>
            <a:ext cx="791236"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WNK463</a:t>
            </a:r>
          </a:p>
        </p:txBody>
      </p:sp>
      <p:sp>
        <p:nvSpPr>
          <p:cNvPr id="64" name="TextBox 63">
            <a:extLst>
              <a:ext uri="{FF2B5EF4-FFF2-40B4-BE49-F238E27FC236}">
                <a16:creationId xmlns:a16="http://schemas.microsoft.com/office/drawing/2014/main" id="{2482FFA9-D9E3-4135-B777-EB1CFEB85C5C}"/>
              </a:ext>
            </a:extLst>
          </p:cNvPr>
          <p:cNvSpPr txBox="1"/>
          <p:nvPr/>
        </p:nvSpPr>
        <p:spPr>
          <a:xfrm>
            <a:off x="2567017" y="5526748"/>
            <a:ext cx="791236"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WNK463</a:t>
            </a:r>
          </a:p>
        </p:txBody>
      </p:sp>
      <p:pic>
        <p:nvPicPr>
          <p:cNvPr id="30" name="Picture 29">
            <a:extLst>
              <a:ext uri="{FF2B5EF4-FFF2-40B4-BE49-F238E27FC236}">
                <a16:creationId xmlns:a16="http://schemas.microsoft.com/office/drawing/2014/main" id="{EC15F788-A4BC-4CCE-BA3B-A76AEF13372C}"/>
              </a:ext>
            </a:extLst>
          </p:cNvPr>
          <p:cNvPicPr>
            <a:picLocks noChangeAspect="1"/>
          </p:cNvPicPr>
          <p:nvPr/>
        </p:nvPicPr>
        <p:blipFill rotWithShape="1">
          <a:blip r:embed="rId17" cstate="hqprint">
            <a:extLst>
              <a:ext uri="{28A0092B-C50C-407E-A947-70E740481C1C}">
                <a14:useLocalDpi xmlns:a14="http://schemas.microsoft.com/office/drawing/2010/main" val="0"/>
              </a:ext>
            </a:extLst>
          </a:blip>
          <a:srcRect t="6445" b="4794"/>
          <a:stretch/>
        </p:blipFill>
        <p:spPr>
          <a:xfrm>
            <a:off x="4947614" y="4168654"/>
            <a:ext cx="1335815" cy="2626252"/>
          </a:xfrm>
          <a:prstGeom prst="rect">
            <a:avLst/>
          </a:prstGeom>
        </p:spPr>
      </p:pic>
      <p:sp>
        <p:nvSpPr>
          <p:cNvPr id="65" name="Rectangle 64">
            <a:extLst>
              <a:ext uri="{FF2B5EF4-FFF2-40B4-BE49-F238E27FC236}">
                <a16:creationId xmlns:a16="http://schemas.microsoft.com/office/drawing/2014/main" id="{2ACE96F2-02E7-42E3-940F-7DDB7EB10466}"/>
              </a:ext>
            </a:extLst>
          </p:cNvPr>
          <p:cNvSpPr/>
          <p:nvPr/>
        </p:nvSpPr>
        <p:spPr>
          <a:xfrm>
            <a:off x="92669" y="6911915"/>
            <a:ext cx="6710740" cy="2862322"/>
          </a:xfrm>
          <a:prstGeom prst="rect">
            <a:avLst/>
          </a:prstGeom>
        </p:spPr>
        <p:txBody>
          <a:bodyPr wrap="square">
            <a:spAutoFit/>
          </a:bodyPr>
          <a:lstStyle/>
          <a:p>
            <a:r>
              <a:rPr lang="en-US" sz="1200" b="1" dirty="0">
                <a:latin typeface="Arial" panose="020B0604020202020204" pitchFamily="34" charset="0"/>
                <a:cs typeface="Arial" panose="020B0604020202020204" pitchFamily="34" charset="0"/>
              </a:rPr>
              <a:t>Supplementary Figure 3. Cell viability and tumor IHC.  A.</a:t>
            </a:r>
            <a:r>
              <a:rPr lang="en-US" sz="1200" dirty="0">
                <a:latin typeface="Arial" panose="020B0604020202020204" pitchFamily="34" charset="0"/>
                <a:cs typeface="Arial" panose="020B0604020202020204" pitchFamily="34" charset="0"/>
              </a:rPr>
              <a:t> Viability of MDA-MB-231 cells  measured with </a:t>
            </a:r>
            <a:r>
              <a:rPr lang="en-US" sz="1200" dirty="0" err="1">
                <a:latin typeface="Arial" panose="020B0604020202020204" pitchFamily="34" charset="0"/>
                <a:cs typeface="Arial" panose="020B0604020202020204" pitchFamily="34" charset="0"/>
              </a:rPr>
              <a:t>CellTiter</a:t>
            </a:r>
            <a:r>
              <a:rPr lang="en-US" sz="1200" dirty="0">
                <a:latin typeface="Arial" panose="020B0604020202020204" pitchFamily="34" charset="0"/>
                <a:cs typeface="Arial" panose="020B0604020202020204" pitchFamily="34" charset="0"/>
              </a:rPr>
              <a:t>-Blue incubated with WNK463 (1 µM) for 24 hours. Paired </a:t>
            </a:r>
            <a:r>
              <a:rPr lang="en-US" sz="1200" i="1" dirty="0">
                <a:latin typeface="Arial" panose="020B0604020202020204" pitchFamily="34" charset="0"/>
                <a:cs typeface="Arial" panose="020B0604020202020204" pitchFamily="34" charset="0"/>
              </a:rPr>
              <a:t>t</a:t>
            </a:r>
            <a:r>
              <a:rPr lang="en-US" sz="1200" dirty="0">
                <a:latin typeface="Arial" panose="020B0604020202020204" pitchFamily="34" charset="0"/>
                <a:cs typeface="Arial" panose="020B0604020202020204" pitchFamily="34" charset="0"/>
              </a:rPr>
              <a:t>-test showed no difference between DMSO and WNK463 treatment groups; n=8. </a:t>
            </a:r>
            <a:r>
              <a:rPr lang="en-US" sz="1200" dirty="0" err="1">
                <a:latin typeface="Arial" panose="020B0604020202020204" pitchFamily="34" charset="0"/>
                <a:cs typeface="Arial" panose="020B0604020202020204" pitchFamily="34" charset="0"/>
              </a:rPr>
              <a:t>Mean±SD</a:t>
            </a:r>
            <a:r>
              <a:rPr lang="en-US" sz="1200" dirty="0">
                <a:latin typeface="Arial" panose="020B0604020202020204" pitchFamily="34" charset="0"/>
                <a:cs typeface="Arial" panose="020B0604020202020204" pitchFamily="34" charset="0"/>
              </a:rPr>
              <a:t>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Migration of MDA-MB-231 cells was inhibited more by 5 µM than 2 µM BGB324 treated overnight, n=12. </a:t>
            </a:r>
            <a:r>
              <a:rPr lang="en-US" sz="1200" b="1" dirty="0">
                <a:latin typeface="Arial" panose="020B0604020202020204" pitchFamily="34" charset="0"/>
                <a:cs typeface="Arial" panose="020B0604020202020204" pitchFamily="34" charset="0"/>
              </a:rPr>
              <a:t>C.</a:t>
            </a:r>
            <a:r>
              <a:rPr lang="en-US" sz="1200" dirty="0">
                <a:latin typeface="Arial" panose="020B0604020202020204" pitchFamily="34" charset="0"/>
                <a:cs typeface="Arial" panose="020B0604020202020204" pitchFamily="34" charset="0"/>
              </a:rPr>
              <a:t> Overnight treatment with 5 µM BGB324 caused greater cell death than 2 µM BGB324. DMSO: n=11, BGB324: n=7. </a:t>
            </a:r>
            <a:r>
              <a:rPr lang="en-US" sz="1200" b="1" dirty="0">
                <a:latin typeface="Arial" panose="020B0604020202020204" pitchFamily="34" charset="0"/>
                <a:cs typeface="Arial" panose="020B0604020202020204" pitchFamily="34" charset="0"/>
              </a:rPr>
              <a:t>D</a:t>
            </a:r>
            <a:r>
              <a:rPr lang="en-US" sz="1200" dirty="0">
                <a:latin typeface="Arial" panose="020B0604020202020204" pitchFamily="34" charset="0"/>
                <a:cs typeface="Arial" panose="020B0604020202020204" pitchFamily="34" charset="0"/>
              </a:rPr>
              <a:t>. Representative Western blots for pOSR1 levels in Parental and Lung-derived metastatic MDA-MB-231 cells; n=2 in duplicates. </a:t>
            </a:r>
            <a:r>
              <a:rPr lang="en-US" sz="1200" b="1" dirty="0">
                <a:latin typeface="Arial" panose="020B0604020202020204" pitchFamily="34" charset="0"/>
                <a:cs typeface="Arial" panose="020B0604020202020204" pitchFamily="34" charset="0"/>
              </a:rPr>
              <a:t>E.</a:t>
            </a:r>
            <a:r>
              <a:rPr lang="en-US" sz="1200" dirty="0">
                <a:latin typeface="Arial" panose="020B0604020202020204" pitchFamily="34" charset="0"/>
                <a:cs typeface="Arial" panose="020B0604020202020204" pitchFamily="34" charset="0"/>
              </a:rPr>
              <a:t> WNK1 immunoblots from Parental and Bone-metastatic MDA-MB-231 cells. </a:t>
            </a:r>
            <a:r>
              <a:rPr lang="en-US" sz="1200" b="1" dirty="0">
                <a:latin typeface="Arial" panose="020B0604020202020204" pitchFamily="34" charset="0"/>
                <a:cs typeface="Arial" panose="020B0604020202020204" pitchFamily="34" charset="0"/>
              </a:rPr>
              <a:t>F.</a:t>
            </a:r>
            <a:r>
              <a:rPr lang="en-US" sz="1200" dirty="0">
                <a:latin typeface="Arial" panose="020B0604020202020204" pitchFamily="34" charset="0"/>
                <a:cs typeface="Arial" panose="020B0604020202020204" pitchFamily="34" charset="0"/>
              </a:rPr>
              <a:t> Quantification showed no differences in WNK1 protein between the groups. </a:t>
            </a:r>
            <a:r>
              <a:rPr lang="en-US" sz="1200" b="1" dirty="0">
                <a:latin typeface="Arial" panose="020B0604020202020204" pitchFamily="34" charset="0"/>
                <a:cs typeface="Arial" panose="020B0604020202020204" pitchFamily="34" charset="0"/>
              </a:rPr>
              <a:t>G.</a:t>
            </a:r>
            <a:r>
              <a:rPr lang="en-US" sz="1200" dirty="0">
                <a:latin typeface="Arial" panose="020B0604020202020204" pitchFamily="34" charset="0"/>
                <a:cs typeface="Arial" panose="020B0604020202020204" pitchFamily="34" charset="0"/>
              </a:rPr>
              <a:t> Body weights of NSG mice treated with DMSO vehicle (Ctrl) or WNK463 1.5 mg/kg for 2 weeks were not different; n=7. </a:t>
            </a:r>
            <a:r>
              <a:rPr lang="en-US" sz="1200" b="1" dirty="0">
                <a:latin typeface="Arial" panose="020B0604020202020204" pitchFamily="34" charset="0"/>
                <a:cs typeface="Arial" panose="020B0604020202020204" pitchFamily="34" charset="0"/>
              </a:rPr>
              <a:t>H.</a:t>
            </a:r>
            <a:r>
              <a:rPr lang="en-US" sz="1200" dirty="0">
                <a:latin typeface="Arial" panose="020B0604020202020204" pitchFamily="34" charset="0"/>
                <a:cs typeface="Arial" panose="020B0604020202020204" pitchFamily="34" charset="0"/>
              </a:rPr>
              <a:t> Representative images of immunohistochemical staining of pOSR1 or AXL (</a:t>
            </a:r>
            <a:r>
              <a:rPr lang="en-US" sz="1200" b="1" dirty="0">
                <a:latin typeface="Arial" panose="020B0604020202020204" pitchFamily="34" charset="0"/>
                <a:cs typeface="Arial" panose="020B0604020202020204" pitchFamily="34" charset="0"/>
              </a:rPr>
              <a:t>J</a:t>
            </a:r>
            <a:r>
              <a:rPr lang="en-US" sz="1200" dirty="0">
                <a:latin typeface="Arial" panose="020B0604020202020204" pitchFamily="34" charset="0"/>
                <a:cs typeface="Arial" panose="020B0604020202020204" pitchFamily="34" charset="0"/>
              </a:rPr>
              <a:t>) in orthotopic tumors from Bone metastatic MDA-MB-231 cells injected into NSG mice treated either with Ctrl (DMSO control) or WNK463 (1.5 mg/kg). </a:t>
            </a:r>
            <a:r>
              <a:rPr lang="en-US" sz="1200" b="1" dirty="0">
                <a:latin typeface="Arial" panose="020B0604020202020204" pitchFamily="34" charset="0"/>
                <a:cs typeface="Arial" panose="020B0604020202020204" pitchFamily="34" charset="0"/>
              </a:rPr>
              <a:t>I.</a:t>
            </a:r>
            <a:r>
              <a:rPr lang="en-US" sz="1200" dirty="0">
                <a:latin typeface="Arial" panose="020B0604020202020204" pitchFamily="34" charset="0"/>
                <a:cs typeface="Arial" panose="020B0604020202020204" pitchFamily="34" charset="0"/>
              </a:rPr>
              <a:t> Quantification of histoscores show decreased pOSR1 and AXL staining (</a:t>
            </a:r>
            <a:r>
              <a:rPr lang="en-US" sz="1200" b="1" dirty="0">
                <a:latin typeface="Arial" panose="020B0604020202020204" pitchFamily="34" charset="0"/>
                <a:cs typeface="Arial" panose="020B0604020202020204" pitchFamily="34" charset="0"/>
              </a:rPr>
              <a:t>K</a:t>
            </a:r>
            <a:r>
              <a:rPr lang="en-US" sz="1200" dirty="0">
                <a:latin typeface="Arial" panose="020B0604020202020204" pitchFamily="34" charset="0"/>
                <a:cs typeface="Arial" panose="020B0604020202020204" pitchFamily="34" charset="0"/>
              </a:rPr>
              <a:t>) in tumors treated with WNK463 compared to control, n=3. </a:t>
            </a:r>
            <a:r>
              <a:rPr lang="en-US" sz="1200" dirty="0" err="1">
                <a:latin typeface="Arial" panose="020B0604020202020204" pitchFamily="34" charset="0"/>
                <a:cs typeface="Arial" panose="020B0604020202020204" pitchFamily="34" charset="0"/>
              </a:rPr>
              <a:t>Mean±SEM</a:t>
            </a:r>
            <a:r>
              <a:rPr lang="en-US" sz="1200" dirty="0">
                <a:latin typeface="Arial" panose="020B0604020202020204" pitchFamily="34" charset="0"/>
                <a:cs typeface="Arial" panose="020B0604020202020204" pitchFamily="34" charset="0"/>
              </a:rPr>
              <a:t>. Scale=100 µm, *p&lt;0.05;  1-tailed Student’s </a:t>
            </a:r>
            <a:r>
              <a:rPr lang="en-US" sz="1200" i="1" dirty="0">
                <a:latin typeface="Arial" panose="020B0604020202020204" pitchFamily="34" charset="0"/>
                <a:cs typeface="Arial" panose="020B0604020202020204" pitchFamily="34" charset="0"/>
              </a:rPr>
              <a:t>t</a:t>
            </a:r>
            <a:r>
              <a:rPr lang="en-US" sz="1200" dirty="0">
                <a:latin typeface="Arial" panose="020B0604020202020204" pitchFamily="34" charset="0"/>
                <a:cs typeface="Arial" panose="020B0604020202020204" pitchFamily="34" charset="0"/>
              </a:rPr>
              <a:t> test, **p&lt;0.005 and ****p&lt;0.0001; 2-tailed Student’s </a:t>
            </a:r>
            <a:r>
              <a:rPr lang="en-US" sz="1200" i="1" dirty="0">
                <a:latin typeface="Arial" panose="020B0604020202020204" pitchFamily="34" charset="0"/>
                <a:cs typeface="Arial" panose="020B0604020202020204" pitchFamily="34" charset="0"/>
              </a:rPr>
              <a:t>t</a:t>
            </a:r>
            <a:r>
              <a:rPr lang="en-US" sz="1200" dirty="0">
                <a:latin typeface="Arial" panose="020B0604020202020204" pitchFamily="34" charset="0"/>
                <a:cs typeface="Arial" panose="020B0604020202020204" pitchFamily="34" charset="0"/>
              </a:rPr>
              <a:t> test.</a:t>
            </a:r>
          </a:p>
        </p:txBody>
      </p:sp>
      <p:sp>
        <p:nvSpPr>
          <p:cNvPr id="7" name="TextBox 6">
            <a:extLst>
              <a:ext uri="{FF2B5EF4-FFF2-40B4-BE49-F238E27FC236}">
                <a16:creationId xmlns:a16="http://schemas.microsoft.com/office/drawing/2014/main" id="{FE41FA10-D176-4496-BDA8-E437D051CAB2}"/>
              </a:ext>
            </a:extLst>
          </p:cNvPr>
          <p:cNvSpPr txBox="1"/>
          <p:nvPr/>
        </p:nvSpPr>
        <p:spPr>
          <a:xfrm>
            <a:off x="3125526" y="364261"/>
            <a:ext cx="45719"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C</a:t>
            </a:r>
          </a:p>
        </p:txBody>
      </p:sp>
      <p:sp>
        <p:nvSpPr>
          <p:cNvPr id="6" name="TextBox 5">
            <a:extLst>
              <a:ext uri="{FF2B5EF4-FFF2-40B4-BE49-F238E27FC236}">
                <a16:creationId xmlns:a16="http://schemas.microsoft.com/office/drawing/2014/main" id="{21087A12-1D00-4F1D-BE2B-CB0A61969190}"/>
              </a:ext>
            </a:extLst>
          </p:cNvPr>
          <p:cNvSpPr txBox="1"/>
          <p:nvPr/>
        </p:nvSpPr>
        <p:spPr>
          <a:xfrm>
            <a:off x="1689749" y="364261"/>
            <a:ext cx="469965" cy="276999"/>
          </a:xfrm>
          <a:prstGeom prst="rect">
            <a:avLst/>
          </a:prstGeom>
          <a:noFill/>
        </p:spPr>
        <p:txBody>
          <a:bodyPr wrap="square" rtlCol="0">
            <a:spAutoFit/>
          </a:bodyPr>
          <a:lstStyle/>
          <a:p>
            <a:r>
              <a:rPr lang="en-US" sz="1200" b="1" dirty="0">
                <a:latin typeface="Arial" panose="020B0604020202020204" pitchFamily="34" charset="0"/>
                <a:cs typeface="Arial" panose="020B0604020202020204" pitchFamily="34" charset="0"/>
              </a:rPr>
              <a:t>B</a:t>
            </a:r>
          </a:p>
        </p:txBody>
      </p:sp>
      <p:sp>
        <p:nvSpPr>
          <p:cNvPr id="63" name="TextBox 62">
            <a:extLst>
              <a:ext uri="{FF2B5EF4-FFF2-40B4-BE49-F238E27FC236}">
                <a16:creationId xmlns:a16="http://schemas.microsoft.com/office/drawing/2014/main" id="{FE41FA10-D176-4496-BDA8-E437D051CAB2}"/>
              </a:ext>
            </a:extLst>
          </p:cNvPr>
          <p:cNvSpPr txBox="1"/>
          <p:nvPr/>
        </p:nvSpPr>
        <p:spPr>
          <a:xfrm>
            <a:off x="4785740" y="387208"/>
            <a:ext cx="199010" cy="276999"/>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D</a:t>
            </a:r>
          </a:p>
        </p:txBody>
      </p:sp>
      <p:pic>
        <p:nvPicPr>
          <p:cNvPr id="66" name="Picture 65">
            <a:extLst>
              <a:ext uri="{FF2B5EF4-FFF2-40B4-BE49-F238E27FC236}">
                <a16:creationId xmlns:a16="http://schemas.microsoft.com/office/drawing/2014/main" id="{AB7C2A74-3DB0-4E9E-8219-8F90D9D94C21}"/>
              </a:ext>
            </a:extLst>
          </p:cNvPr>
          <p:cNvPicPr>
            <a:picLocks noChangeAspect="1"/>
          </p:cNvPicPr>
          <p:nvPr/>
        </p:nvPicPr>
        <p:blipFill rotWithShape="1">
          <a:blip r:embed="rId18"/>
          <a:srcRect l="38560" t="37349" r="50572" b="58974"/>
          <a:stretch/>
        </p:blipFill>
        <p:spPr>
          <a:xfrm>
            <a:off x="5225047" y="1069317"/>
            <a:ext cx="603519" cy="243398"/>
          </a:xfrm>
          <a:prstGeom prst="rect">
            <a:avLst/>
          </a:prstGeom>
        </p:spPr>
      </p:pic>
      <p:pic>
        <p:nvPicPr>
          <p:cNvPr id="67" name="Picture 66">
            <a:extLst>
              <a:ext uri="{FF2B5EF4-FFF2-40B4-BE49-F238E27FC236}">
                <a16:creationId xmlns:a16="http://schemas.microsoft.com/office/drawing/2014/main" id="{C496DCFA-74F7-45C0-829F-5D337B5E6F18}"/>
              </a:ext>
            </a:extLst>
          </p:cNvPr>
          <p:cNvPicPr>
            <a:picLocks noChangeAspect="1"/>
          </p:cNvPicPr>
          <p:nvPr/>
        </p:nvPicPr>
        <p:blipFill rotWithShape="1">
          <a:blip r:embed="rId19"/>
          <a:srcRect l="37527" t="39279" r="51681" b="56707"/>
          <a:stretch/>
        </p:blipFill>
        <p:spPr>
          <a:xfrm>
            <a:off x="5223325" y="1365481"/>
            <a:ext cx="599325" cy="288259"/>
          </a:xfrm>
          <a:prstGeom prst="rect">
            <a:avLst/>
          </a:prstGeom>
        </p:spPr>
      </p:pic>
      <p:sp>
        <p:nvSpPr>
          <p:cNvPr id="68" name="TextBox 67">
            <a:extLst>
              <a:ext uri="{FF2B5EF4-FFF2-40B4-BE49-F238E27FC236}">
                <a16:creationId xmlns:a16="http://schemas.microsoft.com/office/drawing/2014/main" id="{AAAE8132-1F3A-4803-B121-6FEA47DBF846}"/>
              </a:ext>
            </a:extLst>
          </p:cNvPr>
          <p:cNvSpPr txBox="1"/>
          <p:nvPr/>
        </p:nvSpPr>
        <p:spPr>
          <a:xfrm>
            <a:off x="5817409" y="1086454"/>
            <a:ext cx="648748"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pOSR1</a:t>
            </a:r>
          </a:p>
          <a:p>
            <a:endParaRPr lang="en-US" sz="1600"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422D6548-B2D8-432C-A4CB-2F8B96A82945}"/>
              </a:ext>
            </a:extLst>
          </p:cNvPr>
          <p:cNvSpPr txBox="1"/>
          <p:nvPr/>
        </p:nvSpPr>
        <p:spPr>
          <a:xfrm>
            <a:off x="5817409" y="1429597"/>
            <a:ext cx="102221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ACTIN</a:t>
            </a:r>
          </a:p>
        </p:txBody>
      </p:sp>
      <p:sp>
        <p:nvSpPr>
          <p:cNvPr id="70" name="TextBox 69">
            <a:extLst>
              <a:ext uri="{FF2B5EF4-FFF2-40B4-BE49-F238E27FC236}">
                <a16:creationId xmlns:a16="http://schemas.microsoft.com/office/drawing/2014/main" id="{E188F171-430B-4ED1-8240-719E7AD022D8}"/>
              </a:ext>
            </a:extLst>
          </p:cNvPr>
          <p:cNvSpPr txBox="1"/>
          <p:nvPr/>
        </p:nvSpPr>
        <p:spPr>
          <a:xfrm rot="19033579">
            <a:off x="5195137" y="725142"/>
            <a:ext cx="569387"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Parental</a:t>
            </a:r>
          </a:p>
        </p:txBody>
      </p:sp>
      <p:sp>
        <p:nvSpPr>
          <p:cNvPr id="71" name="TextBox 70">
            <a:extLst>
              <a:ext uri="{FF2B5EF4-FFF2-40B4-BE49-F238E27FC236}">
                <a16:creationId xmlns:a16="http://schemas.microsoft.com/office/drawing/2014/main" id="{7510050C-390B-49A2-B903-ABB7D87363C3}"/>
              </a:ext>
            </a:extLst>
          </p:cNvPr>
          <p:cNvSpPr txBox="1"/>
          <p:nvPr/>
        </p:nvSpPr>
        <p:spPr>
          <a:xfrm rot="19033579">
            <a:off x="5533238" y="544378"/>
            <a:ext cx="787395" cy="33855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Lung-derived</a:t>
            </a:r>
          </a:p>
          <a:p>
            <a:r>
              <a:rPr lang="en-US" sz="800" dirty="0">
                <a:latin typeface="Arial" panose="020B0604020202020204" pitchFamily="34" charset="0"/>
                <a:cs typeface="Arial" panose="020B0604020202020204" pitchFamily="34" charset="0"/>
              </a:rPr>
              <a:t>metastatic</a:t>
            </a:r>
          </a:p>
        </p:txBody>
      </p:sp>
    </p:spTree>
    <p:extLst>
      <p:ext uri="{BB962C8B-B14F-4D97-AF65-F5344CB8AC3E}">
        <p14:creationId xmlns:p14="http://schemas.microsoft.com/office/powerpoint/2010/main" val="1772460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1">
            <a:extLst>
              <a:ext uri="{FF2B5EF4-FFF2-40B4-BE49-F238E27FC236}">
                <a16:creationId xmlns:a16="http://schemas.microsoft.com/office/drawing/2014/main" id="{28E61411-D121-4828-80BA-0FCFC8ED45B0}"/>
              </a:ext>
            </a:extLst>
          </p:cNvPr>
          <p:cNvSpPr>
            <a:spLocks noChangeAspect="1"/>
          </p:cNvSpPr>
          <p:nvPr/>
        </p:nvSpPr>
        <p:spPr>
          <a:xfrm>
            <a:off x="1407794" y="812165"/>
            <a:ext cx="772863" cy="320040"/>
          </a:xfrm>
          <a:prstGeom prst="round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Arial" panose="020B0604020202020204" pitchFamily="34" charset="0"/>
                <a:cs typeface="Arial" panose="020B0604020202020204" pitchFamily="34" charset="0"/>
              </a:rPr>
              <a:t>WNK1</a:t>
            </a:r>
          </a:p>
        </p:txBody>
      </p:sp>
      <p:sp>
        <p:nvSpPr>
          <p:cNvPr id="3" name="Rectangle: Rounded Corners 5">
            <a:extLst>
              <a:ext uri="{FF2B5EF4-FFF2-40B4-BE49-F238E27FC236}">
                <a16:creationId xmlns:a16="http://schemas.microsoft.com/office/drawing/2014/main" id="{2AF0D339-0D7D-4642-BBCC-4DFF9529E150}"/>
              </a:ext>
            </a:extLst>
          </p:cNvPr>
          <p:cNvSpPr>
            <a:spLocks noChangeAspect="1"/>
          </p:cNvSpPr>
          <p:nvPr/>
        </p:nvSpPr>
        <p:spPr>
          <a:xfrm>
            <a:off x="2717795" y="812165"/>
            <a:ext cx="772863" cy="320040"/>
          </a:xfrm>
          <a:prstGeom prst="round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Arial" panose="020B0604020202020204" pitchFamily="34" charset="0"/>
                <a:cs typeface="Arial" panose="020B0604020202020204" pitchFamily="34" charset="0"/>
              </a:rPr>
              <a:t>OSR1</a:t>
            </a:r>
          </a:p>
        </p:txBody>
      </p:sp>
      <p:sp>
        <p:nvSpPr>
          <p:cNvPr id="4" name="Rectangle: Rounded Corners 6">
            <a:extLst>
              <a:ext uri="{FF2B5EF4-FFF2-40B4-BE49-F238E27FC236}">
                <a16:creationId xmlns:a16="http://schemas.microsoft.com/office/drawing/2014/main" id="{9D085BDC-9530-475A-B258-887214B0833C}"/>
              </a:ext>
            </a:extLst>
          </p:cNvPr>
          <p:cNvSpPr>
            <a:spLocks noChangeAspect="1"/>
          </p:cNvSpPr>
          <p:nvPr/>
        </p:nvSpPr>
        <p:spPr>
          <a:xfrm>
            <a:off x="1407794" y="1614488"/>
            <a:ext cx="772863" cy="320040"/>
          </a:xfrm>
          <a:prstGeom prst="round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Arial" panose="020B0604020202020204" pitchFamily="34" charset="0"/>
                <a:cs typeface="Arial" panose="020B0604020202020204" pitchFamily="34" charset="0"/>
              </a:rPr>
              <a:t>AXL</a:t>
            </a:r>
          </a:p>
        </p:txBody>
      </p:sp>
      <p:sp>
        <p:nvSpPr>
          <p:cNvPr id="5" name="Rectangle: Rounded Corners 7">
            <a:extLst>
              <a:ext uri="{FF2B5EF4-FFF2-40B4-BE49-F238E27FC236}">
                <a16:creationId xmlns:a16="http://schemas.microsoft.com/office/drawing/2014/main" id="{1158BB43-C59D-45DF-8BA1-9050B8DFDB54}"/>
              </a:ext>
            </a:extLst>
          </p:cNvPr>
          <p:cNvSpPr>
            <a:spLocks noChangeAspect="1"/>
          </p:cNvSpPr>
          <p:nvPr/>
        </p:nvSpPr>
        <p:spPr>
          <a:xfrm>
            <a:off x="2729746" y="1614488"/>
            <a:ext cx="748960" cy="320040"/>
          </a:xfrm>
          <a:prstGeom prst="round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Arial" panose="020B0604020202020204" pitchFamily="34" charset="0"/>
                <a:cs typeface="Arial" panose="020B0604020202020204" pitchFamily="34" charset="0"/>
              </a:rPr>
              <a:t>Slug</a:t>
            </a:r>
          </a:p>
        </p:txBody>
      </p:sp>
      <p:cxnSp>
        <p:nvCxnSpPr>
          <p:cNvPr id="6" name="Straight Arrow Connector 5">
            <a:extLst>
              <a:ext uri="{FF2B5EF4-FFF2-40B4-BE49-F238E27FC236}">
                <a16:creationId xmlns:a16="http://schemas.microsoft.com/office/drawing/2014/main" id="{46AAFE16-5EF0-4676-9476-1645171B7163}"/>
              </a:ext>
            </a:extLst>
          </p:cNvPr>
          <p:cNvCxnSpPr/>
          <p:nvPr/>
        </p:nvCxnSpPr>
        <p:spPr>
          <a:xfrm>
            <a:off x="2257774" y="972185"/>
            <a:ext cx="382905" cy="0"/>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41A8A2EC-CC2C-43DF-94E9-0EB1709F92F8}"/>
              </a:ext>
            </a:extLst>
          </p:cNvPr>
          <p:cNvCxnSpPr>
            <a:cxnSpLocks/>
          </p:cNvCxnSpPr>
          <p:nvPr/>
        </p:nvCxnSpPr>
        <p:spPr>
          <a:xfrm flipV="1">
            <a:off x="1794225" y="1230868"/>
            <a:ext cx="0" cy="305753"/>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48092C1-543A-466C-AE0D-5FEE06684991}"/>
              </a:ext>
            </a:extLst>
          </p:cNvPr>
          <p:cNvCxnSpPr/>
          <p:nvPr/>
        </p:nvCxnSpPr>
        <p:spPr>
          <a:xfrm>
            <a:off x="2263749" y="1774508"/>
            <a:ext cx="382905" cy="0"/>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1DBEDBBD-D940-420A-A1A2-CF8F86A81428}"/>
              </a:ext>
            </a:extLst>
          </p:cNvPr>
          <p:cNvCxnSpPr>
            <a:cxnSpLocks/>
          </p:cNvCxnSpPr>
          <p:nvPr/>
        </p:nvCxnSpPr>
        <p:spPr>
          <a:xfrm flipV="1">
            <a:off x="3104226" y="1230868"/>
            <a:ext cx="0" cy="305753"/>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10" name="Rectangle: Rounded Corners 18">
            <a:extLst>
              <a:ext uri="{FF2B5EF4-FFF2-40B4-BE49-F238E27FC236}">
                <a16:creationId xmlns:a16="http://schemas.microsoft.com/office/drawing/2014/main" id="{144F4FAA-A8EB-42BA-9B83-C05AC806B6A2}"/>
              </a:ext>
            </a:extLst>
          </p:cNvPr>
          <p:cNvSpPr>
            <a:spLocks noChangeAspect="1"/>
          </p:cNvSpPr>
          <p:nvPr/>
        </p:nvSpPr>
        <p:spPr>
          <a:xfrm>
            <a:off x="3951609" y="1614488"/>
            <a:ext cx="772863" cy="320040"/>
          </a:xfrm>
          <a:prstGeom prst="round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Arial" panose="020B0604020202020204" pitchFamily="34" charset="0"/>
                <a:cs typeface="Arial" panose="020B0604020202020204" pitchFamily="34" charset="0"/>
              </a:rPr>
              <a:t>NKCC1</a:t>
            </a:r>
          </a:p>
        </p:txBody>
      </p:sp>
      <p:cxnSp>
        <p:nvCxnSpPr>
          <p:cNvPr id="11" name="Straight Arrow Connector 10">
            <a:extLst>
              <a:ext uri="{FF2B5EF4-FFF2-40B4-BE49-F238E27FC236}">
                <a16:creationId xmlns:a16="http://schemas.microsoft.com/office/drawing/2014/main" id="{924B27FA-9599-4A59-9095-487C9C76470F}"/>
              </a:ext>
            </a:extLst>
          </p:cNvPr>
          <p:cNvCxnSpPr>
            <a:cxnSpLocks/>
          </p:cNvCxnSpPr>
          <p:nvPr/>
        </p:nvCxnSpPr>
        <p:spPr>
          <a:xfrm>
            <a:off x="3638550" y="1230868"/>
            <a:ext cx="313059" cy="264795"/>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2" name="Rectangle: Rounded Corners 24">
            <a:extLst>
              <a:ext uri="{FF2B5EF4-FFF2-40B4-BE49-F238E27FC236}">
                <a16:creationId xmlns:a16="http://schemas.microsoft.com/office/drawing/2014/main" id="{315A4917-B386-4C86-9287-110B56EED6CB}"/>
              </a:ext>
            </a:extLst>
          </p:cNvPr>
          <p:cNvSpPr/>
          <p:nvPr/>
        </p:nvSpPr>
        <p:spPr>
          <a:xfrm>
            <a:off x="1658953" y="2534441"/>
            <a:ext cx="2799080" cy="53721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tx1"/>
                </a:solidFill>
                <a:latin typeface="Arial" panose="020B0604020202020204" pitchFamily="34" charset="0"/>
                <a:cs typeface="Arial" panose="020B0604020202020204" pitchFamily="34" charset="0"/>
              </a:rPr>
              <a:t>Cell migration, invasion and tumor metastasis</a:t>
            </a:r>
          </a:p>
        </p:txBody>
      </p:sp>
      <p:grpSp>
        <p:nvGrpSpPr>
          <p:cNvPr id="17" name="Group 16">
            <a:extLst>
              <a:ext uri="{FF2B5EF4-FFF2-40B4-BE49-F238E27FC236}">
                <a16:creationId xmlns:a16="http://schemas.microsoft.com/office/drawing/2014/main" id="{229CAC85-4740-4DF3-9839-353161A67F9A}"/>
              </a:ext>
            </a:extLst>
          </p:cNvPr>
          <p:cNvGrpSpPr/>
          <p:nvPr/>
        </p:nvGrpSpPr>
        <p:grpSpPr>
          <a:xfrm>
            <a:off x="1811354" y="2053353"/>
            <a:ext cx="2498709" cy="421561"/>
            <a:chOff x="1699435" y="2267581"/>
            <a:chExt cx="2609500" cy="421561"/>
          </a:xfrm>
        </p:grpSpPr>
        <p:sp>
          <p:nvSpPr>
            <p:cNvPr id="14" name="Left Brace 13">
              <a:extLst>
                <a:ext uri="{FF2B5EF4-FFF2-40B4-BE49-F238E27FC236}">
                  <a16:creationId xmlns:a16="http://schemas.microsoft.com/office/drawing/2014/main" id="{750CC514-EF14-4C4C-A59A-CA3780F9CFD9}"/>
                </a:ext>
              </a:extLst>
            </p:cNvPr>
            <p:cNvSpPr/>
            <p:nvPr/>
          </p:nvSpPr>
          <p:spPr>
            <a:xfrm rot="16200000">
              <a:off x="2884310" y="1082706"/>
              <a:ext cx="239750" cy="260950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dirty="0"/>
            </a:p>
          </p:txBody>
        </p:sp>
        <p:cxnSp>
          <p:nvCxnSpPr>
            <p:cNvPr id="15" name="Straight Connector 14">
              <a:extLst>
                <a:ext uri="{FF2B5EF4-FFF2-40B4-BE49-F238E27FC236}">
                  <a16:creationId xmlns:a16="http://schemas.microsoft.com/office/drawing/2014/main" id="{4BB2FA9D-E540-4F12-B9F4-4C292B0986CD}"/>
                </a:ext>
              </a:extLst>
            </p:cNvPr>
            <p:cNvCxnSpPr/>
            <p:nvPr/>
          </p:nvCxnSpPr>
          <p:spPr>
            <a:xfrm>
              <a:off x="3004185" y="2606451"/>
              <a:ext cx="0" cy="82691"/>
            </a:xfrm>
            <a:prstGeom prst="line">
              <a:avLst/>
            </a:prstGeom>
            <a:ln w="25400">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grpSp>
      <p:sp>
        <p:nvSpPr>
          <p:cNvPr id="16" name="TextBox 15">
            <a:extLst>
              <a:ext uri="{FF2B5EF4-FFF2-40B4-BE49-F238E27FC236}">
                <a16:creationId xmlns:a16="http://schemas.microsoft.com/office/drawing/2014/main" id="{E140EAA0-76C3-467D-BB3C-1555F0A6B557}"/>
              </a:ext>
            </a:extLst>
          </p:cNvPr>
          <p:cNvSpPr txBox="1"/>
          <p:nvPr/>
        </p:nvSpPr>
        <p:spPr>
          <a:xfrm>
            <a:off x="10310" y="-6941"/>
            <a:ext cx="947695"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Figure</a:t>
            </a:r>
            <a:r>
              <a:rPr lang="en-US" sz="1400" b="1" dirty="0"/>
              <a:t> S4</a:t>
            </a:r>
          </a:p>
        </p:txBody>
      </p:sp>
      <p:sp>
        <p:nvSpPr>
          <p:cNvPr id="19" name="Rectangle 18">
            <a:extLst>
              <a:ext uri="{FF2B5EF4-FFF2-40B4-BE49-F238E27FC236}">
                <a16:creationId xmlns:a16="http://schemas.microsoft.com/office/drawing/2014/main" id="{B74513F1-0104-43C6-9F7E-3493FC562FC7}"/>
              </a:ext>
            </a:extLst>
          </p:cNvPr>
          <p:cNvSpPr/>
          <p:nvPr/>
        </p:nvSpPr>
        <p:spPr>
          <a:xfrm>
            <a:off x="495299" y="4165798"/>
            <a:ext cx="5838825" cy="690574"/>
          </a:xfrm>
          <a:prstGeom prst="rect">
            <a:avLst/>
          </a:prstGeom>
        </p:spPr>
        <p:txBody>
          <a:bodyPr wrap="square">
            <a:spAutoFit/>
          </a:bodyPr>
          <a:lstStyle/>
          <a:p>
            <a:pPr algn="just">
              <a:lnSpc>
                <a:spcPct val="108000"/>
              </a:lnSpc>
              <a:spcAft>
                <a:spcPts val="792"/>
              </a:spcAft>
            </a:pPr>
            <a:r>
              <a:rPr lang="en-US" sz="1200" b="1" dirty="0">
                <a:latin typeface="Arial" panose="020B0604020202020204" pitchFamily="34" charset="0"/>
                <a:cs typeface="Arial" panose="020B0604020202020204" pitchFamily="34" charset="0"/>
              </a:rPr>
              <a:t>Supplementary Figure 4.</a:t>
            </a:r>
            <a:r>
              <a:rPr lang="en-US" sz="1200" dirty="0">
                <a:latin typeface="Arial" panose="020B0604020202020204" pitchFamily="34" charset="0"/>
                <a:cs typeface="Arial" panose="020B0604020202020204" pitchFamily="34" charset="0"/>
              </a:rPr>
              <a:t> Schematic representation of collaboration among WNK1, OSR1, and AXL in promoting breast cancer cell migration, invasion and tumor metastasis. </a:t>
            </a:r>
            <a:endParaRPr lang="en-US" sz="120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93257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20050</TotalTime>
  <Words>854</Words>
  <Application>Microsoft Office PowerPoint</Application>
  <PresentationFormat>A4 Paper (210x297 mm)</PresentationFormat>
  <Paragraphs>58</Paragraphs>
  <Slides>4</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Ankita Jaykumar</dc:creator>
  <cp:lastModifiedBy>Ankita Jaykumar</cp:lastModifiedBy>
  <cp:revision>150</cp:revision>
  <dcterms:created xsi:type="dcterms:W3CDTF">2020-12-10T22:34:57Z</dcterms:created>
  <dcterms:modified xsi:type="dcterms:W3CDTF">2021-05-25T20:51:33Z</dcterms:modified>
</cp:coreProperties>
</file>