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12"/>
  </p:handoutMasterIdLst>
  <p:sldIdLst>
    <p:sldId id="269" r:id="rId2"/>
    <p:sldId id="266" r:id="rId3"/>
    <p:sldId id="267" r:id="rId4"/>
    <p:sldId id="265" r:id="rId5"/>
    <p:sldId id="257" r:id="rId6"/>
    <p:sldId id="268" r:id="rId7"/>
    <p:sldId id="271" r:id="rId8"/>
    <p:sldId id="256" r:id="rId9"/>
    <p:sldId id="270" r:id="rId10"/>
    <p:sldId id="259" r:id="rId11"/>
  </p:sldIdLst>
  <p:sldSz cx="12192000" cy="6858000"/>
  <p:notesSz cx="9996488" cy="686435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ette Berger" initials="MB" lastIdx="4" clrIdx="0">
    <p:extLst>
      <p:ext uri="{19B8F6BF-5375-455C-9EA6-DF929625EA0E}">
        <p15:presenceInfo xmlns:p15="http://schemas.microsoft.com/office/powerpoint/2012/main" userId="Mette Berger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B8ACF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72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408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commentAuthors" Target="commentAuthor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package" Target="../embeddings/Microsoft_Excel_Worksheet.xlsx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OVID-PLS2\Dernier%20carr&#233;%20PLS-COVID\COVID-52_PLS-52%20Nutri%20Labo%20Propo_14JUN%20source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r>
              <a:rPr lang="fr-CH" sz="1800" baseline="0" dirty="0">
                <a:solidFill>
                  <a:schemeClr val="tx1"/>
                </a:solidFill>
                <a:latin typeface="Arial" panose="020B0604020202020204" pitchFamily="34" charset="0"/>
              </a:rPr>
              <a:t>Non-CO (n=52)</a:t>
            </a:r>
          </a:p>
        </c:rich>
      </c:tx>
      <c:layout>
        <c:manualLayout>
          <c:xMode val="edge"/>
          <c:yMode val="edge"/>
          <c:x val="0.63981188802402889"/>
          <c:y val="9.7222222222222224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6.5864143242446688E-2"/>
          <c:y val="6.9861111111111124E-2"/>
          <c:w val="0.90118896091925416"/>
          <c:h val="0.69852544473607459"/>
        </c:manualLayout>
      </c:layout>
      <c:areaChart>
        <c:grouping val="stacked"/>
        <c:varyColors val="0"/>
        <c:ser>
          <c:idx val="0"/>
          <c:order val="0"/>
          <c:tx>
            <c:strRef>
              <c:f>'Route..'!$AK$49</c:f>
              <c:strCache>
                <c:ptCount val="1"/>
                <c:pt idx="0">
                  <c:v>Fasting%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'Route..'!$AL$48:$BO$48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'Route..'!$AL$49:$BO$49</c:f>
              <c:numCache>
                <c:formatCode>0.0</c:formatCode>
                <c:ptCount val="30"/>
                <c:pt idx="0">
                  <c:v>67.307692307692307</c:v>
                </c:pt>
                <c:pt idx="1">
                  <c:v>42.307692307692307</c:v>
                </c:pt>
                <c:pt idx="2">
                  <c:v>21.153846153846153</c:v>
                </c:pt>
                <c:pt idx="3">
                  <c:v>15.384615384615385</c:v>
                </c:pt>
                <c:pt idx="4">
                  <c:v>5.7692307692307692</c:v>
                </c:pt>
                <c:pt idx="5">
                  <c:v>5.7692307692307692</c:v>
                </c:pt>
                <c:pt idx="6">
                  <c:v>5.7692307692307692</c:v>
                </c:pt>
                <c:pt idx="7">
                  <c:v>5.7692307692307692</c:v>
                </c:pt>
                <c:pt idx="8">
                  <c:v>11.538461538461538</c:v>
                </c:pt>
                <c:pt idx="9">
                  <c:v>9</c:v>
                </c:pt>
                <c:pt idx="10">
                  <c:v>11.538461538461538</c:v>
                </c:pt>
                <c:pt idx="11">
                  <c:v>11.538461538461538</c:v>
                </c:pt>
                <c:pt idx="12">
                  <c:v>3.8461538461538463</c:v>
                </c:pt>
                <c:pt idx="13">
                  <c:v>5.7692307692307692</c:v>
                </c:pt>
                <c:pt idx="14">
                  <c:v>1.9230769230769231</c:v>
                </c:pt>
                <c:pt idx="15">
                  <c:v>5.7692307692307692</c:v>
                </c:pt>
                <c:pt idx="16">
                  <c:v>7.6923076923076925</c:v>
                </c:pt>
                <c:pt idx="17">
                  <c:v>1.9230769230769231</c:v>
                </c:pt>
                <c:pt idx="18">
                  <c:v>1.9230769230769231</c:v>
                </c:pt>
                <c:pt idx="19">
                  <c:v>3.8461538461538463</c:v>
                </c:pt>
                <c:pt idx="20">
                  <c:v>7.6923076923076925</c:v>
                </c:pt>
                <c:pt idx="21">
                  <c:v>5.7692307692307692</c:v>
                </c:pt>
                <c:pt idx="22">
                  <c:v>1.9230769230769231</c:v>
                </c:pt>
                <c:pt idx="23">
                  <c:v>1.9230769230769231</c:v>
                </c:pt>
                <c:pt idx="24">
                  <c:v>0</c:v>
                </c:pt>
                <c:pt idx="25">
                  <c:v>1.9230769230769231</c:v>
                </c:pt>
                <c:pt idx="26">
                  <c:v>1.9230769230769231</c:v>
                </c:pt>
                <c:pt idx="27">
                  <c:v>0</c:v>
                </c:pt>
                <c:pt idx="28">
                  <c:v>1.9230769230769231</c:v>
                </c:pt>
                <c:pt idx="29">
                  <c:v>1.9230769230769231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CA6A-4811-9EF2-87D901F1757A}"/>
            </c:ext>
          </c:extLst>
        </c:ser>
        <c:ser>
          <c:idx val="1"/>
          <c:order val="1"/>
          <c:tx>
            <c:strRef>
              <c:f>'Route..'!$AK$50</c:f>
              <c:strCache>
                <c:ptCount val="1"/>
                <c:pt idx="0">
                  <c:v>PO %</c:v>
                </c:pt>
              </c:strCache>
            </c:strRef>
          </c:tx>
          <c:spPr>
            <a:solidFill>
              <a:sysClr val="window" lastClr="FFFFFF"/>
            </a:solidFill>
            <a:ln>
              <a:solidFill>
                <a:schemeClr val="tx1"/>
              </a:solidFill>
            </a:ln>
            <a:effectLst/>
          </c:spPr>
          <c:cat>
            <c:numRef>
              <c:f>'Route..'!$AL$48:$BO$48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'Route..'!$AL$50:$BO$50</c:f>
              <c:numCache>
                <c:formatCode>0</c:formatCode>
                <c:ptCount val="30"/>
                <c:pt idx="0">
                  <c:v>7.6923076923076925</c:v>
                </c:pt>
                <c:pt idx="1">
                  <c:v>13.461538461538462</c:v>
                </c:pt>
                <c:pt idx="2">
                  <c:v>13.461538461538462</c:v>
                </c:pt>
                <c:pt idx="3">
                  <c:v>7.6923076923076925</c:v>
                </c:pt>
                <c:pt idx="4">
                  <c:v>5.7692307692307692</c:v>
                </c:pt>
                <c:pt idx="5">
                  <c:v>1.9230769230769231</c:v>
                </c:pt>
                <c:pt idx="6">
                  <c:v>3.8461538461538463</c:v>
                </c:pt>
                <c:pt idx="7">
                  <c:v>1.9230769230769231</c:v>
                </c:pt>
                <c:pt idx="8">
                  <c:v>1.9230769230769231</c:v>
                </c:pt>
                <c:pt idx="9" formatCode="0.0">
                  <c:v>1.9230769230769231</c:v>
                </c:pt>
                <c:pt idx="10">
                  <c:v>1.9230769230769231</c:v>
                </c:pt>
                <c:pt idx="11">
                  <c:v>1.9230769230769231</c:v>
                </c:pt>
                <c:pt idx="12">
                  <c:v>0</c:v>
                </c:pt>
                <c:pt idx="13">
                  <c:v>0</c:v>
                </c:pt>
                <c:pt idx="14">
                  <c:v>0</c:v>
                </c:pt>
                <c:pt idx="15">
                  <c:v>0</c:v>
                </c:pt>
                <c:pt idx="16">
                  <c:v>1.9230769230769231</c:v>
                </c:pt>
                <c:pt idx="17">
                  <c:v>1.9230769230769231</c:v>
                </c:pt>
                <c:pt idx="18">
                  <c:v>0</c:v>
                </c:pt>
                <c:pt idx="19">
                  <c:v>1.9230769230769231</c:v>
                </c:pt>
                <c:pt idx="20">
                  <c:v>5.7692307692307692</c:v>
                </c:pt>
                <c:pt idx="21">
                  <c:v>1.9230769230769231</c:v>
                </c:pt>
                <c:pt idx="22">
                  <c:v>0</c:v>
                </c:pt>
                <c:pt idx="23">
                  <c:v>5.7692307692307692</c:v>
                </c:pt>
                <c:pt idx="24">
                  <c:v>1.9230769230769231</c:v>
                </c:pt>
                <c:pt idx="25">
                  <c:v>0</c:v>
                </c:pt>
                <c:pt idx="26">
                  <c:v>3.8461538461538463</c:v>
                </c:pt>
                <c:pt idx="27">
                  <c:v>3.8461538461538463</c:v>
                </c:pt>
                <c:pt idx="28">
                  <c:v>3.8461538461538463</c:v>
                </c:pt>
                <c:pt idx="29">
                  <c:v>3.8461538461538463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CA6A-4811-9EF2-87D901F1757A}"/>
            </c:ext>
          </c:extLst>
        </c:ser>
        <c:ser>
          <c:idx val="2"/>
          <c:order val="2"/>
          <c:tx>
            <c:strRef>
              <c:f>'Route..'!$AK$51</c:f>
              <c:strCache>
                <c:ptCount val="1"/>
                <c:pt idx="0">
                  <c:v>EN%</c:v>
                </c:pt>
              </c:strCache>
            </c:strRef>
          </c:tx>
          <c:spPr>
            <a:pattFill prst="ltVert">
              <a:fgClr>
                <a:srgbClr val="00B0F0"/>
              </a:fgClr>
              <a:bgClr>
                <a:sysClr val="window" lastClr="FFFFFF"/>
              </a:bgClr>
            </a:pattFill>
            <a:ln>
              <a:solidFill>
                <a:sysClr val="windowText" lastClr="000000">
                  <a:lumMod val="50000"/>
                  <a:lumOff val="50000"/>
                </a:sysClr>
              </a:solidFill>
            </a:ln>
            <a:effectLst/>
          </c:spPr>
          <c:cat>
            <c:numRef>
              <c:f>'Route..'!$AL$48:$BO$48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'Route..'!$AL$51:$BO$51</c:f>
              <c:numCache>
                <c:formatCode>0.0</c:formatCode>
                <c:ptCount val="30"/>
                <c:pt idx="0">
                  <c:v>23.076923076923077</c:v>
                </c:pt>
                <c:pt idx="1">
                  <c:v>36.538461538461533</c:v>
                </c:pt>
                <c:pt idx="2">
                  <c:v>51.923076923076927</c:v>
                </c:pt>
                <c:pt idx="3">
                  <c:v>61.53846153846154</c:v>
                </c:pt>
                <c:pt idx="4">
                  <c:v>69.230769230769226</c:v>
                </c:pt>
                <c:pt idx="5">
                  <c:v>71.15384615384616</c:v>
                </c:pt>
                <c:pt idx="6">
                  <c:v>67.307692307692307</c:v>
                </c:pt>
                <c:pt idx="7">
                  <c:v>67.307692307692307</c:v>
                </c:pt>
                <c:pt idx="8">
                  <c:v>61.53846153846154</c:v>
                </c:pt>
                <c:pt idx="9">
                  <c:v>71.15384615384616</c:v>
                </c:pt>
                <c:pt idx="10">
                  <c:v>71.15384615384616</c:v>
                </c:pt>
                <c:pt idx="11">
                  <c:v>71.15384615384616</c:v>
                </c:pt>
                <c:pt idx="12">
                  <c:v>76.923076923076934</c:v>
                </c:pt>
                <c:pt idx="13">
                  <c:v>73.076923076923066</c:v>
                </c:pt>
                <c:pt idx="14">
                  <c:v>75</c:v>
                </c:pt>
                <c:pt idx="15">
                  <c:v>73.076923076923066</c:v>
                </c:pt>
                <c:pt idx="16">
                  <c:v>65.384615384615387</c:v>
                </c:pt>
                <c:pt idx="17">
                  <c:v>71.15384615384616</c:v>
                </c:pt>
                <c:pt idx="18">
                  <c:v>63.46153846153846</c:v>
                </c:pt>
                <c:pt idx="19">
                  <c:v>59.615384615384613</c:v>
                </c:pt>
                <c:pt idx="20">
                  <c:v>50</c:v>
                </c:pt>
                <c:pt idx="21">
                  <c:v>48.07692307692308</c:v>
                </c:pt>
                <c:pt idx="22">
                  <c:v>51.923076923076927</c:v>
                </c:pt>
                <c:pt idx="23">
                  <c:v>44.230769230769226</c:v>
                </c:pt>
                <c:pt idx="24">
                  <c:v>42.307692307692307</c:v>
                </c:pt>
                <c:pt idx="25">
                  <c:v>36.538461538461533</c:v>
                </c:pt>
                <c:pt idx="26">
                  <c:v>36.538461538461533</c:v>
                </c:pt>
                <c:pt idx="27">
                  <c:v>36.538461538461533</c:v>
                </c:pt>
                <c:pt idx="28">
                  <c:v>32.692307692307693</c:v>
                </c:pt>
                <c:pt idx="29">
                  <c:v>32.692307692307693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CA6A-4811-9EF2-87D901F1757A}"/>
            </c:ext>
          </c:extLst>
        </c:ser>
        <c:ser>
          <c:idx val="3"/>
          <c:order val="3"/>
          <c:tx>
            <c:strRef>
              <c:f>'Route..'!$AK$52</c:f>
              <c:strCache>
                <c:ptCount val="1"/>
                <c:pt idx="0">
                  <c:v>EN+PN%</c:v>
                </c:pt>
              </c:strCache>
            </c:strRef>
          </c:tx>
          <c:spPr>
            <a:solidFill>
              <a:srgbClr val="13D8ED"/>
            </a:solidFill>
            <a:ln>
              <a:noFill/>
            </a:ln>
            <a:effectLst/>
          </c:spPr>
          <c:cat>
            <c:numRef>
              <c:f>'Route..'!$AL$48:$BO$48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'Route..'!$AL$52:$BO$52</c:f>
              <c:numCache>
                <c:formatCode>0.0</c:formatCode>
                <c:ptCount val="30"/>
                <c:pt idx="0">
                  <c:v>0</c:v>
                </c:pt>
                <c:pt idx="1">
                  <c:v>1.9230769230769231</c:v>
                </c:pt>
                <c:pt idx="2">
                  <c:v>1.9230769230769231</c:v>
                </c:pt>
                <c:pt idx="3">
                  <c:v>3.8461538461538463</c:v>
                </c:pt>
                <c:pt idx="4">
                  <c:v>1.9230769230769231</c:v>
                </c:pt>
                <c:pt idx="5">
                  <c:v>3.8461538461538463</c:v>
                </c:pt>
                <c:pt idx="6">
                  <c:v>1.9230769230769231</c:v>
                </c:pt>
                <c:pt idx="7">
                  <c:v>5.7692307692307692</c:v>
                </c:pt>
                <c:pt idx="8">
                  <c:v>5.7692307692307692</c:v>
                </c:pt>
                <c:pt idx="9">
                  <c:v>11.538461538461538</c:v>
                </c:pt>
                <c:pt idx="10">
                  <c:v>11.538461538461538</c:v>
                </c:pt>
                <c:pt idx="11">
                  <c:v>5.7692307692307692</c:v>
                </c:pt>
                <c:pt idx="12">
                  <c:v>1.9230769230769231</c:v>
                </c:pt>
                <c:pt idx="13">
                  <c:v>5.7692307692307692</c:v>
                </c:pt>
                <c:pt idx="14">
                  <c:v>7.6923076923076925</c:v>
                </c:pt>
                <c:pt idx="15">
                  <c:v>5.7692307692307692</c:v>
                </c:pt>
                <c:pt idx="16">
                  <c:v>9.6153846153846168</c:v>
                </c:pt>
                <c:pt idx="17">
                  <c:v>9.6153846153846168</c:v>
                </c:pt>
                <c:pt idx="18">
                  <c:v>7.6923076923076925</c:v>
                </c:pt>
                <c:pt idx="19">
                  <c:v>3.8461538461538463</c:v>
                </c:pt>
                <c:pt idx="20">
                  <c:v>1.9230769230769231</c:v>
                </c:pt>
                <c:pt idx="21">
                  <c:v>3.8461538461538463</c:v>
                </c:pt>
                <c:pt idx="22">
                  <c:v>1.9230769230769231</c:v>
                </c:pt>
                <c:pt idx="23">
                  <c:v>1.9230769230769231</c:v>
                </c:pt>
                <c:pt idx="24">
                  <c:v>3.8461538461538463</c:v>
                </c:pt>
                <c:pt idx="25">
                  <c:v>0</c:v>
                </c:pt>
                <c:pt idx="26">
                  <c:v>1.9230769230769231</c:v>
                </c:pt>
                <c:pt idx="27">
                  <c:v>1.9230769230769231</c:v>
                </c:pt>
                <c:pt idx="28">
                  <c:v>0</c:v>
                </c:pt>
                <c:pt idx="29">
                  <c:v>1.9230769230769231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CA6A-4811-9EF2-87D901F1757A}"/>
            </c:ext>
          </c:extLst>
        </c:ser>
        <c:ser>
          <c:idx val="4"/>
          <c:order val="4"/>
          <c:tx>
            <c:strRef>
              <c:f>'Route..'!$AK$53</c:f>
              <c:strCache>
                <c:ptCount val="1"/>
                <c:pt idx="0">
                  <c:v>PN%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'Route..'!$AL$48:$BO$48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'Route..'!$AL$53:$BO$53</c:f>
              <c:numCache>
                <c:formatCode>0</c:formatCode>
                <c:ptCount val="30"/>
                <c:pt idx="0">
                  <c:v>1.9230769230769231</c:v>
                </c:pt>
                <c:pt idx="1">
                  <c:v>5.7692307692307692</c:v>
                </c:pt>
                <c:pt idx="2">
                  <c:v>11.538461538461538</c:v>
                </c:pt>
                <c:pt idx="3">
                  <c:v>11.538461538461538</c:v>
                </c:pt>
                <c:pt idx="4">
                  <c:v>17.307692307692307</c:v>
                </c:pt>
                <c:pt idx="5">
                  <c:v>17.307692307692307</c:v>
                </c:pt>
                <c:pt idx="6">
                  <c:v>21.153846153846153</c:v>
                </c:pt>
                <c:pt idx="7">
                  <c:v>19.230769230769234</c:v>
                </c:pt>
                <c:pt idx="8">
                  <c:v>19.230769230769234</c:v>
                </c:pt>
                <c:pt idx="9" formatCode="0.0">
                  <c:v>6</c:v>
                </c:pt>
                <c:pt idx="10">
                  <c:v>3.8461538461538463</c:v>
                </c:pt>
                <c:pt idx="11">
                  <c:v>7.6923076923076925</c:v>
                </c:pt>
                <c:pt idx="12">
                  <c:v>9.6153846153846168</c:v>
                </c:pt>
                <c:pt idx="13">
                  <c:v>5.7692307692307692</c:v>
                </c:pt>
                <c:pt idx="14">
                  <c:v>7.6923076923076925</c:v>
                </c:pt>
                <c:pt idx="15">
                  <c:v>9.6153846153846168</c:v>
                </c:pt>
                <c:pt idx="16">
                  <c:v>3.8461538461538463</c:v>
                </c:pt>
                <c:pt idx="17">
                  <c:v>1.9230769230769231</c:v>
                </c:pt>
                <c:pt idx="18">
                  <c:v>3.8461538461538463</c:v>
                </c:pt>
                <c:pt idx="19">
                  <c:v>7.6923076923076925</c:v>
                </c:pt>
                <c:pt idx="20">
                  <c:v>9.6153846153846168</c:v>
                </c:pt>
                <c:pt idx="21">
                  <c:v>5.7692307692307692</c:v>
                </c:pt>
                <c:pt idx="22">
                  <c:v>5.7692307692307692</c:v>
                </c:pt>
                <c:pt idx="23">
                  <c:v>3.8461538461538463</c:v>
                </c:pt>
                <c:pt idx="24">
                  <c:v>3.8461538461538463</c:v>
                </c:pt>
                <c:pt idx="25">
                  <c:v>9.6153846153846168</c:v>
                </c:pt>
                <c:pt idx="26">
                  <c:v>3.8461538461538463</c:v>
                </c:pt>
                <c:pt idx="27">
                  <c:v>3.8461538461538463</c:v>
                </c:pt>
                <c:pt idx="28">
                  <c:v>5.7692307692307692</c:v>
                </c:pt>
                <c:pt idx="29">
                  <c:v>1.9230769230769231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CA6A-4811-9EF2-87D901F175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4076463"/>
        <c:axId val="1926833407"/>
      </c:areaChart>
      <c:catAx>
        <c:axId val="1804076463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1926833407"/>
        <c:crosses val="autoZero"/>
        <c:auto val="1"/>
        <c:lblAlgn val="ctr"/>
        <c:lblOffset val="100"/>
        <c:noMultiLvlLbl val="0"/>
      </c:catAx>
      <c:valAx>
        <c:axId val="1926833407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1804076463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5130706289701721E-2"/>
          <c:y val="0.89134130027293745"/>
          <c:w val="0.82973858742059658"/>
          <c:h val="0.10865869972706249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legend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fr-FR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0" i="0" u="none" strike="noStrike" kern="1200" spc="0" baseline="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r>
              <a:rPr lang="fr-CH" sz="1800" baseline="0" dirty="0">
                <a:solidFill>
                  <a:schemeClr val="tx1"/>
                </a:solidFill>
                <a:latin typeface="Arial" panose="020B0604020202020204" pitchFamily="34" charset="0"/>
              </a:rPr>
              <a:t>COVID-19 (n=52)</a:t>
            </a:r>
          </a:p>
        </c:rich>
      </c:tx>
      <c:layout>
        <c:manualLayout>
          <c:xMode val="edge"/>
          <c:yMode val="edge"/>
          <c:x val="0.6452991989048138"/>
          <c:y val="0.1065545294464941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spc="0" baseline="0">
              <a:solidFill>
                <a:schemeClr val="tx1"/>
              </a:solidFill>
              <a:latin typeface="Arial" panose="020B0604020202020204" pitchFamily="34" charset="0"/>
              <a:ea typeface="+mn-ea"/>
              <a:cs typeface="+mn-cs"/>
            </a:defRPr>
          </a:pPr>
          <a:endParaRPr lang="fr-FR"/>
        </a:p>
      </c:txPr>
    </c:title>
    <c:autoTitleDeleted val="0"/>
    <c:plotArea>
      <c:layout>
        <c:manualLayout>
          <c:layoutTarget val="inner"/>
          <c:xMode val="edge"/>
          <c:yMode val="edge"/>
          <c:x val="6.5433654126567514E-2"/>
          <c:y val="6.5277777777777782E-2"/>
          <c:w val="0.90183479148439782"/>
          <c:h val="0.70310877806940797"/>
        </c:manualLayout>
      </c:layout>
      <c:areaChart>
        <c:grouping val="stacked"/>
        <c:varyColors val="0"/>
        <c:ser>
          <c:idx val="0"/>
          <c:order val="0"/>
          <c:tx>
            <c:strRef>
              <c:f>'Route..'!$AK$9</c:f>
              <c:strCache>
                <c:ptCount val="1"/>
                <c:pt idx="0">
                  <c:v>Fasting%</c:v>
                </c:pt>
              </c:strCache>
            </c:strRef>
          </c:tx>
          <c:spPr>
            <a:solidFill>
              <a:srgbClr val="FF0000"/>
            </a:solidFill>
            <a:ln>
              <a:noFill/>
            </a:ln>
            <a:effectLst/>
          </c:spPr>
          <c:cat>
            <c:numRef>
              <c:f>'Route..'!$AL$8:$BO$8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'Route..'!$AL$9:$BO$9</c:f>
              <c:numCache>
                <c:formatCode>0.0</c:formatCode>
                <c:ptCount val="30"/>
                <c:pt idx="0">
                  <c:v>50</c:v>
                </c:pt>
                <c:pt idx="1">
                  <c:v>15.384615384615385</c:v>
                </c:pt>
                <c:pt idx="2">
                  <c:v>1.9230769230769231</c:v>
                </c:pt>
                <c:pt idx="3">
                  <c:v>0</c:v>
                </c:pt>
                <c:pt idx="4">
                  <c:v>1.9230769230769231</c:v>
                </c:pt>
                <c:pt idx="5">
                  <c:v>0</c:v>
                </c:pt>
                <c:pt idx="6">
                  <c:v>1.9230769230769231</c:v>
                </c:pt>
                <c:pt idx="7">
                  <c:v>1.9230769230769231</c:v>
                </c:pt>
                <c:pt idx="8">
                  <c:v>3.8461538461538463</c:v>
                </c:pt>
                <c:pt idx="9">
                  <c:v>5.7692307692307692</c:v>
                </c:pt>
                <c:pt idx="10">
                  <c:v>3.8461538461538463</c:v>
                </c:pt>
                <c:pt idx="11">
                  <c:v>1.9230769230769231</c:v>
                </c:pt>
                <c:pt idx="12">
                  <c:v>3.8461538461538463</c:v>
                </c:pt>
                <c:pt idx="13">
                  <c:v>3.8461538461538463</c:v>
                </c:pt>
                <c:pt idx="14">
                  <c:v>0</c:v>
                </c:pt>
                <c:pt idx="15">
                  <c:v>0</c:v>
                </c:pt>
                <c:pt idx="16">
                  <c:v>1.9230769230769231</c:v>
                </c:pt>
                <c:pt idx="17">
                  <c:v>3.8461538461538463</c:v>
                </c:pt>
                <c:pt idx="18">
                  <c:v>1.9230769230769231</c:v>
                </c:pt>
                <c:pt idx="19">
                  <c:v>1.9230769230769231</c:v>
                </c:pt>
                <c:pt idx="20">
                  <c:v>1.9230769230769231</c:v>
                </c:pt>
                <c:pt idx="21">
                  <c:v>1.9230769230769231</c:v>
                </c:pt>
                <c:pt idx="22">
                  <c:v>0</c:v>
                </c:pt>
                <c:pt idx="23">
                  <c:v>0</c:v>
                </c:pt>
                <c:pt idx="24">
                  <c:v>1.9230769230769231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6E-4D22-9142-C963E84B0994}"/>
            </c:ext>
          </c:extLst>
        </c:ser>
        <c:ser>
          <c:idx val="1"/>
          <c:order val="1"/>
          <c:tx>
            <c:strRef>
              <c:f>'Route..'!$AK$10</c:f>
              <c:strCache>
                <c:ptCount val="1"/>
                <c:pt idx="0">
                  <c:v>PO %</c:v>
                </c:pt>
              </c:strCache>
            </c:strRef>
          </c:tx>
          <c:spPr>
            <a:solidFill>
              <a:schemeClr val="bg1"/>
            </a:solidFill>
            <a:ln>
              <a:solidFill>
                <a:schemeClr val="tx1"/>
              </a:solidFill>
            </a:ln>
            <a:effectLst/>
          </c:spPr>
          <c:cat>
            <c:numRef>
              <c:f>'Route..'!$AL$8:$BO$8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'Route..'!$AL$10:$BO$10</c:f>
              <c:numCache>
                <c:formatCode>0</c:formatCode>
                <c:ptCount val="30"/>
                <c:pt idx="0">
                  <c:v>0</c:v>
                </c:pt>
                <c:pt idx="1">
                  <c:v>0</c:v>
                </c:pt>
                <c:pt idx="2">
                  <c:v>1.9230769230769231</c:v>
                </c:pt>
                <c:pt idx="3">
                  <c:v>1.9230769230769231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1.9230769230769231</c:v>
                </c:pt>
                <c:pt idx="10">
                  <c:v>3.8461538461538463</c:v>
                </c:pt>
                <c:pt idx="11">
                  <c:v>3.8461538461538463</c:v>
                </c:pt>
                <c:pt idx="12">
                  <c:v>5.7692307692307692</c:v>
                </c:pt>
                <c:pt idx="13">
                  <c:v>3.8461538461538463</c:v>
                </c:pt>
                <c:pt idx="14">
                  <c:v>1.9230769230769231</c:v>
                </c:pt>
                <c:pt idx="15">
                  <c:v>1.9230769230769231</c:v>
                </c:pt>
                <c:pt idx="16">
                  <c:v>5.7692307692307692</c:v>
                </c:pt>
                <c:pt idx="17">
                  <c:v>1.9230769230769231</c:v>
                </c:pt>
                <c:pt idx="18">
                  <c:v>5.7692307692307692</c:v>
                </c:pt>
                <c:pt idx="19">
                  <c:v>1.9230769230769231</c:v>
                </c:pt>
                <c:pt idx="20">
                  <c:v>1.9230769230769231</c:v>
                </c:pt>
                <c:pt idx="21">
                  <c:v>1.9230769230769231</c:v>
                </c:pt>
                <c:pt idx="22">
                  <c:v>1.9230769230769231</c:v>
                </c:pt>
                <c:pt idx="23">
                  <c:v>3.8461538461538463</c:v>
                </c:pt>
                <c:pt idx="24">
                  <c:v>0</c:v>
                </c:pt>
                <c:pt idx="25">
                  <c:v>1.9230769230769231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6E-4D22-9142-C963E84B0994}"/>
            </c:ext>
          </c:extLst>
        </c:ser>
        <c:ser>
          <c:idx val="2"/>
          <c:order val="2"/>
          <c:tx>
            <c:strRef>
              <c:f>'Route..'!$AK$11</c:f>
              <c:strCache>
                <c:ptCount val="1"/>
                <c:pt idx="0">
                  <c:v>EN%</c:v>
                </c:pt>
              </c:strCache>
            </c:strRef>
          </c:tx>
          <c:spPr>
            <a:pattFill prst="ltVert">
              <a:fgClr>
                <a:schemeClr val="accent1"/>
              </a:fgClr>
              <a:bgClr>
                <a:schemeClr val="bg1"/>
              </a:bgClr>
            </a:pattFill>
            <a:ln>
              <a:solidFill>
                <a:schemeClr val="tx1">
                  <a:lumMod val="50000"/>
                  <a:lumOff val="50000"/>
                </a:schemeClr>
              </a:solidFill>
            </a:ln>
            <a:effectLst/>
          </c:spPr>
          <c:cat>
            <c:numRef>
              <c:f>'Route..'!$AL$8:$BO$8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'Route..'!$AL$11:$BO$11</c:f>
              <c:numCache>
                <c:formatCode>0.0</c:formatCode>
                <c:ptCount val="30"/>
                <c:pt idx="0">
                  <c:v>50</c:v>
                </c:pt>
                <c:pt idx="1">
                  <c:v>84.615384615384613</c:v>
                </c:pt>
                <c:pt idx="2">
                  <c:v>94.230769230769226</c:v>
                </c:pt>
                <c:pt idx="3">
                  <c:v>94.230769230769226</c:v>
                </c:pt>
                <c:pt idx="4">
                  <c:v>98.076923076923066</c:v>
                </c:pt>
                <c:pt idx="5">
                  <c:v>94.230769230769226</c:v>
                </c:pt>
                <c:pt idx="6">
                  <c:v>94.230769230769226</c:v>
                </c:pt>
                <c:pt idx="7">
                  <c:v>92.307692307692307</c:v>
                </c:pt>
                <c:pt idx="8">
                  <c:v>90.384615384615387</c:v>
                </c:pt>
                <c:pt idx="9">
                  <c:v>84.615384615384613</c:v>
                </c:pt>
                <c:pt idx="10">
                  <c:v>80.769230769230774</c:v>
                </c:pt>
                <c:pt idx="11">
                  <c:v>76.923076923076934</c:v>
                </c:pt>
                <c:pt idx="12">
                  <c:v>73.076923076923066</c:v>
                </c:pt>
                <c:pt idx="13">
                  <c:v>69.230769230769226</c:v>
                </c:pt>
                <c:pt idx="14">
                  <c:v>69.230769230769226</c:v>
                </c:pt>
                <c:pt idx="15">
                  <c:v>69.230769230769226</c:v>
                </c:pt>
                <c:pt idx="16">
                  <c:v>59.615384615384613</c:v>
                </c:pt>
                <c:pt idx="17">
                  <c:v>57.692307692307686</c:v>
                </c:pt>
                <c:pt idx="18">
                  <c:v>46.153846153846153</c:v>
                </c:pt>
                <c:pt idx="19">
                  <c:v>42.307692307692307</c:v>
                </c:pt>
                <c:pt idx="20">
                  <c:v>42.307692307692307</c:v>
                </c:pt>
                <c:pt idx="21">
                  <c:v>40.384615384615387</c:v>
                </c:pt>
                <c:pt idx="22">
                  <c:v>40.384615384615387</c:v>
                </c:pt>
                <c:pt idx="23">
                  <c:v>34.615384615384613</c:v>
                </c:pt>
                <c:pt idx="24">
                  <c:v>30.76923076923077</c:v>
                </c:pt>
                <c:pt idx="25">
                  <c:v>28.846153846153843</c:v>
                </c:pt>
                <c:pt idx="26">
                  <c:v>28.846153846153843</c:v>
                </c:pt>
                <c:pt idx="27">
                  <c:v>25</c:v>
                </c:pt>
                <c:pt idx="28">
                  <c:v>23.076923076923077</c:v>
                </c:pt>
                <c:pt idx="29">
                  <c:v>21.153846153846153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766E-4D22-9142-C963E84B0994}"/>
            </c:ext>
          </c:extLst>
        </c:ser>
        <c:ser>
          <c:idx val="3"/>
          <c:order val="3"/>
          <c:tx>
            <c:strRef>
              <c:f>'Route..'!$AK$12</c:f>
              <c:strCache>
                <c:ptCount val="1"/>
                <c:pt idx="0">
                  <c:v>EN+IV%</c:v>
                </c:pt>
              </c:strCache>
            </c:strRef>
          </c:tx>
          <c:spPr>
            <a:solidFill>
              <a:srgbClr val="13D8ED"/>
            </a:solidFill>
            <a:ln>
              <a:noFill/>
            </a:ln>
            <a:effectLst/>
          </c:spPr>
          <c:cat>
            <c:numRef>
              <c:f>'Route..'!$AL$8:$BO$8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'Route..'!$AL$12:$BO$12</c:f>
              <c:numCache>
                <c:formatCode>0.0</c:formatCode>
                <c:ptCount val="30"/>
                <c:pt idx="0">
                  <c:v>0</c:v>
                </c:pt>
                <c:pt idx="1">
                  <c:v>0</c:v>
                </c:pt>
                <c:pt idx="2">
                  <c:v>1.9230769230769231</c:v>
                </c:pt>
                <c:pt idx="3">
                  <c:v>1.9230769230769231</c:v>
                </c:pt>
                <c:pt idx="4">
                  <c:v>0</c:v>
                </c:pt>
                <c:pt idx="5">
                  <c:v>3.8461538461538463</c:v>
                </c:pt>
                <c:pt idx="6">
                  <c:v>3.8461538461538463</c:v>
                </c:pt>
                <c:pt idx="7">
                  <c:v>3.8461538461538463</c:v>
                </c:pt>
                <c:pt idx="8">
                  <c:v>3.8461538461538463</c:v>
                </c:pt>
                <c:pt idx="9">
                  <c:v>5.7692307692307692</c:v>
                </c:pt>
                <c:pt idx="10">
                  <c:v>7.6923076923076925</c:v>
                </c:pt>
                <c:pt idx="11">
                  <c:v>5.7692307692307692</c:v>
                </c:pt>
                <c:pt idx="12">
                  <c:v>1.9230769230769231</c:v>
                </c:pt>
                <c:pt idx="13">
                  <c:v>5.7692307692307692</c:v>
                </c:pt>
                <c:pt idx="14">
                  <c:v>3.8461538461538463</c:v>
                </c:pt>
                <c:pt idx="15">
                  <c:v>1.9230769230769231</c:v>
                </c:pt>
                <c:pt idx="16">
                  <c:v>1.9230769230769231</c:v>
                </c:pt>
                <c:pt idx="17">
                  <c:v>1.9230769230769231</c:v>
                </c:pt>
                <c:pt idx="18">
                  <c:v>1.9230769230769231</c:v>
                </c:pt>
                <c:pt idx="19">
                  <c:v>1.9230769230769231</c:v>
                </c:pt>
                <c:pt idx="20">
                  <c:v>1.9230769230769231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766E-4D22-9142-C963E84B0994}"/>
            </c:ext>
          </c:extLst>
        </c:ser>
        <c:ser>
          <c:idx val="4"/>
          <c:order val="4"/>
          <c:tx>
            <c:strRef>
              <c:f>'Route..'!$AK$13</c:f>
              <c:strCache>
                <c:ptCount val="1"/>
                <c:pt idx="0">
                  <c:v>IV%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cat>
            <c:numRef>
              <c:f>'Route..'!$AL$8:$BO$8</c:f>
              <c:numCache>
                <c:formatCode>General</c:formatCode>
                <c:ptCount val="30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  <c:pt idx="8">
                  <c:v>9</c:v>
                </c:pt>
                <c:pt idx="9">
                  <c:v>10</c:v>
                </c:pt>
                <c:pt idx="10">
                  <c:v>11</c:v>
                </c:pt>
                <c:pt idx="11">
                  <c:v>12</c:v>
                </c:pt>
                <c:pt idx="12">
                  <c:v>13</c:v>
                </c:pt>
                <c:pt idx="13">
                  <c:v>14</c:v>
                </c:pt>
                <c:pt idx="14">
                  <c:v>15</c:v>
                </c:pt>
                <c:pt idx="15">
                  <c:v>16</c:v>
                </c:pt>
                <c:pt idx="16">
                  <c:v>17</c:v>
                </c:pt>
                <c:pt idx="17">
                  <c:v>18</c:v>
                </c:pt>
                <c:pt idx="18">
                  <c:v>19</c:v>
                </c:pt>
                <c:pt idx="19">
                  <c:v>20</c:v>
                </c:pt>
                <c:pt idx="20">
                  <c:v>21</c:v>
                </c:pt>
                <c:pt idx="21">
                  <c:v>22</c:v>
                </c:pt>
                <c:pt idx="22">
                  <c:v>23</c:v>
                </c:pt>
                <c:pt idx="23">
                  <c:v>24</c:v>
                </c:pt>
                <c:pt idx="24">
                  <c:v>25</c:v>
                </c:pt>
                <c:pt idx="25">
                  <c:v>26</c:v>
                </c:pt>
                <c:pt idx="26">
                  <c:v>27</c:v>
                </c:pt>
                <c:pt idx="27">
                  <c:v>28</c:v>
                </c:pt>
                <c:pt idx="28">
                  <c:v>29</c:v>
                </c:pt>
                <c:pt idx="29">
                  <c:v>30</c:v>
                </c:pt>
              </c:numCache>
            </c:numRef>
          </c:cat>
          <c:val>
            <c:numRef>
              <c:f>'Route..'!$AL$13:$BO$13</c:f>
              <c:numCache>
                <c:formatCode>0</c:formatCode>
                <c:ptCount val="30"/>
                <c:pt idx="0">
                  <c:v>0</c:v>
                </c:pt>
                <c:pt idx="1">
                  <c:v>0</c:v>
                </c:pt>
                <c:pt idx="2">
                  <c:v>0</c:v>
                </c:pt>
                <c:pt idx="3">
                  <c:v>1.9230769230769231</c:v>
                </c:pt>
                <c:pt idx="4">
                  <c:v>0</c:v>
                </c:pt>
                <c:pt idx="5">
                  <c:v>1.9230769230769231</c:v>
                </c:pt>
                <c:pt idx="6">
                  <c:v>0</c:v>
                </c:pt>
                <c:pt idx="7">
                  <c:v>1.9230769230769231</c:v>
                </c:pt>
                <c:pt idx="8">
                  <c:v>1.9230769230769231</c:v>
                </c:pt>
                <c:pt idx="9">
                  <c:v>1.9230769230769231</c:v>
                </c:pt>
                <c:pt idx="10">
                  <c:v>3.8461538461538463</c:v>
                </c:pt>
                <c:pt idx="11">
                  <c:v>3.8461538461538463</c:v>
                </c:pt>
                <c:pt idx="12">
                  <c:v>5.7692307692307692</c:v>
                </c:pt>
                <c:pt idx="13">
                  <c:v>1.9230769230769231</c:v>
                </c:pt>
                <c:pt idx="14">
                  <c:v>3.8461538461538463</c:v>
                </c:pt>
                <c:pt idx="15">
                  <c:v>3.8461538461538463</c:v>
                </c:pt>
                <c:pt idx="16">
                  <c:v>1.9230769230769231</c:v>
                </c:pt>
                <c:pt idx="17">
                  <c:v>1.9230769230769231</c:v>
                </c:pt>
                <c:pt idx="18">
                  <c:v>1.9230769230769231</c:v>
                </c:pt>
                <c:pt idx="19">
                  <c:v>1.9230769230769231</c:v>
                </c:pt>
                <c:pt idx="20">
                  <c:v>0</c:v>
                </c:pt>
                <c:pt idx="21">
                  <c:v>0</c:v>
                </c:pt>
                <c:pt idx="22">
                  <c:v>0</c:v>
                </c:pt>
                <c:pt idx="23">
                  <c:v>0</c:v>
                </c:pt>
                <c:pt idx="24">
                  <c:v>0</c:v>
                </c:pt>
                <c:pt idx="25">
                  <c:v>0</c:v>
                </c:pt>
                <c:pt idx="26">
                  <c:v>0</c:v>
                </c:pt>
                <c:pt idx="27">
                  <c:v>0</c:v>
                </c:pt>
                <c:pt idx="28">
                  <c:v>0</c:v>
                </c:pt>
                <c:pt idx="29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766E-4D22-9142-C963E84B099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805202847"/>
        <c:axId val="1710436799"/>
      </c:areaChart>
      <c:catAx>
        <c:axId val="1805202847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1710436799"/>
        <c:crosses val="autoZero"/>
        <c:auto val="1"/>
        <c:lblAlgn val="ctr"/>
        <c:lblOffset val="100"/>
        <c:noMultiLvlLbl val="0"/>
      </c:catAx>
      <c:valAx>
        <c:axId val="1710436799"/>
        <c:scaling>
          <c:orientation val="minMax"/>
          <c:max val="1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3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ea typeface="+mn-ea"/>
                <a:cs typeface="+mn-cs"/>
              </a:defRPr>
            </a:pPr>
            <a:endParaRPr lang="fr-FR"/>
          </a:p>
        </c:txPr>
        <c:crossAx val="1805202847"/>
        <c:crosses val="autoZero"/>
        <c:crossBetween val="midCat"/>
        <c:majorUnit val="20"/>
      </c:valAx>
      <c:spPr>
        <a:noFill/>
        <a:ln>
          <a:noFill/>
        </a:ln>
        <a:effectLst/>
      </c:spPr>
    </c:plotArea>
    <c:plotVisOnly val="1"/>
    <c:dispBlanksAs val="zero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fr-FR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7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331811" cy="344409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5662364" y="1"/>
            <a:ext cx="4331811" cy="344409"/>
          </a:xfrm>
          <a:prstGeom prst="rect">
            <a:avLst/>
          </a:prstGeom>
        </p:spPr>
        <p:txBody>
          <a:bodyPr vert="horz" lIns="92181" tIns="46090" rIns="92181" bIns="46090" rtlCol="0"/>
          <a:lstStyle>
            <a:lvl1pPr algn="r">
              <a:defRPr sz="1200"/>
            </a:lvl1pPr>
          </a:lstStyle>
          <a:p>
            <a:fld id="{EBD628FD-2E9F-4202-93B9-C4ED8E73D3D4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1" y="6519942"/>
            <a:ext cx="4331811" cy="344408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5662364" y="6519942"/>
            <a:ext cx="4331811" cy="344408"/>
          </a:xfrm>
          <a:prstGeom prst="rect">
            <a:avLst/>
          </a:prstGeom>
        </p:spPr>
        <p:txBody>
          <a:bodyPr vert="horz" lIns="92181" tIns="46090" rIns="92181" bIns="46090" rtlCol="0" anchor="b"/>
          <a:lstStyle>
            <a:lvl1pPr algn="r">
              <a:defRPr sz="1200"/>
            </a:lvl1pPr>
          </a:lstStyle>
          <a:p>
            <a:fld id="{7132C5A2-F615-4A97-A881-BE019D85124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4396438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Modifier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830599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81616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7125296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1293570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4971835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5147003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1099833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6369207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214635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1508481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0819815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5DDB1E-F943-4A83-91C5-F0C842429761}" type="datetimeFigureOut">
              <a:rPr lang="fr-CH" smtClean="0"/>
              <a:t>05.02.2022</a:t>
            </a:fld>
            <a:endParaRPr lang="fr-CH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B6259-E849-42FB-8E18-DAFE5DB71124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718021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1444469" y="1211259"/>
            <a:ext cx="9677960" cy="24006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4030663" algn="ctr"/>
                <a:tab pos="6548438" algn="ctr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2400" b="1" dirty="0">
                <a:latin typeface="Arial" panose="020B0604020202020204" pitchFamily="34" charset="0"/>
                <a:cs typeface="Arial" panose="020B0604020202020204" pitchFamily="34" charset="0"/>
              </a:rPr>
              <a:t>Pre-COVID-19 	COVID-19 </a:t>
            </a:r>
          </a:p>
          <a:p>
            <a:pPr>
              <a:tabLst>
                <a:tab pos="4030663" algn="ctr"/>
                <a:tab pos="6548438" algn="ctr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		1st wave</a:t>
            </a:r>
          </a:p>
          <a:p>
            <a:pPr>
              <a:tabLst>
                <a:tab pos="4030663" algn="ctr"/>
                <a:tab pos="6548438" algn="ctr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Recruitment duration 	7.5 months	2 months</a:t>
            </a:r>
          </a:p>
          <a:p>
            <a:pPr>
              <a:tabLst>
                <a:tab pos="4030663" algn="ctr"/>
                <a:tab pos="6548438" algn="ctr"/>
              </a:tabLst>
            </a:pPr>
            <a:r>
              <a:rPr lang="en-US" sz="2000" i="1" dirty="0">
                <a:latin typeface="Arial" panose="020B0604020202020204" pitchFamily="34" charset="0"/>
                <a:cs typeface="Arial" panose="020B0604020202020204" pitchFamily="34" charset="0"/>
              </a:rPr>
              <a:t>N admission/month	 180  	 201 </a:t>
            </a:r>
          </a:p>
          <a:p>
            <a:pPr>
              <a:tabLst>
                <a:tab pos="4030663" algn="ctr"/>
                <a:tab pos="6548438" algn="ctr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-------------------------------------------------------------------------------------</a:t>
            </a:r>
          </a:p>
          <a:p>
            <a:pPr>
              <a:spcBef>
                <a:spcPts val="1200"/>
              </a:spcBef>
              <a:tabLst>
                <a:tab pos="4030663" algn="ctr"/>
                <a:tab pos="6548438" algn="ctr"/>
              </a:tabLst>
            </a:pPr>
            <a:r>
              <a:rPr lang="en-US" sz="2400" dirty="0">
                <a:latin typeface="Arial" panose="020B0604020202020204" pitchFamily="34" charset="0"/>
                <a:cs typeface="Arial" panose="020B0604020202020204" pitchFamily="34" charset="0"/>
              </a:rPr>
              <a:t>Admissions (total)     	1349 	403 	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86576" y="0"/>
            <a:ext cx="286937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 1: CONSORT diagram</a:t>
            </a:r>
          </a:p>
        </p:txBody>
      </p:sp>
      <p:sp>
        <p:nvSpPr>
          <p:cNvPr id="5" name="Rectangle 4"/>
          <p:cNvSpPr/>
          <p:nvPr/>
        </p:nvSpPr>
        <p:spPr>
          <a:xfrm>
            <a:off x="1444469" y="4019105"/>
            <a:ext cx="7931025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tabLst>
                <a:tab pos="4030663" algn="ctr"/>
                <a:tab pos="6548438" algn="ctr"/>
              </a:tabLst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ICU stay &gt;10 days 	170 (12.6%)	94 (23.3%)</a:t>
            </a:r>
          </a:p>
          <a:p>
            <a:pPr lvl="0">
              <a:tabLst>
                <a:tab pos="4030663" algn="ctr"/>
                <a:tab pos="6548438" algn="ctr"/>
              </a:tabLst>
            </a:pP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>
              <a:spcBef>
                <a:spcPts val="1200"/>
              </a:spcBef>
              <a:tabLst>
                <a:tab pos="4030663" algn="ctr"/>
                <a:tab pos="6548438" algn="ctr"/>
              </a:tabLst>
            </a:pP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Mech. Vent. &gt;10 days 	52	55 </a:t>
            </a:r>
          </a:p>
        </p:txBody>
      </p:sp>
      <p:sp>
        <p:nvSpPr>
          <p:cNvPr id="6" name="Rectangle 5"/>
          <p:cNvSpPr/>
          <p:nvPr/>
        </p:nvSpPr>
        <p:spPr>
          <a:xfrm>
            <a:off x="8377767" y="3146644"/>
            <a:ext cx="274466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4030663" algn="ctr"/>
                <a:tab pos="6548438" algn="ctr"/>
              </a:tabLst>
            </a:pPr>
            <a:r>
              <a:rPr lang="en-US" dirty="0">
                <a:solidFill>
                  <a:prstClr val="black"/>
                </a:solidFill>
                <a:latin typeface="Arial Narrow" panose="020B0606020202030204" pitchFamily="34" charset="0"/>
                <a:cs typeface="Arial" panose="020B0604020202020204" pitchFamily="34" charset="0"/>
              </a:rPr>
              <a:t>(including 121 with COVID-19)</a:t>
            </a:r>
          </a:p>
        </p:txBody>
      </p:sp>
      <p:sp>
        <p:nvSpPr>
          <p:cNvPr id="9" name="Rectangle 8"/>
          <p:cNvSpPr/>
          <p:nvPr/>
        </p:nvSpPr>
        <p:spPr>
          <a:xfrm>
            <a:off x="1444469" y="5790024"/>
            <a:ext cx="696889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>
              <a:tabLst>
                <a:tab pos="4030663" algn="ctr"/>
                <a:tab pos="6548438" algn="ctr"/>
              </a:tabLst>
            </a:pPr>
            <a:r>
              <a:rPr lang="en-US" sz="2400" i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 patients</a:t>
            </a:r>
            <a:r>
              <a:rPr lang="en-US" sz="24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	52	52</a:t>
            </a:r>
          </a:p>
        </p:txBody>
      </p:sp>
      <p:sp>
        <p:nvSpPr>
          <p:cNvPr id="10" name="Flèche vers le bas 9"/>
          <p:cNvSpPr/>
          <p:nvPr/>
        </p:nvSpPr>
        <p:spPr>
          <a:xfrm>
            <a:off x="5466488" y="3547268"/>
            <a:ext cx="165188" cy="38345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Flèche vers le bas 10"/>
          <p:cNvSpPr/>
          <p:nvPr/>
        </p:nvSpPr>
        <p:spPr>
          <a:xfrm>
            <a:off x="7956974" y="3547268"/>
            <a:ext cx="165188" cy="38345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Flèche vers le bas 11"/>
          <p:cNvSpPr/>
          <p:nvPr/>
        </p:nvSpPr>
        <p:spPr>
          <a:xfrm>
            <a:off x="5456845" y="4440449"/>
            <a:ext cx="165188" cy="38345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3" name="Flèche vers le bas 12"/>
          <p:cNvSpPr/>
          <p:nvPr/>
        </p:nvSpPr>
        <p:spPr>
          <a:xfrm>
            <a:off x="7947331" y="4440449"/>
            <a:ext cx="165188" cy="38345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8858250" y="5177114"/>
            <a:ext cx="125226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 refused</a:t>
            </a:r>
            <a:endParaRPr lang="fr-CH" sz="2000" dirty="0"/>
          </a:p>
        </p:txBody>
      </p:sp>
      <p:sp>
        <p:nvSpPr>
          <p:cNvPr id="15" name="Flèche vers le bas 14"/>
          <p:cNvSpPr/>
          <p:nvPr/>
        </p:nvSpPr>
        <p:spPr>
          <a:xfrm>
            <a:off x="5466488" y="5372619"/>
            <a:ext cx="165188" cy="38345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Flèche vers le bas 15"/>
          <p:cNvSpPr/>
          <p:nvPr/>
        </p:nvSpPr>
        <p:spPr>
          <a:xfrm>
            <a:off x="7956974" y="5372619"/>
            <a:ext cx="165188" cy="383459"/>
          </a:xfrm>
          <a:prstGeom prst="down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cxnSp>
        <p:nvCxnSpPr>
          <p:cNvPr id="18" name="Connecteur droit avec flèche 17"/>
          <p:cNvCxnSpPr>
            <a:cxnSpLocks/>
          </p:cNvCxnSpPr>
          <p:nvPr/>
        </p:nvCxnSpPr>
        <p:spPr>
          <a:xfrm>
            <a:off x="8087872" y="5399771"/>
            <a:ext cx="770378" cy="0"/>
          </a:xfrm>
          <a:prstGeom prst="straightConnector1">
            <a:avLst/>
          </a:prstGeom>
          <a:ln w="50800">
            <a:solidFill>
              <a:schemeClr val="tx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397807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7147" y="149442"/>
            <a:ext cx="775885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Fig. 4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Supplement: Evolution of blood creatinine and urea/creatinine ratio</a:t>
            </a:r>
            <a:endParaRPr lang="en-GB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9BB5AC88-BAB4-451D-B311-9DE2779CD5CB}"/>
              </a:ext>
            </a:extLst>
          </p:cNvPr>
          <p:cNvGrpSpPr/>
          <p:nvPr/>
        </p:nvGrpSpPr>
        <p:grpSpPr>
          <a:xfrm>
            <a:off x="1625020" y="886837"/>
            <a:ext cx="8302761" cy="5923034"/>
            <a:chOff x="1625020" y="886837"/>
            <a:chExt cx="8302761" cy="5923034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BF7E097-2F78-4398-BE08-66CE8B2D0C7A}"/>
                </a:ext>
              </a:extLst>
            </p:cNvPr>
            <p:cNvSpPr/>
            <p:nvPr/>
          </p:nvSpPr>
          <p:spPr>
            <a:xfrm>
              <a:off x="5470488" y="2872047"/>
              <a:ext cx="417009" cy="111390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6" name="Image 5">
              <a:extLst>
                <a:ext uri="{FF2B5EF4-FFF2-40B4-BE49-F238E27FC236}">
                  <a16:creationId xmlns:a16="http://schemas.microsoft.com/office/drawing/2014/main" id="{A1C50CD3-BDCB-4450-8F9F-1439B3A56034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625020" y="886837"/>
              <a:ext cx="4206649" cy="5907505"/>
            </a:xfrm>
            <a:prstGeom prst="rect">
              <a:avLst/>
            </a:prstGeom>
          </p:spPr>
        </p:pic>
        <p:pic>
          <p:nvPicPr>
            <p:cNvPr id="8" name="Image 7">
              <a:extLst>
                <a:ext uri="{FF2B5EF4-FFF2-40B4-BE49-F238E27FC236}">
                  <a16:creationId xmlns:a16="http://schemas.microsoft.com/office/drawing/2014/main" id="{38B4DB8C-B93B-461B-8B10-0893DCCFBB2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5890260" y="902366"/>
              <a:ext cx="4037521" cy="5907505"/>
            </a:xfrm>
            <a:prstGeom prst="rect">
              <a:avLst/>
            </a:prstGeom>
          </p:spPr>
        </p:pic>
        <p:sp>
          <p:nvSpPr>
            <p:cNvPr id="15" name="ZoneTexte 14">
              <a:extLst>
                <a:ext uri="{FF2B5EF4-FFF2-40B4-BE49-F238E27FC236}">
                  <a16:creationId xmlns:a16="http://schemas.microsoft.com/office/drawing/2014/main" id="{DFEAC281-0F5C-4C5A-9D64-84D42F2C964E}"/>
                </a:ext>
              </a:extLst>
            </p:cNvPr>
            <p:cNvSpPr txBox="1"/>
            <p:nvPr/>
          </p:nvSpPr>
          <p:spPr>
            <a:xfrm>
              <a:off x="6619994" y="1155032"/>
              <a:ext cx="2639290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>
                  <a:latin typeface="Arial" panose="020B0604020202020204" pitchFamily="34" charset="0"/>
                  <a:cs typeface="Arial" panose="020B0604020202020204" pitchFamily="34" charset="0"/>
                </a:rPr>
                <a:t>Urea/creatinine ratio</a:t>
              </a:r>
              <a:endParaRPr lang="en-GB" sz="2000"/>
            </a:p>
          </p:txBody>
        </p:sp>
        <p:sp>
          <p:nvSpPr>
            <p:cNvPr id="17" name="ZoneTexte 16">
              <a:extLst>
                <a:ext uri="{FF2B5EF4-FFF2-40B4-BE49-F238E27FC236}">
                  <a16:creationId xmlns:a16="http://schemas.microsoft.com/office/drawing/2014/main" id="{FAC1F10A-8BCF-481E-A838-F55DC85EEEFA}"/>
                </a:ext>
              </a:extLst>
            </p:cNvPr>
            <p:cNvSpPr txBox="1"/>
            <p:nvPr/>
          </p:nvSpPr>
          <p:spPr>
            <a:xfrm>
              <a:off x="3347787" y="1191128"/>
              <a:ext cx="225892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000">
                  <a:latin typeface="Arial" panose="020B0604020202020204" pitchFamily="34" charset="0"/>
                  <a:cs typeface="Arial" panose="020B0604020202020204" pitchFamily="34" charset="0"/>
                </a:rPr>
                <a:t>Creatinine</a:t>
              </a:r>
              <a:r>
                <a:rPr lang="en-GB">
                  <a:latin typeface="Arial" panose="020B0604020202020204" pitchFamily="34" charset="0"/>
                  <a:cs typeface="Arial" panose="020B0604020202020204" pitchFamily="34" charset="0"/>
                </a:rPr>
                <a:t> (</a:t>
              </a:r>
              <a:r>
                <a:rPr lang="en-GB">
                  <a:latin typeface="Arial" panose="020B0604020202020204" pitchFamily="34" charset="0"/>
                  <a:cs typeface="Arial" panose="020B0604020202020204" pitchFamily="34" charset="0"/>
                  <a:sym typeface="Symbol" panose="05050102010706020507" pitchFamily="18" charset="2"/>
                </a:rPr>
                <a:t></a:t>
              </a:r>
              <a:r>
                <a:rPr lang="en-GB">
                  <a:latin typeface="Arial" panose="020B0604020202020204" pitchFamily="34" charset="0"/>
                  <a:cs typeface="Arial" panose="020B0604020202020204" pitchFamily="34" charset="0"/>
                </a:rPr>
                <a:t>mol/l) </a:t>
              </a:r>
              <a:endParaRPr lang="en-GB"/>
            </a:p>
          </p:txBody>
        </p:sp>
        <p:pic>
          <p:nvPicPr>
            <p:cNvPr id="18" name="Image 17">
              <a:extLst>
                <a:ext uri="{FF2B5EF4-FFF2-40B4-BE49-F238E27FC236}">
                  <a16:creationId xmlns:a16="http://schemas.microsoft.com/office/drawing/2014/main" id="{ED6D9A8D-6AE8-4EC3-A038-AA5D971C803F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114971" y="4447574"/>
              <a:ext cx="1409700" cy="53340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F04A8111-872E-4118-BBFD-C95F6FCD5DC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565265" y="4447574"/>
              <a:ext cx="1409700" cy="533400"/>
            </a:xfrm>
            <a:prstGeom prst="rect">
              <a:avLst/>
            </a:prstGeom>
          </p:spPr>
        </p:pic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2F0BC614-BD61-482E-84BD-3A9B56685E6F}"/>
              </a:ext>
            </a:extLst>
          </p:cNvPr>
          <p:cNvSpPr txBox="1"/>
          <p:nvPr/>
        </p:nvSpPr>
        <p:spPr>
          <a:xfrm>
            <a:off x="2324855" y="4352397"/>
            <a:ext cx="1403489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2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  <p:sp>
        <p:nvSpPr>
          <p:cNvPr id="12" name="ZoneTexte 11">
            <a:extLst>
              <a:ext uri="{FF2B5EF4-FFF2-40B4-BE49-F238E27FC236}">
                <a16:creationId xmlns:a16="http://schemas.microsoft.com/office/drawing/2014/main" id="{0F6EF05B-BC83-409C-A818-9FF9397F4CB1}"/>
              </a:ext>
            </a:extLst>
          </p:cNvPr>
          <p:cNvSpPr txBox="1"/>
          <p:nvPr/>
        </p:nvSpPr>
        <p:spPr>
          <a:xfrm>
            <a:off x="7855795" y="4352396"/>
            <a:ext cx="1403489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2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8462315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ZoneTexte 7">
            <a:extLst>
              <a:ext uri="{FF2B5EF4-FFF2-40B4-BE49-F238E27FC236}">
                <a16:creationId xmlns:a16="http://schemas.microsoft.com/office/drawing/2014/main" id="{AF91AF65-9C12-4A45-AB3F-35F246D7304D}"/>
              </a:ext>
            </a:extLst>
          </p:cNvPr>
          <p:cNvSpPr txBox="1"/>
          <p:nvPr/>
        </p:nvSpPr>
        <p:spPr>
          <a:xfrm>
            <a:off x="0" y="-27503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Fig 2</a:t>
            </a:r>
          </a:p>
        </p:txBody>
      </p:sp>
      <p:grpSp>
        <p:nvGrpSpPr>
          <p:cNvPr id="7" name="Groupe 6">
            <a:extLst>
              <a:ext uri="{FF2B5EF4-FFF2-40B4-BE49-F238E27FC236}">
                <a16:creationId xmlns:a16="http://schemas.microsoft.com/office/drawing/2014/main" id="{D19A6199-CF7F-4F8C-93A5-044AF664AD8D}"/>
              </a:ext>
            </a:extLst>
          </p:cNvPr>
          <p:cNvGrpSpPr/>
          <p:nvPr/>
        </p:nvGrpSpPr>
        <p:grpSpPr>
          <a:xfrm>
            <a:off x="348813" y="602158"/>
            <a:ext cx="11750930" cy="6100668"/>
            <a:chOff x="348813" y="602158"/>
            <a:chExt cx="11750930" cy="6100668"/>
          </a:xfrm>
        </p:grpSpPr>
        <p:grpSp>
          <p:nvGrpSpPr>
            <p:cNvPr id="6" name="Groupe 5">
              <a:extLst>
                <a:ext uri="{FF2B5EF4-FFF2-40B4-BE49-F238E27FC236}">
                  <a16:creationId xmlns:a16="http://schemas.microsoft.com/office/drawing/2014/main" id="{EC63C8BF-D735-4682-A872-C86E4BCF2C7C}"/>
                </a:ext>
              </a:extLst>
            </p:cNvPr>
            <p:cNvGrpSpPr/>
            <p:nvPr/>
          </p:nvGrpSpPr>
          <p:grpSpPr>
            <a:xfrm>
              <a:off x="348813" y="602158"/>
              <a:ext cx="11750930" cy="6100668"/>
              <a:chOff x="348813" y="602158"/>
              <a:chExt cx="11750930" cy="6100668"/>
            </a:xfrm>
          </p:grpSpPr>
          <p:grpSp>
            <p:nvGrpSpPr>
              <p:cNvPr id="4" name="Groupe 3">
                <a:extLst>
                  <a:ext uri="{FF2B5EF4-FFF2-40B4-BE49-F238E27FC236}">
                    <a16:creationId xmlns:a16="http://schemas.microsoft.com/office/drawing/2014/main" id="{4E7282AB-C33D-4465-A119-95683763DE9F}"/>
                  </a:ext>
                </a:extLst>
              </p:cNvPr>
              <p:cNvGrpSpPr/>
              <p:nvPr/>
            </p:nvGrpSpPr>
            <p:grpSpPr>
              <a:xfrm>
                <a:off x="348813" y="602158"/>
                <a:ext cx="11750930" cy="6100668"/>
                <a:chOff x="348813" y="602158"/>
                <a:chExt cx="11750930" cy="6100668"/>
              </a:xfrm>
            </p:grpSpPr>
            <p:grpSp>
              <p:nvGrpSpPr>
                <p:cNvPr id="32" name="Groupe 31">
                  <a:extLst>
                    <a:ext uri="{FF2B5EF4-FFF2-40B4-BE49-F238E27FC236}">
                      <a16:creationId xmlns:a16="http://schemas.microsoft.com/office/drawing/2014/main" id="{BBF8FC8C-8F6E-4A28-883A-DDC1F318F49B}"/>
                    </a:ext>
                  </a:extLst>
                </p:cNvPr>
                <p:cNvGrpSpPr/>
                <p:nvPr/>
              </p:nvGrpSpPr>
              <p:grpSpPr>
                <a:xfrm>
                  <a:off x="8146543" y="602158"/>
                  <a:ext cx="3953200" cy="6063330"/>
                  <a:chOff x="8190088" y="794670"/>
                  <a:chExt cx="3953200" cy="6063330"/>
                </a:xfrm>
              </p:grpSpPr>
              <p:pic>
                <p:nvPicPr>
                  <p:cNvPr id="20" name="Image 19">
                    <a:extLst>
                      <a:ext uri="{FF2B5EF4-FFF2-40B4-BE49-F238E27FC236}">
                        <a16:creationId xmlns:a16="http://schemas.microsoft.com/office/drawing/2014/main" id="{3E6E1A76-9818-48D3-8C55-7ED191137CF0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2"/>
                  <a:stretch>
                    <a:fillRect/>
                  </a:stretch>
                </p:blipFill>
                <p:spPr>
                  <a:xfrm>
                    <a:off x="8190088" y="794670"/>
                    <a:ext cx="3953200" cy="6063330"/>
                  </a:xfrm>
                  <a:prstGeom prst="rect">
                    <a:avLst/>
                  </a:prstGeom>
                </p:spPr>
              </p:pic>
              <p:pic>
                <p:nvPicPr>
                  <p:cNvPr id="31" name="Image 30">
                    <a:extLst>
                      <a:ext uri="{FF2B5EF4-FFF2-40B4-BE49-F238E27FC236}">
                        <a16:creationId xmlns:a16="http://schemas.microsoft.com/office/drawing/2014/main" id="{4DF26177-DAB3-4886-B297-F95738FBEF5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8661917" y="1198469"/>
                    <a:ext cx="381000" cy="42862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5" name="ZoneTexte 4"/>
                <p:cNvSpPr txBox="1"/>
                <p:nvPr/>
              </p:nvSpPr>
              <p:spPr>
                <a:xfrm>
                  <a:off x="5614220" y="6264209"/>
                  <a:ext cx="151791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dirty="0">
                      <a:solidFill>
                        <a:schemeClr val="accent5"/>
                      </a:solidFill>
                    </a:rPr>
                    <a:t>CO-25 en bleu</a:t>
                  </a:r>
                </a:p>
              </p:txBody>
            </p:sp>
            <p:grpSp>
              <p:nvGrpSpPr>
                <p:cNvPr id="26" name="Groupe 25">
                  <a:extLst>
                    <a:ext uri="{FF2B5EF4-FFF2-40B4-BE49-F238E27FC236}">
                      <a16:creationId xmlns:a16="http://schemas.microsoft.com/office/drawing/2014/main" id="{4BA702CC-7A58-4813-80EC-DEDCB4360C8A}"/>
                    </a:ext>
                  </a:extLst>
                </p:cNvPr>
                <p:cNvGrpSpPr/>
                <p:nvPr/>
              </p:nvGrpSpPr>
              <p:grpSpPr>
                <a:xfrm>
                  <a:off x="4235822" y="615119"/>
                  <a:ext cx="3859076" cy="6081538"/>
                  <a:chOff x="4283950" y="795599"/>
                  <a:chExt cx="3859076" cy="6081538"/>
                </a:xfrm>
              </p:grpSpPr>
              <p:pic>
                <p:nvPicPr>
                  <p:cNvPr id="16" name="Image 15">
                    <a:extLst>
                      <a:ext uri="{FF2B5EF4-FFF2-40B4-BE49-F238E27FC236}">
                        <a16:creationId xmlns:a16="http://schemas.microsoft.com/office/drawing/2014/main" id="{FEBBB9B2-3B9D-4933-89D5-3E311CBEE8BE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4"/>
                  <a:stretch>
                    <a:fillRect/>
                  </a:stretch>
                </p:blipFill>
                <p:spPr>
                  <a:xfrm>
                    <a:off x="4283950" y="795599"/>
                    <a:ext cx="3859076" cy="6081538"/>
                  </a:xfrm>
                  <a:prstGeom prst="rect">
                    <a:avLst/>
                  </a:prstGeom>
                </p:spPr>
              </p:pic>
              <p:pic>
                <p:nvPicPr>
                  <p:cNvPr id="25" name="Image 24">
                    <a:extLst>
                      <a:ext uri="{FF2B5EF4-FFF2-40B4-BE49-F238E27FC236}">
                        <a16:creationId xmlns:a16="http://schemas.microsoft.com/office/drawing/2014/main" id="{DCF8020C-7E15-477C-A297-B2CD27202746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5"/>
                  <a:stretch>
                    <a:fillRect/>
                  </a:stretch>
                </p:blipFill>
                <p:spPr>
                  <a:xfrm>
                    <a:off x="4802841" y="1253097"/>
                    <a:ext cx="381000" cy="373997"/>
                  </a:xfrm>
                  <a:prstGeom prst="rect">
                    <a:avLst/>
                  </a:prstGeom>
                </p:spPr>
              </p:pic>
            </p:grpSp>
            <p:grpSp>
              <p:nvGrpSpPr>
                <p:cNvPr id="29" name="Groupe 28">
                  <a:extLst>
                    <a:ext uri="{FF2B5EF4-FFF2-40B4-BE49-F238E27FC236}">
                      <a16:creationId xmlns:a16="http://schemas.microsoft.com/office/drawing/2014/main" id="{C01E4BD9-DFE0-476F-8941-EE30994F41A5}"/>
                    </a:ext>
                  </a:extLst>
                </p:cNvPr>
                <p:cNvGrpSpPr/>
                <p:nvPr/>
              </p:nvGrpSpPr>
              <p:grpSpPr>
                <a:xfrm>
                  <a:off x="348813" y="630392"/>
                  <a:ext cx="3835545" cy="6072434"/>
                  <a:chOff x="348813" y="786808"/>
                  <a:chExt cx="3835545" cy="6072434"/>
                </a:xfrm>
              </p:grpSpPr>
              <p:pic>
                <p:nvPicPr>
                  <p:cNvPr id="3" name="Image 2">
                    <a:extLst>
                      <a:ext uri="{FF2B5EF4-FFF2-40B4-BE49-F238E27FC236}">
                        <a16:creationId xmlns:a16="http://schemas.microsoft.com/office/drawing/2014/main" id="{14E15539-B6C4-4C72-BB9B-49F0825F47D4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6"/>
                  <a:stretch>
                    <a:fillRect/>
                  </a:stretch>
                </p:blipFill>
                <p:spPr>
                  <a:xfrm>
                    <a:off x="348813" y="786808"/>
                    <a:ext cx="3835545" cy="6072434"/>
                  </a:xfrm>
                  <a:prstGeom prst="rect">
                    <a:avLst/>
                  </a:prstGeom>
                </p:spPr>
              </p:pic>
              <p:pic>
                <p:nvPicPr>
                  <p:cNvPr id="28" name="Image 27">
                    <a:extLst>
                      <a:ext uri="{FF2B5EF4-FFF2-40B4-BE49-F238E27FC236}">
                        <a16:creationId xmlns:a16="http://schemas.microsoft.com/office/drawing/2014/main" id="{99933462-7B74-4F7F-8057-854DDA7FDCC1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>
                  <a:blip r:embed="rId3"/>
                  <a:stretch>
                    <a:fillRect/>
                  </a:stretch>
                </p:blipFill>
                <p:spPr>
                  <a:xfrm>
                    <a:off x="697627" y="1225782"/>
                    <a:ext cx="381000" cy="428625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33" name="Rectangle 32">
                  <a:extLst>
                    <a:ext uri="{FF2B5EF4-FFF2-40B4-BE49-F238E27FC236}">
                      <a16:creationId xmlns:a16="http://schemas.microsoft.com/office/drawing/2014/main" id="{773AD832-B81F-4B41-8AAA-C67B37762D6F}"/>
                    </a:ext>
                  </a:extLst>
                </p:cNvPr>
                <p:cNvSpPr/>
                <p:nvPr/>
              </p:nvSpPr>
              <p:spPr>
                <a:xfrm>
                  <a:off x="735360" y="691467"/>
                  <a:ext cx="2714205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A.</a:t>
                  </a:r>
                  <a:r>
                    <a:rPr lang="en-GB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GB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Energy delivery </a:t>
                  </a:r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GB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</a:t>
                  </a:r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(kcal/kg IBW)</a:t>
                  </a:r>
                  <a:endParaRPr lang="fr-CH" sz="2000" dirty="0"/>
                </a:p>
              </p:txBody>
            </p:sp>
            <p:sp>
              <p:nvSpPr>
                <p:cNvPr id="34" name="Rectangle 33">
                  <a:extLst>
                    <a:ext uri="{FF2B5EF4-FFF2-40B4-BE49-F238E27FC236}">
                      <a16:creationId xmlns:a16="http://schemas.microsoft.com/office/drawing/2014/main" id="{F11CD99B-0EF2-4D9A-A860-ADD5C46D672F}"/>
                    </a:ext>
                  </a:extLst>
                </p:cNvPr>
                <p:cNvSpPr/>
                <p:nvPr/>
              </p:nvSpPr>
              <p:spPr>
                <a:xfrm>
                  <a:off x="4802841" y="677905"/>
                  <a:ext cx="2438488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B.</a:t>
                  </a:r>
                  <a:r>
                    <a:rPr lang="en-GB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GB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Energy target </a:t>
                  </a:r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GB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</a:t>
                  </a:r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(kcal/kg IBW) </a:t>
                  </a:r>
                  <a:endParaRPr lang="fr-CH" sz="2000" dirty="0"/>
                </a:p>
              </p:txBody>
            </p:sp>
            <p:sp>
              <p:nvSpPr>
                <p:cNvPr id="35" name="Rectangle 34">
                  <a:extLst>
                    <a:ext uri="{FF2B5EF4-FFF2-40B4-BE49-F238E27FC236}">
                      <a16:creationId xmlns:a16="http://schemas.microsoft.com/office/drawing/2014/main" id="{97EF4DF7-8832-4076-ABA9-A26E97C9D73E}"/>
                    </a:ext>
                  </a:extLst>
                </p:cNvPr>
                <p:cNvSpPr/>
                <p:nvPr/>
              </p:nvSpPr>
              <p:spPr>
                <a:xfrm>
                  <a:off x="8661917" y="677905"/>
                  <a:ext cx="2731838" cy="76944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r>
                    <a:rPr lang="en-GB" sz="2000" b="1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C.</a:t>
                  </a:r>
                  <a:r>
                    <a:rPr lang="en-GB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</a:t>
                  </a:r>
                  <a:r>
                    <a:rPr lang="en-GB" sz="24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Energy balance </a:t>
                  </a:r>
                  <a:endParaRPr lang="en-GB" dirty="0">
                    <a:latin typeface="Arial" panose="020B0604020202020204" pitchFamily="34" charset="0"/>
                    <a:cs typeface="Arial" panose="020B0604020202020204" pitchFamily="34" charset="0"/>
                  </a:endParaRPr>
                </a:p>
                <a:p>
                  <a:r>
                    <a:rPr lang="en-GB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     </a:t>
                  </a:r>
                  <a:r>
                    <a:rPr lang="en-GB" sz="2000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(kcal/kg IBW)</a:t>
                  </a:r>
                  <a:endParaRPr lang="fr-CH" sz="2000" dirty="0"/>
                </a:p>
              </p:txBody>
            </p:sp>
            <p:cxnSp>
              <p:nvCxnSpPr>
                <p:cNvPr id="37" name="Connecteur droit 36">
                  <a:extLst>
                    <a:ext uri="{FF2B5EF4-FFF2-40B4-BE49-F238E27FC236}">
                      <a16:creationId xmlns:a16="http://schemas.microsoft.com/office/drawing/2014/main" id="{47C8CC69-7513-4BB6-A4AA-B6ACE0E2BDA9}"/>
                    </a:ext>
                  </a:extLst>
                </p:cNvPr>
                <p:cNvCxnSpPr/>
                <p:nvPr/>
              </p:nvCxnSpPr>
              <p:spPr>
                <a:xfrm>
                  <a:off x="4186990" y="642424"/>
                  <a:ext cx="0" cy="5633817"/>
                </a:xfrm>
                <a:prstGeom prst="line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Connecteur droit 37">
                  <a:extLst>
                    <a:ext uri="{FF2B5EF4-FFF2-40B4-BE49-F238E27FC236}">
                      <a16:creationId xmlns:a16="http://schemas.microsoft.com/office/drawing/2014/main" id="{E2C50964-D004-41DE-8A2F-1C569B9D53D1}"/>
                    </a:ext>
                  </a:extLst>
                </p:cNvPr>
                <p:cNvCxnSpPr/>
                <p:nvPr/>
              </p:nvCxnSpPr>
              <p:spPr>
                <a:xfrm>
                  <a:off x="8093247" y="662472"/>
                  <a:ext cx="0" cy="5633817"/>
                </a:xfrm>
                <a:prstGeom prst="line">
                  <a:avLst/>
                </a:prstGeom>
                <a:ln w="12700"/>
              </p:spPr>
              <p:style>
                <a:lnRef idx="2">
                  <a:schemeClr val="dk1"/>
                </a:lnRef>
                <a:fillRef idx="0">
                  <a:schemeClr val="dk1"/>
                </a:fillRef>
                <a:effectRef idx="1">
                  <a:schemeClr val="dk1"/>
                </a:effectRef>
                <a:fontRef idx="minor">
                  <a:schemeClr val="tx1"/>
                </a:fontRef>
              </p:style>
            </p:cxnSp>
            <p:sp>
              <p:nvSpPr>
                <p:cNvPr id="2" name="ZoneTexte 1">
                  <a:extLst>
                    <a:ext uri="{FF2B5EF4-FFF2-40B4-BE49-F238E27FC236}">
                      <a16:creationId xmlns:a16="http://schemas.microsoft.com/office/drawing/2014/main" id="{681311EE-C40B-499C-A893-2452DB3C2C56}"/>
                    </a:ext>
                  </a:extLst>
                </p:cNvPr>
                <p:cNvSpPr txBox="1"/>
                <p:nvPr/>
              </p:nvSpPr>
              <p:spPr>
                <a:xfrm>
                  <a:off x="10755630" y="3090000"/>
                  <a:ext cx="1174360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 &lt; 0.001</a:t>
                  </a:r>
                </a:p>
              </p:txBody>
            </p:sp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0CB3CC9E-7990-40D7-A51E-664D4E1FD0C9}"/>
                    </a:ext>
                  </a:extLst>
                </p:cNvPr>
                <p:cNvSpPr txBox="1"/>
                <p:nvPr/>
              </p:nvSpPr>
              <p:spPr>
                <a:xfrm>
                  <a:off x="2849880" y="2614964"/>
                  <a:ext cx="1024639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fr-CH" dirty="0">
                      <a:latin typeface="Arial" panose="020B0604020202020204" pitchFamily="34" charset="0"/>
                      <a:cs typeface="Arial" panose="020B0604020202020204" pitchFamily="34" charset="0"/>
                    </a:rPr>
                    <a:t>p&lt;0.001</a:t>
                  </a:r>
                </a:p>
              </p:txBody>
            </p:sp>
          </p:grpSp>
          <p:pic>
            <p:nvPicPr>
              <p:cNvPr id="27" name="Image 26">
                <a:extLst>
                  <a:ext uri="{FF2B5EF4-FFF2-40B4-BE49-F238E27FC236}">
                    <a16:creationId xmlns:a16="http://schemas.microsoft.com/office/drawing/2014/main" id="{7D09AFB7-C12C-4AA6-A42E-716019B068B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7"/>
              <a:stretch>
                <a:fillRect/>
              </a:stretch>
            </p:blipFill>
            <p:spPr>
              <a:xfrm>
                <a:off x="1474936" y="3873556"/>
                <a:ext cx="1664347" cy="629753"/>
              </a:xfrm>
              <a:prstGeom prst="rect">
                <a:avLst/>
              </a:prstGeom>
            </p:spPr>
          </p:pic>
        </p:grpSp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F87AC215-B643-4B27-A3E4-40D0826EAE92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419025" y="3963936"/>
              <a:ext cx="1904512" cy="836664"/>
            </a:xfrm>
            <a:prstGeom prst="rect">
              <a:avLst/>
            </a:prstGeom>
          </p:spPr>
        </p:pic>
      </p:grpSp>
      <p:sp>
        <p:nvSpPr>
          <p:cNvPr id="39" name="ZoneTexte 38">
            <a:extLst>
              <a:ext uri="{FF2B5EF4-FFF2-40B4-BE49-F238E27FC236}">
                <a16:creationId xmlns:a16="http://schemas.microsoft.com/office/drawing/2014/main" id="{3FE559AB-8AEE-4C4C-8A97-B13FC9A0B663}"/>
              </a:ext>
            </a:extLst>
          </p:cNvPr>
          <p:cNvSpPr txBox="1"/>
          <p:nvPr/>
        </p:nvSpPr>
        <p:spPr>
          <a:xfrm>
            <a:off x="1735794" y="3805682"/>
            <a:ext cx="1403489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4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  <p:sp>
        <p:nvSpPr>
          <p:cNvPr id="40" name="ZoneTexte 39">
            <a:extLst>
              <a:ext uri="{FF2B5EF4-FFF2-40B4-BE49-F238E27FC236}">
                <a16:creationId xmlns:a16="http://schemas.microsoft.com/office/drawing/2014/main" id="{9FB38CC0-F315-4F59-B102-B45B8CDB113F}"/>
              </a:ext>
            </a:extLst>
          </p:cNvPr>
          <p:cNvSpPr txBox="1"/>
          <p:nvPr/>
        </p:nvSpPr>
        <p:spPr>
          <a:xfrm>
            <a:off x="5614220" y="3854380"/>
            <a:ext cx="2314934" cy="9746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>
              <a:spcBef>
                <a:spcPts val="2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2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  <a:p>
            <a:pPr>
              <a:spcBef>
                <a:spcPts val="2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 protocol</a:t>
            </a:r>
          </a:p>
        </p:txBody>
      </p:sp>
    </p:spTree>
    <p:extLst>
      <p:ext uri="{BB962C8B-B14F-4D97-AF65-F5344CB8AC3E}">
        <p14:creationId xmlns:p14="http://schemas.microsoft.com/office/powerpoint/2010/main" val="2712407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ZoneTexte 4">
            <a:extLst>
              <a:ext uri="{FF2B5EF4-FFF2-40B4-BE49-F238E27FC236}">
                <a16:creationId xmlns:a16="http://schemas.microsoft.com/office/drawing/2014/main" id="{86627E9A-6221-46C4-ADA3-F249F8EC7816}"/>
              </a:ext>
            </a:extLst>
          </p:cNvPr>
          <p:cNvSpPr txBox="1"/>
          <p:nvPr/>
        </p:nvSpPr>
        <p:spPr>
          <a:xfrm>
            <a:off x="117231" y="12681"/>
            <a:ext cx="761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Fig 3:</a:t>
            </a:r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20CB5126-E3EB-4773-AA4D-D36DEC0D8196}"/>
              </a:ext>
            </a:extLst>
          </p:cNvPr>
          <p:cNvGrpSpPr/>
          <p:nvPr/>
        </p:nvGrpSpPr>
        <p:grpSpPr>
          <a:xfrm>
            <a:off x="206430" y="486647"/>
            <a:ext cx="11662123" cy="6325253"/>
            <a:chOff x="206430" y="486647"/>
            <a:chExt cx="11662123" cy="632525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6A1E24F3-7293-4E56-B0D6-5252B4AD6CC7}"/>
                </a:ext>
              </a:extLst>
            </p:cNvPr>
            <p:cNvSpPr/>
            <p:nvPr/>
          </p:nvSpPr>
          <p:spPr>
            <a:xfrm>
              <a:off x="8030776" y="2604977"/>
              <a:ext cx="200383" cy="15710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/>
            </a:p>
          </p:txBody>
        </p:sp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E9180C0E-D350-4FD7-9FC7-C3BE789B263F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06430" y="502758"/>
              <a:ext cx="3923599" cy="6290091"/>
            </a:xfrm>
            <a:prstGeom prst="rect">
              <a:avLst/>
            </a:prstGeom>
          </p:spPr>
        </p:pic>
        <p:pic>
          <p:nvPicPr>
            <p:cNvPr id="17" name="Image 16">
              <a:extLst>
                <a:ext uri="{FF2B5EF4-FFF2-40B4-BE49-F238E27FC236}">
                  <a16:creationId xmlns:a16="http://schemas.microsoft.com/office/drawing/2014/main" id="{EE48FD12-D20A-4D34-8CED-EAA7F43B082B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61225" y="502920"/>
              <a:ext cx="3923599" cy="6308980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F0FF85A4-07C8-467B-84EE-768057907AE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45339" y="486647"/>
              <a:ext cx="3723214" cy="6290091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EA5B2860-37BF-43CF-AC75-8989986CB128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427155" y="5322208"/>
              <a:ext cx="1700280" cy="643349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1698AE68-0754-4CDC-A96E-471A6DC7CAAD}"/>
                </a:ext>
              </a:extLst>
            </p:cNvPr>
            <p:cNvSpPr txBox="1"/>
            <p:nvPr/>
          </p:nvSpPr>
          <p:spPr>
            <a:xfrm>
              <a:off x="9547517" y="767061"/>
              <a:ext cx="1745324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Propofol</a:t>
              </a:r>
              <a:endParaRPr lang="en-GB" sz="2000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(mg/24h)</a:t>
              </a:r>
              <a:endParaRPr lang="fr-CH" sz="2000" dirty="0"/>
            </a:p>
          </p:txBody>
        </p:sp>
        <p:sp>
          <p:nvSpPr>
            <p:cNvPr id="12" name="ZoneTexte 11">
              <a:extLst>
                <a:ext uri="{FF2B5EF4-FFF2-40B4-BE49-F238E27FC236}">
                  <a16:creationId xmlns:a16="http://schemas.microsoft.com/office/drawing/2014/main" id="{04E2682A-995A-4F7D-B095-FF3D4CB71646}"/>
                </a:ext>
              </a:extLst>
            </p:cNvPr>
            <p:cNvSpPr txBox="1"/>
            <p:nvPr/>
          </p:nvSpPr>
          <p:spPr>
            <a:xfrm>
              <a:off x="4619934" y="2918259"/>
              <a:ext cx="3058360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Lipid intake</a:t>
              </a: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</a:p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(g/kg IBW)</a:t>
              </a:r>
              <a:endParaRPr lang="fr-CH" sz="2000" dirty="0"/>
            </a:p>
          </p:txBody>
        </p:sp>
        <p:sp>
          <p:nvSpPr>
            <p:cNvPr id="13" name="ZoneTexte 12">
              <a:extLst>
                <a:ext uri="{FF2B5EF4-FFF2-40B4-BE49-F238E27FC236}">
                  <a16:creationId xmlns:a16="http://schemas.microsoft.com/office/drawing/2014/main" id="{4AAFE0E4-A2A7-481B-B39D-3C9A025A3448}"/>
                </a:ext>
              </a:extLst>
            </p:cNvPr>
            <p:cNvSpPr txBox="1"/>
            <p:nvPr/>
          </p:nvSpPr>
          <p:spPr>
            <a:xfrm>
              <a:off x="1261695" y="2918259"/>
              <a:ext cx="2816155" cy="76944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GB" sz="2400" dirty="0">
                  <a:latin typeface="Arial" panose="020B0604020202020204" pitchFamily="34" charset="0"/>
                  <a:cs typeface="Arial" panose="020B0604020202020204" pitchFamily="34" charset="0"/>
                </a:rPr>
                <a:t>Protein intake </a:t>
              </a:r>
            </a:p>
            <a:p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(g/kg IBW)</a:t>
              </a:r>
              <a:endParaRPr lang="fr-CH" sz="2000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DCFDE23A-30B0-4027-835E-F018807E029A}"/>
                </a:ext>
              </a:extLst>
            </p:cNvPr>
            <p:cNvSpPr txBox="1"/>
            <p:nvPr/>
          </p:nvSpPr>
          <p:spPr>
            <a:xfrm>
              <a:off x="8721090" y="3118313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p&lt;0.001</a:t>
              </a:r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1E16C394-3DD5-4E4A-B600-303464C03D1C}"/>
                </a:ext>
              </a:extLst>
            </p:cNvPr>
            <p:cNvSpPr txBox="1"/>
            <p:nvPr/>
          </p:nvSpPr>
          <p:spPr>
            <a:xfrm>
              <a:off x="2669772" y="1906301"/>
              <a:ext cx="10246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p&lt;0.001</a:t>
              </a:r>
            </a:p>
          </p:txBody>
        </p:sp>
      </p:grpSp>
      <p:sp>
        <p:nvSpPr>
          <p:cNvPr id="3" name="ZoneTexte 2">
            <a:extLst>
              <a:ext uri="{FF2B5EF4-FFF2-40B4-BE49-F238E27FC236}">
                <a16:creationId xmlns:a16="http://schemas.microsoft.com/office/drawing/2014/main" id="{FBDD0A9C-3CE7-4E09-80F5-5158802F453D}"/>
              </a:ext>
            </a:extLst>
          </p:cNvPr>
          <p:cNvSpPr txBox="1"/>
          <p:nvPr/>
        </p:nvSpPr>
        <p:spPr>
          <a:xfrm>
            <a:off x="1755141" y="5295068"/>
            <a:ext cx="1403489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4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3832498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>
            <a:extLst>
              <a:ext uri="{FF2B5EF4-FFF2-40B4-BE49-F238E27FC236}">
                <a16:creationId xmlns:a16="http://schemas.microsoft.com/office/drawing/2014/main" id="{1D304A24-F208-4F7A-BDD2-A18A57A59A95}"/>
              </a:ext>
            </a:extLst>
          </p:cNvPr>
          <p:cNvSpPr txBox="1"/>
          <p:nvPr/>
        </p:nvSpPr>
        <p:spPr>
          <a:xfrm>
            <a:off x="157162" y="0"/>
            <a:ext cx="109153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Fig. 4:</a:t>
            </a:r>
            <a:endParaRPr lang="en-GB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46E69F05-1BFA-420A-B747-E1CFBE41E551}"/>
              </a:ext>
            </a:extLst>
          </p:cNvPr>
          <p:cNvGrpSpPr/>
          <p:nvPr/>
        </p:nvGrpSpPr>
        <p:grpSpPr>
          <a:xfrm>
            <a:off x="157163" y="1223961"/>
            <a:ext cx="11844044" cy="5085399"/>
            <a:chOff x="157163" y="1223961"/>
            <a:chExt cx="11844044" cy="5085399"/>
          </a:xfrm>
        </p:grpSpPr>
        <p:pic>
          <p:nvPicPr>
            <p:cNvPr id="21" name="Image 20">
              <a:extLst>
                <a:ext uri="{FF2B5EF4-FFF2-40B4-BE49-F238E27FC236}">
                  <a16:creationId xmlns:a16="http://schemas.microsoft.com/office/drawing/2014/main" id="{455BD053-29F5-42EF-85EC-61C3193B8C3C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57163" y="1223962"/>
              <a:ext cx="3891740" cy="5085398"/>
            </a:xfrm>
            <a:prstGeom prst="rect">
              <a:avLst/>
            </a:prstGeom>
          </p:spPr>
        </p:pic>
        <p:pic>
          <p:nvPicPr>
            <p:cNvPr id="23" name="Image 22">
              <a:extLst>
                <a:ext uri="{FF2B5EF4-FFF2-40B4-BE49-F238E27FC236}">
                  <a16:creationId xmlns:a16="http://schemas.microsoft.com/office/drawing/2014/main" id="{907AD6E7-BD1D-4A93-8599-9D46A63A1EC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146253" y="1244568"/>
              <a:ext cx="3899493" cy="5063431"/>
            </a:xfrm>
            <a:prstGeom prst="rect">
              <a:avLst/>
            </a:prstGeom>
          </p:spPr>
        </p:pic>
        <p:pic>
          <p:nvPicPr>
            <p:cNvPr id="25" name="Image 24">
              <a:extLst>
                <a:ext uri="{FF2B5EF4-FFF2-40B4-BE49-F238E27FC236}">
                  <a16:creationId xmlns:a16="http://schemas.microsoft.com/office/drawing/2014/main" id="{B3888ADD-3D7F-4FFA-BBFC-45C13AAF17F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109467" y="1223961"/>
              <a:ext cx="3891740" cy="5085398"/>
            </a:xfrm>
            <a:prstGeom prst="rect">
              <a:avLst/>
            </a:prstGeom>
          </p:spPr>
        </p:pic>
        <p:sp>
          <p:nvSpPr>
            <p:cNvPr id="26" name="ZoneTexte 25">
              <a:extLst>
                <a:ext uri="{FF2B5EF4-FFF2-40B4-BE49-F238E27FC236}">
                  <a16:creationId xmlns:a16="http://schemas.microsoft.com/office/drawing/2014/main" id="{D7B5C3E6-5F70-4D5F-865B-DBF868E7E8E2}"/>
                </a:ext>
              </a:extLst>
            </p:cNvPr>
            <p:cNvSpPr txBox="1"/>
            <p:nvPr/>
          </p:nvSpPr>
          <p:spPr>
            <a:xfrm>
              <a:off x="4880097" y="1383067"/>
              <a:ext cx="2771987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Blood glucose </a:t>
              </a: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(mmol/L)</a:t>
              </a:r>
              <a:endParaRPr lang="fr-CH" dirty="0"/>
            </a:p>
          </p:txBody>
        </p:sp>
        <p:sp>
          <p:nvSpPr>
            <p:cNvPr id="27" name="ZoneTexte 26">
              <a:extLst>
                <a:ext uri="{FF2B5EF4-FFF2-40B4-BE49-F238E27FC236}">
                  <a16:creationId xmlns:a16="http://schemas.microsoft.com/office/drawing/2014/main" id="{E64354BB-F4B9-45DC-A736-0E222F1C9375}"/>
                </a:ext>
              </a:extLst>
            </p:cNvPr>
            <p:cNvSpPr txBox="1"/>
            <p:nvPr/>
          </p:nvSpPr>
          <p:spPr>
            <a:xfrm>
              <a:off x="9508509" y="1359003"/>
              <a:ext cx="2204139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Insulin </a:t>
              </a: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(IU/24h)</a:t>
              </a:r>
              <a:endParaRPr lang="fr-CH" dirty="0"/>
            </a:p>
          </p:txBody>
        </p:sp>
        <p:sp>
          <p:nvSpPr>
            <p:cNvPr id="28" name="ZoneTexte 27">
              <a:extLst>
                <a:ext uri="{FF2B5EF4-FFF2-40B4-BE49-F238E27FC236}">
                  <a16:creationId xmlns:a16="http://schemas.microsoft.com/office/drawing/2014/main" id="{4C8DBB04-1917-4822-896A-D882B7D80600}"/>
                </a:ext>
              </a:extLst>
            </p:cNvPr>
            <p:cNvSpPr txBox="1"/>
            <p:nvPr/>
          </p:nvSpPr>
          <p:spPr>
            <a:xfrm>
              <a:off x="728968" y="1383067"/>
              <a:ext cx="2924648" cy="4001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Glucose delivery (g/d)</a:t>
              </a:r>
              <a:endParaRPr lang="fr-CH" sz="2000" dirty="0"/>
            </a:p>
          </p:txBody>
        </p:sp>
        <p:pic>
          <p:nvPicPr>
            <p:cNvPr id="30" name="Image 29">
              <a:extLst>
                <a:ext uri="{FF2B5EF4-FFF2-40B4-BE49-F238E27FC236}">
                  <a16:creationId xmlns:a16="http://schemas.microsoft.com/office/drawing/2014/main" id="{3C31082E-53C5-4BF5-A024-A5F80DBA807C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1248696" y="3352699"/>
              <a:ext cx="1664347" cy="629753"/>
            </a:xfrm>
            <a:prstGeom prst="rect">
              <a:avLst/>
            </a:prstGeom>
          </p:spPr>
        </p:pic>
      </p:grpSp>
      <p:sp>
        <p:nvSpPr>
          <p:cNvPr id="11" name="ZoneTexte 10">
            <a:extLst>
              <a:ext uri="{FF2B5EF4-FFF2-40B4-BE49-F238E27FC236}">
                <a16:creationId xmlns:a16="http://schemas.microsoft.com/office/drawing/2014/main" id="{728B8783-7554-47E7-A70F-86775ABE85FA}"/>
              </a:ext>
            </a:extLst>
          </p:cNvPr>
          <p:cNvSpPr txBox="1"/>
          <p:nvPr/>
        </p:nvSpPr>
        <p:spPr>
          <a:xfrm>
            <a:off x="1541414" y="3318761"/>
            <a:ext cx="1403489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4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9156245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22847" y="49389"/>
            <a:ext cx="82586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Fig. 5:</a:t>
            </a:r>
            <a:endParaRPr lang="fr-CH" dirty="0"/>
          </a:p>
        </p:txBody>
      </p:sp>
      <p:grpSp>
        <p:nvGrpSpPr>
          <p:cNvPr id="2" name="Groupe 1">
            <a:extLst>
              <a:ext uri="{FF2B5EF4-FFF2-40B4-BE49-F238E27FC236}">
                <a16:creationId xmlns:a16="http://schemas.microsoft.com/office/drawing/2014/main" id="{A944E155-959E-4AA3-AFF0-F75F28B454A5}"/>
              </a:ext>
            </a:extLst>
          </p:cNvPr>
          <p:cNvGrpSpPr/>
          <p:nvPr/>
        </p:nvGrpSpPr>
        <p:grpSpPr>
          <a:xfrm>
            <a:off x="412116" y="598218"/>
            <a:ext cx="11552256" cy="6248840"/>
            <a:chOff x="412116" y="598218"/>
            <a:chExt cx="11552256" cy="6248840"/>
          </a:xfrm>
        </p:grpSpPr>
        <p:pic>
          <p:nvPicPr>
            <p:cNvPr id="13" name="Image 12">
              <a:extLst>
                <a:ext uri="{FF2B5EF4-FFF2-40B4-BE49-F238E27FC236}">
                  <a16:creationId xmlns:a16="http://schemas.microsoft.com/office/drawing/2014/main" id="{66AEFF20-8BB8-4721-827C-313EC3A2858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412116" y="627233"/>
              <a:ext cx="3939796" cy="6181378"/>
            </a:xfrm>
            <a:prstGeom prst="rect">
              <a:avLst/>
            </a:prstGeom>
          </p:spPr>
        </p:pic>
        <p:pic>
          <p:nvPicPr>
            <p:cNvPr id="15" name="Image 14">
              <a:extLst>
                <a:ext uri="{FF2B5EF4-FFF2-40B4-BE49-F238E27FC236}">
                  <a16:creationId xmlns:a16="http://schemas.microsoft.com/office/drawing/2014/main" id="{C2A439F7-9BD8-456D-B557-F9EAD6B9025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383130" y="598218"/>
              <a:ext cx="3777634" cy="6219825"/>
            </a:xfrm>
            <a:prstGeom prst="rect">
              <a:avLst/>
            </a:prstGeom>
          </p:spPr>
        </p:pic>
        <p:pic>
          <p:nvPicPr>
            <p:cNvPr id="19" name="Image 18">
              <a:extLst>
                <a:ext uri="{FF2B5EF4-FFF2-40B4-BE49-F238E27FC236}">
                  <a16:creationId xmlns:a16="http://schemas.microsoft.com/office/drawing/2014/main" id="{C7AC8385-CF66-428A-9213-57714D2FEA2C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1520214" y="4770258"/>
              <a:ext cx="1789500" cy="677108"/>
            </a:xfrm>
            <a:prstGeom prst="rect">
              <a:avLst/>
            </a:prstGeom>
          </p:spPr>
        </p:pic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CE57DDA0-F0F3-456B-B309-FF1F451D7634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186738" y="627233"/>
              <a:ext cx="3777634" cy="6219825"/>
            </a:xfrm>
            <a:prstGeom prst="rect">
              <a:avLst/>
            </a:prstGeom>
          </p:spPr>
        </p:pic>
        <p:sp>
          <p:nvSpPr>
            <p:cNvPr id="11" name="ZoneTexte 10">
              <a:extLst>
                <a:ext uri="{FF2B5EF4-FFF2-40B4-BE49-F238E27FC236}">
                  <a16:creationId xmlns:a16="http://schemas.microsoft.com/office/drawing/2014/main" id="{8086D61B-E013-46B2-831F-638CBAE6D5AF}"/>
                </a:ext>
              </a:extLst>
            </p:cNvPr>
            <p:cNvSpPr txBox="1"/>
            <p:nvPr/>
          </p:nvSpPr>
          <p:spPr>
            <a:xfrm>
              <a:off x="1037452" y="754247"/>
              <a:ext cx="2689123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fr-CH" sz="2000" dirty="0">
                  <a:latin typeface="Arial" panose="020B0604020202020204" pitchFamily="34" charset="0"/>
                  <a:cs typeface="Arial" panose="020B0604020202020204" pitchFamily="34" charset="0"/>
                </a:rPr>
                <a:t>Blood phosphate </a:t>
              </a:r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(mmol/L)</a:t>
              </a:r>
              <a:endParaRPr lang="fr-CH" dirty="0"/>
            </a:p>
          </p:txBody>
        </p:sp>
        <p:sp>
          <p:nvSpPr>
            <p:cNvPr id="14" name="ZoneTexte 13">
              <a:extLst>
                <a:ext uri="{FF2B5EF4-FFF2-40B4-BE49-F238E27FC236}">
                  <a16:creationId xmlns:a16="http://schemas.microsoft.com/office/drawing/2014/main" id="{9B652531-A485-4C05-BA3E-904942435D00}"/>
                </a:ext>
              </a:extLst>
            </p:cNvPr>
            <p:cNvSpPr txBox="1"/>
            <p:nvPr/>
          </p:nvSpPr>
          <p:spPr>
            <a:xfrm>
              <a:off x="5289233" y="748920"/>
              <a:ext cx="2300287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3225800" algn="l"/>
                </a:tabLst>
              </a:pP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C-reactive protein  </a:t>
              </a:r>
            </a:p>
            <a:p>
              <a:pPr algn="ctr">
                <a:tabLst>
                  <a:tab pos="3225800" algn="l"/>
                </a:tabLst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(mg/L)</a:t>
              </a:r>
              <a:endParaRPr lang="en-GB" dirty="0"/>
            </a:p>
          </p:txBody>
        </p: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E2CAA36F-C12B-4635-B5CA-511027744035}"/>
                </a:ext>
              </a:extLst>
            </p:cNvPr>
            <p:cNvSpPr txBox="1"/>
            <p:nvPr/>
          </p:nvSpPr>
          <p:spPr>
            <a:xfrm>
              <a:off x="10172700" y="771780"/>
              <a:ext cx="1677372" cy="677108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tabLst>
                  <a:tab pos="3225800" algn="l"/>
                </a:tabLst>
              </a:pPr>
              <a:r>
                <a:rPr lang="en-GB" sz="2000" dirty="0">
                  <a:latin typeface="Arial" panose="020B0604020202020204" pitchFamily="34" charset="0"/>
                  <a:cs typeface="Arial" panose="020B0604020202020204" pitchFamily="34" charset="0"/>
                </a:rPr>
                <a:t>Prealbumin</a:t>
              </a:r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  <a:p>
              <a:pPr algn="ctr">
                <a:tabLst>
                  <a:tab pos="3225800" algn="l"/>
                </a:tabLst>
              </a:pPr>
              <a:r>
                <a:rPr lang="en-GB" dirty="0">
                  <a:latin typeface="Arial" panose="020B0604020202020204" pitchFamily="34" charset="0"/>
                  <a:cs typeface="Arial" panose="020B0604020202020204" pitchFamily="34" charset="0"/>
                </a:rPr>
                <a:t>(g/L) </a:t>
              </a:r>
              <a:endParaRPr lang="en-GB" dirty="0"/>
            </a:p>
          </p:txBody>
        </p:sp>
      </p:grpSp>
      <p:sp>
        <p:nvSpPr>
          <p:cNvPr id="12" name="ZoneTexte 11">
            <a:extLst>
              <a:ext uri="{FF2B5EF4-FFF2-40B4-BE49-F238E27FC236}">
                <a16:creationId xmlns:a16="http://schemas.microsoft.com/office/drawing/2014/main" id="{DE157F60-677E-4FED-82E3-9F2ABB9BA0FC}"/>
              </a:ext>
            </a:extLst>
          </p:cNvPr>
          <p:cNvSpPr txBox="1"/>
          <p:nvPr/>
        </p:nvSpPr>
        <p:spPr>
          <a:xfrm>
            <a:off x="1827847" y="4681620"/>
            <a:ext cx="1403489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4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</p:spTree>
    <p:extLst>
      <p:ext uri="{BB962C8B-B14F-4D97-AF65-F5344CB8AC3E}">
        <p14:creationId xmlns:p14="http://schemas.microsoft.com/office/powerpoint/2010/main" val="267521529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B4630387-EC08-45B7-AC8A-2B938491AFA0}"/>
              </a:ext>
            </a:extLst>
          </p:cNvPr>
          <p:cNvSpPr txBox="1"/>
          <p:nvPr/>
        </p:nvSpPr>
        <p:spPr>
          <a:xfrm>
            <a:off x="4588042" y="2165684"/>
            <a:ext cx="24470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NZ" sz="3600"/>
              <a:t>Supplement</a:t>
            </a:r>
          </a:p>
        </p:txBody>
      </p:sp>
    </p:spTree>
    <p:extLst>
      <p:ext uri="{BB962C8B-B14F-4D97-AF65-F5344CB8AC3E}">
        <p14:creationId xmlns:p14="http://schemas.microsoft.com/office/powerpoint/2010/main" val="41984347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>
            <a:extLst>
              <a:ext uri="{FF2B5EF4-FFF2-40B4-BE49-F238E27FC236}">
                <a16:creationId xmlns:a16="http://schemas.microsoft.com/office/drawing/2014/main" id="{FD886D08-6E8E-4C2A-BB18-CEBAD60B5289}"/>
              </a:ext>
            </a:extLst>
          </p:cNvPr>
          <p:cNvSpPr txBox="1"/>
          <p:nvPr/>
        </p:nvSpPr>
        <p:spPr>
          <a:xfrm>
            <a:off x="0" y="0"/>
            <a:ext cx="12292149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627063" indent="-627063">
              <a:tabLst>
                <a:tab pos="627063" algn="l"/>
              </a:tabLst>
            </a:pPr>
            <a:r>
              <a:rPr lang="en-GB" sz="2000" b="1" dirty="0">
                <a:latin typeface="Arial" panose="020B0604020202020204" pitchFamily="34" charset="0"/>
                <a:cs typeface="Arial" panose="020B0604020202020204" pitchFamily="34" charset="0"/>
              </a:rPr>
              <a:t>Fig. 1-supplement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</a:p>
          <a:p>
            <a:pPr marL="627063" indent="-627063">
              <a:tabLst>
                <a:tab pos="627063" algn="l"/>
              </a:tabLst>
            </a:pP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Kaplan Meier survival curves according A to presence of COVID-19 or not, and B to a high or low NRS</a:t>
            </a:r>
          </a:p>
        </p:txBody>
      </p:sp>
      <p:grpSp>
        <p:nvGrpSpPr>
          <p:cNvPr id="10" name="Groupe 9">
            <a:extLst>
              <a:ext uri="{FF2B5EF4-FFF2-40B4-BE49-F238E27FC236}">
                <a16:creationId xmlns:a16="http://schemas.microsoft.com/office/drawing/2014/main" id="{A9D97C40-CFB8-49F4-BF82-E7294443E1F7}"/>
              </a:ext>
            </a:extLst>
          </p:cNvPr>
          <p:cNvGrpSpPr/>
          <p:nvPr/>
        </p:nvGrpSpPr>
        <p:grpSpPr>
          <a:xfrm>
            <a:off x="1474068" y="920054"/>
            <a:ext cx="9838365" cy="5583488"/>
            <a:chOff x="1474068" y="920054"/>
            <a:chExt cx="9838365" cy="5583488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AAB6B6BF-A19F-4D10-80B4-15255AE564CA}"/>
                </a:ext>
              </a:extLst>
            </p:cNvPr>
            <p:cNvSpPr/>
            <p:nvPr/>
          </p:nvSpPr>
          <p:spPr>
            <a:xfrm>
              <a:off x="3100234" y="5484098"/>
              <a:ext cx="3075654" cy="50328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CH" sz="1463"/>
            </a:p>
          </p:txBody>
        </p:sp>
        <p:pic>
          <p:nvPicPr>
            <p:cNvPr id="8" name="Imagem 7">
              <a:extLst>
                <a:ext uri="{FF2B5EF4-FFF2-40B4-BE49-F238E27FC236}">
                  <a16:creationId xmlns:a16="http://schemas.microsoft.com/office/drawing/2014/main" id="{4A3EDEEF-29DB-FD44-B210-AD29ADADFAE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133950" y="924281"/>
              <a:ext cx="4702245" cy="5411650"/>
            </a:xfrm>
            <a:prstGeom prst="rect">
              <a:avLst/>
            </a:prstGeom>
          </p:spPr>
        </p:pic>
        <p:pic>
          <p:nvPicPr>
            <p:cNvPr id="12" name="Imagem 11">
              <a:extLst>
                <a:ext uri="{FF2B5EF4-FFF2-40B4-BE49-F238E27FC236}">
                  <a16:creationId xmlns:a16="http://schemas.microsoft.com/office/drawing/2014/main" id="{804DC1FC-8E5D-2544-AF83-ED566E958C01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74068" y="920054"/>
              <a:ext cx="4702244" cy="5411649"/>
            </a:xfrm>
            <a:prstGeom prst="rect">
              <a:avLst/>
            </a:prstGeom>
          </p:spPr>
        </p:pic>
        <p:sp>
          <p:nvSpPr>
            <p:cNvPr id="17" name="Retângulo 16">
              <a:extLst>
                <a:ext uri="{FF2B5EF4-FFF2-40B4-BE49-F238E27FC236}">
                  <a16:creationId xmlns:a16="http://schemas.microsoft.com/office/drawing/2014/main" id="{8ECCB06F-EFD7-DF4A-942C-4AAE5D477B2C}"/>
                </a:ext>
              </a:extLst>
            </p:cNvPr>
            <p:cNvSpPr/>
            <p:nvPr/>
          </p:nvSpPr>
          <p:spPr>
            <a:xfrm>
              <a:off x="1912751" y="6318608"/>
              <a:ext cx="1068512" cy="1849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Retângulo 17">
              <a:extLst>
                <a:ext uri="{FF2B5EF4-FFF2-40B4-BE49-F238E27FC236}">
                  <a16:creationId xmlns:a16="http://schemas.microsoft.com/office/drawing/2014/main" id="{07626AB7-BFA4-E946-8BAE-725A2EDA0416}"/>
                </a:ext>
              </a:extLst>
            </p:cNvPr>
            <p:cNvSpPr/>
            <p:nvPr/>
          </p:nvSpPr>
          <p:spPr>
            <a:xfrm>
              <a:off x="6588593" y="6297412"/>
              <a:ext cx="1068512" cy="1849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pt-BR" sz="1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ZoneTexte 5">
              <a:extLst>
                <a:ext uri="{FF2B5EF4-FFF2-40B4-BE49-F238E27FC236}">
                  <a16:creationId xmlns:a16="http://schemas.microsoft.com/office/drawing/2014/main" id="{0370DACB-EBF0-4F4A-8E92-C8C1C4053070}"/>
                </a:ext>
              </a:extLst>
            </p:cNvPr>
            <p:cNvSpPr txBox="1"/>
            <p:nvPr/>
          </p:nvSpPr>
          <p:spPr>
            <a:xfrm>
              <a:off x="7238874" y="2437477"/>
              <a:ext cx="16866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NRS 3-4 </a:t>
              </a:r>
              <a:r>
                <a:rPr lang="fr-CH" dirty="0">
                  <a:latin typeface="Arial Narrow" panose="020B0606020202030204" pitchFamily="34" charset="0"/>
                  <a:cs typeface="Arial" panose="020B0604020202020204" pitchFamily="34" charset="0"/>
                </a:rPr>
                <a:t>(n=38)</a:t>
              </a:r>
            </a:p>
          </p:txBody>
        </p:sp>
        <p:sp>
          <p:nvSpPr>
            <p:cNvPr id="19" name="ZoneTexte 18">
              <a:extLst>
                <a:ext uri="{FF2B5EF4-FFF2-40B4-BE49-F238E27FC236}">
                  <a16:creationId xmlns:a16="http://schemas.microsoft.com/office/drawing/2014/main" id="{D31F5ABD-C16F-466F-B49A-88016BBB2571}"/>
                </a:ext>
              </a:extLst>
            </p:cNvPr>
            <p:cNvSpPr txBox="1"/>
            <p:nvPr/>
          </p:nvSpPr>
          <p:spPr>
            <a:xfrm>
              <a:off x="7250158" y="2972689"/>
              <a:ext cx="40622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NRS </a:t>
              </a:r>
              <a:r>
                <a:rPr lang="fr-CH" u="sng" dirty="0">
                  <a:latin typeface="Arial" panose="020B0604020202020204" pitchFamily="34" charset="0"/>
                  <a:cs typeface="Arial" panose="020B0604020202020204" pitchFamily="34" charset="0"/>
                </a:rPr>
                <a:t>&gt;</a:t>
              </a:r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 5 </a:t>
              </a:r>
              <a:r>
                <a:rPr lang="fr-CH" dirty="0">
                  <a:latin typeface="Arial Narrow" panose="020B0606020202030204" pitchFamily="34" charset="0"/>
                  <a:cs typeface="Arial" panose="020B0604020202020204" pitchFamily="34" charset="0"/>
                </a:rPr>
                <a:t>(n=66: 32 COVID-19, 34 non-CO)</a:t>
              </a:r>
            </a:p>
          </p:txBody>
        </p:sp>
        <p:pic>
          <p:nvPicPr>
            <p:cNvPr id="3" name="Image 2">
              <a:extLst>
                <a:ext uri="{FF2B5EF4-FFF2-40B4-BE49-F238E27FC236}">
                  <a16:creationId xmlns:a16="http://schemas.microsoft.com/office/drawing/2014/main" id="{9D7C9DAC-0F82-4534-8DC2-A1B8C86AC474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828672" y="3016477"/>
              <a:ext cx="520870" cy="325544"/>
            </a:xfrm>
            <a:prstGeom prst="rect">
              <a:avLst/>
            </a:prstGeom>
          </p:spPr>
        </p:pic>
        <p:pic>
          <p:nvPicPr>
            <p:cNvPr id="9" name="Image 8">
              <a:extLst>
                <a:ext uri="{FF2B5EF4-FFF2-40B4-BE49-F238E27FC236}">
                  <a16:creationId xmlns:a16="http://schemas.microsoft.com/office/drawing/2014/main" id="{18537C64-443E-45CC-B9C9-0A0F554011B5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246421" y="2446426"/>
              <a:ext cx="507432" cy="416819"/>
            </a:xfrm>
            <a:prstGeom prst="rect">
              <a:avLst/>
            </a:prstGeom>
          </p:spPr>
        </p:pic>
        <p:pic>
          <p:nvPicPr>
            <p:cNvPr id="20" name="Image 19">
              <a:extLst>
                <a:ext uri="{FF2B5EF4-FFF2-40B4-BE49-F238E27FC236}">
                  <a16:creationId xmlns:a16="http://schemas.microsoft.com/office/drawing/2014/main" id="{19BD8D4B-1202-466A-AE85-5DE00072297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3183191" y="2806809"/>
              <a:ext cx="641999" cy="372440"/>
            </a:xfrm>
            <a:prstGeom prst="rect">
              <a:avLst/>
            </a:prstGeom>
          </p:spPr>
        </p:pic>
        <p:sp>
          <p:nvSpPr>
            <p:cNvPr id="2" name="ZoneTexte 1">
              <a:extLst>
                <a:ext uri="{FF2B5EF4-FFF2-40B4-BE49-F238E27FC236}">
                  <a16:creationId xmlns:a16="http://schemas.microsoft.com/office/drawing/2014/main" id="{11B3F40D-C61C-472B-AD80-25D8DA70F654}"/>
                </a:ext>
              </a:extLst>
            </p:cNvPr>
            <p:cNvSpPr txBox="1"/>
            <p:nvPr/>
          </p:nvSpPr>
          <p:spPr>
            <a:xfrm>
              <a:off x="3667191" y="2455974"/>
              <a:ext cx="1415772" cy="7232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Non-COVID</a:t>
              </a:r>
            </a:p>
            <a:p>
              <a:pPr>
                <a:spcBef>
                  <a:spcPts val="600"/>
                </a:spcBef>
              </a:pPr>
              <a:r>
                <a:rPr lang="fr-CH" dirty="0">
                  <a:latin typeface="Arial" panose="020B0604020202020204" pitchFamily="34" charset="0"/>
                  <a:cs typeface="Arial" panose="020B0604020202020204" pitchFamily="34" charset="0"/>
                </a:rPr>
                <a:t>COVID</a:t>
              </a:r>
            </a:p>
          </p:txBody>
        </p:sp>
        <p:sp>
          <p:nvSpPr>
            <p:cNvPr id="7" name="ZoneTexte 6">
              <a:extLst>
                <a:ext uri="{FF2B5EF4-FFF2-40B4-BE49-F238E27FC236}">
                  <a16:creationId xmlns:a16="http://schemas.microsoft.com/office/drawing/2014/main" id="{87918BDB-9EAF-4B21-9132-EA050B3B945A}"/>
                </a:ext>
              </a:extLst>
            </p:cNvPr>
            <p:cNvSpPr txBox="1"/>
            <p:nvPr/>
          </p:nvSpPr>
          <p:spPr>
            <a:xfrm>
              <a:off x="2361757" y="5630169"/>
              <a:ext cx="3622979" cy="6155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Time (days)                    </a:t>
              </a:r>
            </a:p>
            <a:p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ZoneTexte 20">
              <a:extLst>
                <a:ext uri="{FF2B5EF4-FFF2-40B4-BE49-F238E27FC236}">
                  <a16:creationId xmlns:a16="http://schemas.microsoft.com/office/drawing/2014/main" id="{B271F77F-D347-49DA-BAE6-74447AEC5673}"/>
                </a:ext>
              </a:extLst>
            </p:cNvPr>
            <p:cNvSpPr txBox="1"/>
            <p:nvPr/>
          </p:nvSpPr>
          <p:spPr>
            <a:xfrm>
              <a:off x="6872425" y="5662600"/>
              <a:ext cx="3622979" cy="61555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GB" sz="1600" dirty="0">
                  <a:latin typeface="Arial" panose="020B0604020202020204" pitchFamily="34" charset="0"/>
                  <a:cs typeface="Arial" panose="020B0604020202020204" pitchFamily="34" charset="0"/>
                </a:rPr>
                <a:t>                     Time (days)                    </a:t>
              </a:r>
            </a:p>
            <a:p>
              <a:endParaRPr lang="en-GB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22" name="Image 21">
              <a:extLst>
                <a:ext uri="{FF2B5EF4-FFF2-40B4-BE49-F238E27FC236}">
                  <a16:creationId xmlns:a16="http://schemas.microsoft.com/office/drawing/2014/main" id="{CAA28D53-6857-4760-BB60-8A641BC2DC4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822957" y="2437477"/>
              <a:ext cx="507432" cy="416819"/>
            </a:xfrm>
            <a:prstGeom prst="rect">
              <a:avLst/>
            </a:prstGeom>
          </p:spPr>
        </p:pic>
      </p:grpSp>
      <p:sp>
        <p:nvSpPr>
          <p:cNvPr id="23" name="ZoneTexte 22">
            <a:extLst>
              <a:ext uri="{FF2B5EF4-FFF2-40B4-BE49-F238E27FC236}">
                <a16:creationId xmlns:a16="http://schemas.microsoft.com/office/drawing/2014/main" id="{9A170DA1-3EDD-4370-AAFA-AC7C50D23134}"/>
              </a:ext>
            </a:extLst>
          </p:cNvPr>
          <p:cNvSpPr txBox="1"/>
          <p:nvPr/>
        </p:nvSpPr>
        <p:spPr>
          <a:xfrm>
            <a:off x="3702537" y="2446426"/>
            <a:ext cx="1403489" cy="6976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Non-CO</a:t>
            </a:r>
          </a:p>
          <a:p>
            <a:pPr>
              <a:spcBef>
                <a:spcPts val="400"/>
              </a:spcBef>
            </a:pPr>
            <a:r>
              <a:rPr lang="fr-CH" dirty="0">
                <a:latin typeface="Arial" panose="020B0604020202020204" pitchFamily="34" charset="0"/>
                <a:cs typeface="Arial" panose="020B0604020202020204" pitchFamily="34" charset="0"/>
              </a:rPr>
              <a:t>COVID-19</a:t>
            </a:r>
          </a:p>
        </p:txBody>
      </p:sp>
      <p:sp>
        <p:nvSpPr>
          <p:cNvPr id="11" name="ZoneTexte 10">
            <a:extLst>
              <a:ext uri="{FF2B5EF4-FFF2-40B4-BE49-F238E27FC236}">
                <a16:creationId xmlns:a16="http://schemas.microsoft.com/office/drawing/2014/main" id="{3734C4D8-6A6B-44F9-9CB5-2CF2C212931C}"/>
              </a:ext>
            </a:extLst>
          </p:cNvPr>
          <p:cNvSpPr txBox="1"/>
          <p:nvPr/>
        </p:nvSpPr>
        <p:spPr>
          <a:xfrm>
            <a:off x="1355805" y="748215"/>
            <a:ext cx="402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/>
              <a:t>A</a:t>
            </a:r>
          </a:p>
        </p:txBody>
      </p:sp>
      <p:sp>
        <p:nvSpPr>
          <p:cNvPr id="24" name="ZoneTexte 23">
            <a:extLst>
              <a:ext uri="{FF2B5EF4-FFF2-40B4-BE49-F238E27FC236}">
                <a16:creationId xmlns:a16="http://schemas.microsoft.com/office/drawing/2014/main" id="{06E93C61-FF6E-4A15-AF6A-9B7061FC367C}"/>
              </a:ext>
            </a:extLst>
          </p:cNvPr>
          <p:cNvSpPr txBox="1"/>
          <p:nvPr/>
        </p:nvSpPr>
        <p:spPr>
          <a:xfrm>
            <a:off x="6096000" y="773639"/>
            <a:ext cx="38664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401656823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Graphique 4">
            <a:extLst>
              <a:ext uri="{FF2B5EF4-FFF2-40B4-BE49-F238E27FC236}">
                <a16:creationId xmlns:a16="http://schemas.microsoft.com/office/drawing/2014/main" id="{CED4F955-A04E-44AD-A584-72B337143E6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26237449"/>
              </p:ext>
            </p:extLst>
          </p:nvPr>
        </p:nvGraphicFramePr>
        <p:xfrm>
          <a:off x="847270" y="3375931"/>
          <a:ext cx="7573507" cy="32868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ZoneTexte 5">
            <a:extLst>
              <a:ext uri="{FF2B5EF4-FFF2-40B4-BE49-F238E27FC236}">
                <a16:creationId xmlns:a16="http://schemas.microsoft.com/office/drawing/2014/main" id="{9B3B2BAA-A01D-4BAE-8742-A3917F8F2918}"/>
              </a:ext>
            </a:extLst>
          </p:cNvPr>
          <p:cNvSpPr txBox="1"/>
          <p:nvPr/>
        </p:nvSpPr>
        <p:spPr>
          <a:xfrm>
            <a:off x="239779" y="110481"/>
            <a:ext cx="7532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>
                <a:latin typeface="Arial" panose="020B0604020202020204" pitchFamily="34" charset="0"/>
                <a:cs typeface="Arial" panose="020B0604020202020204" pitchFamily="34" charset="0"/>
              </a:rPr>
              <a:t>Fig. 2-Supplement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Evolution of feeding route over time in both groups </a:t>
            </a:r>
          </a:p>
        </p:txBody>
      </p:sp>
      <p:graphicFrame>
        <p:nvGraphicFramePr>
          <p:cNvPr id="7" name="Graphique 6">
            <a:extLst>
              <a:ext uri="{FF2B5EF4-FFF2-40B4-BE49-F238E27FC236}">
                <a16:creationId xmlns:a16="http://schemas.microsoft.com/office/drawing/2014/main" id="{F67090C7-53CD-4028-815C-BFC57843779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91684997"/>
              </p:ext>
            </p:extLst>
          </p:nvPr>
        </p:nvGraphicFramePr>
        <p:xfrm>
          <a:off x="847270" y="618411"/>
          <a:ext cx="7573507" cy="31029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3" name="ZoneTexte 2">
            <a:extLst>
              <a:ext uri="{FF2B5EF4-FFF2-40B4-BE49-F238E27FC236}">
                <a16:creationId xmlns:a16="http://schemas.microsoft.com/office/drawing/2014/main" id="{95C5B304-D476-4365-8FE1-611916DACFFC}"/>
              </a:ext>
            </a:extLst>
          </p:cNvPr>
          <p:cNvSpPr txBox="1"/>
          <p:nvPr/>
        </p:nvSpPr>
        <p:spPr>
          <a:xfrm rot="16200000">
            <a:off x="-954829" y="3137449"/>
            <a:ext cx="326563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>
                <a:latin typeface="Arial" panose="020B0604020202020204" pitchFamily="34" charset="0"/>
                <a:cs typeface="Arial" panose="020B0604020202020204" pitchFamily="34" charset="0"/>
              </a:rPr>
              <a:t>Percentage of days on each route</a:t>
            </a:r>
          </a:p>
        </p:txBody>
      </p:sp>
      <p:sp>
        <p:nvSpPr>
          <p:cNvPr id="2" name="ZoneTexte 1">
            <a:extLst>
              <a:ext uri="{FF2B5EF4-FFF2-40B4-BE49-F238E27FC236}">
                <a16:creationId xmlns:a16="http://schemas.microsoft.com/office/drawing/2014/main" id="{D24A9FF9-B2D8-4656-ABE2-7D043C8C9A5D}"/>
              </a:ext>
            </a:extLst>
          </p:cNvPr>
          <p:cNvSpPr txBox="1"/>
          <p:nvPr/>
        </p:nvSpPr>
        <p:spPr>
          <a:xfrm>
            <a:off x="1374438" y="3206654"/>
            <a:ext cx="251062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>
                <a:latin typeface="Arial" panose="020B0604020202020204" pitchFamily="34" charset="0"/>
                <a:cs typeface="Arial" panose="020B0604020202020204" pitchFamily="34" charset="0"/>
              </a:rPr>
              <a:t>Days after ICU admission</a:t>
            </a:r>
          </a:p>
        </p:txBody>
      </p:sp>
    </p:spTree>
    <p:extLst>
      <p:ext uri="{BB962C8B-B14F-4D97-AF65-F5344CB8AC3E}">
        <p14:creationId xmlns:p14="http://schemas.microsoft.com/office/powerpoint/2010/main" val="3169532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oneTexte 6">
            <a:extLst>
              <a:ext uri="{FF2B5EF4-FFF2-40B4-BE49-F238E27FC236}">
                <a16:creationId xmlns:a16="http://schemas.microsoft.com/office/drawing/2014/main" id="{C7D3DABB-F586-4B88-8C82-862CCDC80028}"/>
              </a:ext>
            </a:extLst>
          </p:cNvPr>
          <p:cNvSpPr txBox="1"/>
          <p:nvPr/>
        </p:nvSpPr>
        <p:spPr>
          <a:xfrm>
            <a:off x="8123424" y="4750249"/>
            <a:ext cx="296619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342900">
              <a:tabLst>
                <a:tab pos="1439863" algn="l"/>
              </a:tabLst>
            </a:pPr>
            <a:r>
              <a:rPr lang="en-GB" dirty="0">
                <a:solidFill>
                  <a:prstClr val="black"/>
                </a:solidFill>
                <a:latin typeface="Arial"/>
              </a:rPr>
              <a:t>Day 1 to 10: 	n=1035 days</a:t>
            </a:r>
          </a:p>
          <a:p>
            <a:pPr defTabSz="342900">
              <a:tabLst>
                <a:tab pos="1439863" algn="l"/>
              </a:tabLst>
            </a:pPr>
            <a:r>
              <a:rPr lang="en-GB" dirty="0">
                <a:solidFill>
                  <a:prstClr val="black"/>
                </a:solidFill>
                <a:latin typeface="Arial"/>
              </a:rPr>
              <a:t>Day 11 to 30: 	n=1341 days</a:t>
            </a:r>
          </a:p>
        </p:txBody>
      </p:sp>
      <p:sp>
        <p:nvSpPr>
          <p:cNvPr id="10" name="ZoneTexte 9">
            <a:extLst>
              <a:ext uri="{FF2B5EF4-FFF2-40B4-BE49-F238E27FC236}">
                <a16:creationId xmlns:a16="http://schemas.microsoft.com/office/drawing/2014/main" id="{2723002E-D4A2-4FEB-8B85-69BD695A0D0E}"/>
              </a:ext>
            </a:extLst>
          </p:cNvPr>
          <p:cNvSpPr txBox="1"/>
          <p:nvPr/>
        </p:nvSpPr>
        <p:spPr>
          <a:xfrm>
            <a:off x="-24680" y="64034"/>
            <a:ext cx="12216680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979488" indent="-979488" defTabSz="342900"/>
            <a:r>
              <a:rPr lang="en-US" sz="2400" b="1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Fig 3 </a:t>
            </a:r>
            <a:r>
              <a:rPr lang="en-US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–supplement: Bowel activity in COVID-19 and non-CO patients as a percentage of days during the early phase (first 10 days) or later</a:t>
            </a:r>
            <a:endParaRPr lang="en-US" sz="24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ZoneTexte 14">
            <a:extLst>
              <a:ext uri="{FF2B5EF4-FFF2-40B4-BE49-F238E27FC236}">
                <a16:creationId xmlns:a16="http://schemas.microsoft.com/office/drawing/2014/main" id="{2DE5DED3-BF68-492E-9203-6B2981AC225A}"/>
              </a:ext>
            </a:extLst>
          </p:cNvPr>
          <p:cNvSpPr txBox="1"/>
          <p:nvPr/>
        </p:nvSpPr>
        <p:spPr>
          <a:xfrm>
            <a:off x="8025064" y="2090007"/>
            <a:ext cx="3673858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342900"/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Constipation </a:t>
            </a: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predominates in the early phase in all (ns)</a:t>
            </a:r>
          </a:p>
          <a:p>
            <a:pPr defTabSz="342900"/>
            <a:endParaRPr lang="en-GB" sz="2000" dirty="0">
              <a:solidFill>
                <a:prstClr val="black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342900"/>
            <a:r>
              <a:rPr lang="en-GB" sz="2400" b="1" dirty="0">
                <a:solidFill>
                  <a:srgbClr val="715C5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Diarrhoea</a:t>
            </a: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in </a:t>
            </a: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  <a:sym typeface="Symbol" panose="05050102010706020507" pitchFamily="18" charset="2"/>
              </a:rPr>
              <a:t> </a:t>
            </a:r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30% of days</a:t>
            </a:r>
          </a:p>
          <a:p>
            <a:pPr defTabSz="342900"/>
            <a:r>
              <a:rPr lang="en-GB" sz="2000" dirty="0">
                <a:solidFill>
                  <a:prstClr val="black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Not more frequent in COVID patients</a:t>
            </a:r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416B33BB-483A-49B6-B7D9-3FF0E8969B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550" y="1205580"/>
            <a:ext cx="5665470" cy="50056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142121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278</TotalTime>
  <Words>415</Words>
  <Application>Microsoft Office PowerPoint</Application>
  <PresentationFormat>Grand écran</PresentationFormat>
  <Paragraphs>85</Paragraphs>
  <Slides>10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15" baseType="lpstr">
      <vt:lpstr>Arial</vt:lpstr>
      <vt:lpstr>Arial Narrow</vt:lpstr>
      <vt:lpstr>Calibri</vt:lpstr>
      <vt:lpstr>Calibri Light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Mette Berger</dc:creator>
  <cp:lastModifiedBy>Mette Berger</cp:lastModifiedBy>
  <cp:revision>73</cp:revision>
  <cp:lastPrinted>2021-12-15T18:23:59Z</cp:lastPrinted>
  <dcterms:created xsi:type="dcterms:W3CDTF">2021-05-07T19:16:07Z</dcterms:created>
  <dcterms:modified xsi:type="dcterms:W3CDTF">2022-02-05T18:31:38Z</dcterms:modified>
</cp:coreProperties>
</file>