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8" r:id="rId2"/>
    <p:sldId id="359" r:id="rId3"/>
    <p:sldId id="360" r:id="rId4"/>
    <p:sldId id="361" r:id="rId5"/>
    <p:sldId id="362" r:id="rId6"/>
    <p:sldId id="354" r:id="rId7"/>
    <p:sldId id="363" r:id="rId8"/>
    <p:sldId id="364" r:id="rId9"/>
    <p:sldId id="366" r:id="rId10"/>
    <p:sldId id="365" r:id="rId11"/>
  </p:sldIdLst>
  <p:sldSz cx="12192000" cy="6858000"/>
  <p:notesSz cx="6858000" cy="100139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691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429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568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706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2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415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038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30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83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130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186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529A-42FD-4A5D-9018-3A2BF6F854E3}" type="datetimeFigureOut">
              <a:rPr lang="es-ES" smtClean="0"/>
              <a:t>18/01/2022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30A0D-B1A0-44B9-88EA-7695E7B9B91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964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adroTexto 120"/>
          <p:cNvSpPr txBox="1"/>
          <p:nvPr/>
        </p:nvSpPr>
        <p:spPr>
          <a:xfrm>
            <a:off x="5205338" y="340642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Figure 2a</a:t>
            </a:r>
            <a:endParaRPr lang="es-ES" sz="2400" b="1" dirty="0"/>
          </a:p>
        </p:txBody>
      </p:sp>
      <p:sp>
        <p:nvSpPr>
          <p:cNvPr id="270" name="CuadroTexto 269"/>
          <p:cNvSpPr txBox="1"/>
          <p:nvPr/>
        </p:nvSpPr>
        <p:spPr>
          <a:xfrm>
            <a:off x="3122575" y="1142761"/>
            <a:ext cx="75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00B050"/>
                </a:solidFill>
              </a:rPr>
              <a:t>-Tau</a:t>
            </a:r>
            <a:endParaRPr lang="es-ES" b="1" dirty="0">
              <a:solidFill>
                <a:srgbClr val="00B05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74" y="1512093"/>
            <a:ext cx="5079104" cy="3345231"/>
          </a:xfrm>
          <a:prstGeom prst="rect">
            <a:avLst/>
          </a:prstGeom>
        </p:spPr>
      </p:pic>
      <p:grpSp>
        <p:nvGrpSpPr>
          <p:cNvPr id="182" name="Grupo 181"/>
          <p:cNvGrpSpPr/>
          <p:nvPr/>
        </p:nvGrpSpPr>
        <p:grpSpPr>
          <a:xfrm>
            <a:off x="263216" y="2229014"/>
            <a:ext cx="600686" cy="2493034"/>
            <a:chOff x="-6762" y="1593283"/>
            <a:chExt cx="600686" cy="2493034"/>
          </a:xfrm>
        </p:grpSpPr>
        <p:sp>
          <p:nvSpPr>
            <p:cNvPr id="183" name="CuadroTexto 182"/>
            <p:cNvSpPr txBox="1"/>
            <p:nvPr/>
          </p:nvSpPr>
          <p:spPr>
            <a:xfrm>
              <a:off x="58653" y="3484408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84" name="Flecha izquierda 183"/>
            <p:cNvSpPr/>
            <p:nvPr/>
          </p:nvSpPr>
          <p:spPr>
            <a:xfrm flipH="1" flipV="1">
              <a:off x="347144" y="357538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85" name="CuadroTexto 184"/>
            <p:cNvSpPr txBox="1"/>
            <p:nvPr/>
          </p:nvSpPr>
          <p:spPr>
            <a:xfrm>
              <a:off x="58542" y="319559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86" name="Flecha izquierda 185"/>
            <p:cNvSpPr/>
            <p:nvPr/>
          </p:nvSpPr>
          <p:spPr>
            <a:xfrm flipH="1" flipV="1">
              <a:off x="333515" y="328710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87" name="CuadroTexto 186"/>
            <p:cNvSpPr txBox="1"/>
            <p:nvPr/>
          </p:nvSpPr>
          <p:spPr>
            <a:xfrm>
              <a:off x="58542" y="267430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88" name="Flecha izquierda 187"/>
            <p:cNvSpPr/>
            <p:nvPr/>
          </p:nvSpPr>
          <p:spPr>
            <a:xfrm flipH="1" flipV="1">
              <a:off x="333515" y="27669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89" name="CuadroTexto 188"/>
            <p:cNvSpPr txBox="1"/>
            <p:nvPr/>
          </p:nvSpPr>
          <p:spPr>
            <a:xfrm>
              <a:off x="58542" y="236037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90" name="Flecha izquierda 189"/>
            <p:cNvSpPr/>
            <p:nvPr/>
          </p:nvSpPr>
          <p:spPr>
            <a:xfrm flipH="1" flipV="1">
              <a:off x="333515" y="245495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1" name="CuadroTexto 190"/>
            <p:cNvSpPr txBox="1"/>
            <p:nvPr/>
          </p:nvSpPr>
          <p:spPr>
            <a:xfrm>
              <a:off x="40115" y="210267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92" name="Flecha izquierda 191"/>
            <p:cNvSpPr/>
            <p:nvPr/>
          </p:nvSpPr>
          <p:spPr>
            <a:xfrm flipH="1" flipV="1">
              <a:off x="336568" y="219546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3" name="CuadroTexto 192"/>
            <p:cNvSpPr txBox="1"/>
            <p:nvPr/>
          </p:nvSpPr>
          <p:spPr>
            <a:xfrm>
              <a:off x="62408" y="382470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94" name="Flecha izquierda 193"/>
            <p:cNvSpPr/>
            <p:nvPr/>
          </p:nvSpPr>
          <p:spPr>
            <a:xfrm flipH="1" flipV="1">
              <a:off x="347143" y="391841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5" name="CuadroTexto 194"/>
            <p:cNvSpPr txBox="1"/>
            <p:nvPr/>
          </p:nvSpPr>
          <p:spPr>
            <a:xfrm>
              <a:off x="-6762" y="172185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96" name="Flecha izquierda 195"/>
            <p:cNvSpPr/>
            <p:nvPr/>
          </p:nvSpPr>
          <p:spPr>
            <a:xfrm flipH="1" flipV="1">
              <a:off x="347145" y="180360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-3294" y="1593283"/>
              <a:ext cx="401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98" name="Flecha izquierda 197"/>
            <p:cNvSpPr/>
            <p:nvPr/>
          </p:nvSpPr>
          <p:spPr>
            <a:xfrm flipH="1" flipV="1">
              <a:off x="336569" y="166135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9" name="CuadroTexto 198"/>
            <p:cNvSpPr txBox="1"/>
            <p:nvPr/>
          </p:nvSpPr>
          <p:spPr>
            <a:xfrm>
              <a:off x="-3294" y="188178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200" name="Flecha izquierda 199"/>
            <p:cNvSpPr/>
            <p:nvPr/>
          </p:nvSpPr>
          <p:spPr>
            <a:xfrm flipH="1" flipV="1">
              <a:off x="333515" y="196337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Flecha izquierda 1"/>
          <p:cNvSpPr/>
          <p:nvPr/>
        </p:nvSpPr>
        <p:spPr>
          <a:xfrm>
            <a:off x="5743591" y="3402675"/>
            <a:ext cx="199901" cy="168970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2503659" y="3326689"/>
            <a:ext cx="1260000" cy="303174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CuadroTexto 88"/>
          <p:cNvSpPr txBox="1"/>
          <p:nvPr/>
        </p:nvSpPr>
        <p:spPr>
          <a:xfrm>
            <a:off x="1435746" y="6470600"/>
            <a:ext cx="9708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MW: Molecular </a:t>
            </a:r>
            <a:r>
              <a:rPr lang="es-ES" b="1" dirty="0" err="1" smtClean="0"/>
              <a:t>weight</a:t>
            </a:r>
            <a:r>
              <a:rPr lang="es-ES" b="1" dirty="0" smtClean="0"/>
              <a:t> (</a:t>
            </a:r>
            <a:r>
              <a:rPr lang="es-ES" b="1" dirty="0" err="1" smtClean="0"/>
              <a:t>kDa</a:t>
            </a:r>
            <a:r>
              <a:rPr lang="es-ES" b="1" dirty="0" smtClean="0"/>
              <a:t>); WE: WT/EGFP; WD: WT/E2F4DN; FE: 5xFAD/EGFP; FD: 5xFAD/E2F4DN</a:t>
            </a:r>
            <a:endParaRPr lang="es-ES" b="1" dirty="0"/>
          </a:p>
        </p:txBody>
      </p:sp>
      <p:sp>
        <p:nvSpPr>
          <p:cNvPr id="90" name="CuadroTexto 89"/>
          <p:cNvSpPr txBox="1"/>
          <p:nvPr/>
        </p:nvSpPr>
        <p:spPr>
          <a:xfrm>
            <a:off x="8531489" y="1139263"/>
            <a:ext cx="222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FF0000"/>
                </a:solidFill>
              </a:rPr>
              <a:t>-E2F4 </a:t>
            </a:r>
            <a:r>
              <a:rPr lang="es-ES" b="1" dirty="0" smtClean="0"/>
              <a:t>+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latin typeface="Symbol" panose="05050102010706020507" pitchFamily="18" charset="2"/>
              </a:rPr>
              <a:t>a</a:t>
            </a:r>
            <a:r>
              <a:rPr lang="es-ES" b="1" dirty="0" smtClean="0"/>
              <a:t>-</a:t>
            </a:r>
            <a:r>
              <a:rPr lang="es-ES" b="1" dirty="0" err="1" smtClean="0"/>
              <a:t>Actin</a:t>
            </a:r>
            <a:r>
              <a:rPr lang="es-ES" b="1" dirty="0" smtClean="0"/>
              <a:t>*</a:t>
            </a:r>
            <a:endParaRPr lang="es-ES" b="1" dirty="0"/>
          </a:p>
        </p:txBody>
      </p:sp>
      <p:grpSp>
        <p:nvGrpSpPr>
          <p:cNvPr id="92" name="Grupo 91"/>
          <p:cNvGrpSpPr/>
          <p:nvPr/>
        </p:nvGrpSpPr>
        <p:grpSpPr>
          <a:xfrm>
            <a:off x="6158801" y="2112473"/>
            <a:ext cx="600686" cy="2584475"/>
            <a:chOff x="-6762" y="1593283"/>
            <a:chExt cx="600686" cy="2584475"/>
          </a:xfrm>
        </p:grpSpPr>
        <p:sp>
          <p:nvSpPr>
            <p:cNvPr id="93" name="CuadroTexto 92"/>
            <p:cNvSpPr txBox="1"/>
            <p:nvPr/>
          </p:nvSpPr>
          <p:spPr>
            <a:xfrm>
              <a:off x="58653" y="348440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94" name="Flecha izquierda 93"/>
            <p:cNvSpPr/>
            <p:nvPr/>
          </p:nvSpPr>
          <p:spPr>
            <a:xfrm flipH="1" flipV="1">
              <a:off x="347144" y="357538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5" name="CuadroTexto 94"/>
            <p:cNvSpPr txBox="1"/>
            <p:nvPr/>
          </p:nvSpPr>
          <p:spPr>
            <a:xfrm>
              <a:off x="58542" y="319559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96" name="Flecha izquierda 95"/>
            <p:cNvSpPr/>
            <p:nvPr/>
          </p:nvSpPr>
          <p:spPr>
            <a:xfrm flipH="1" flipV="1">
              <a:off x="333515" y="328710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7" name="CuadroTexto 96"/>
            <p:cNvSpPr txBox="1"/>
            <p:nvPr/>
          </p:nvSpPr>
          <p:spPr>
            <a:xfrm>
              <a:off x="58542" y="267430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98" name="Flecha izquierda 97"/>
            <p:cNvSpPr/>
            <p:nvPr/>
          </p:nvSpPr>
          <p:spPr>
            <a:xfrm flipH="1" flipV="1">
              <a:off x="333515" y="27669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9" name="CuadroTexto 98"/>
            <p:cNvSpPr txBox="1"/>
            <p:nvPr/>
          </p:nvSpPr>
          <p:spPr>
            <a:xfrm>
              <a:off x="58542" y="236037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00" name="Flecha izquierda 99"/>
            <p:cNvSpPr/>
            <p:nvPr/>
          </p:nvSpPr>
          <p:spPr>
            <a:xfrm flipH="1" flipV="1">
              <a:off x="333515" y="245495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40115" y="210267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02" name="Flecha izquierda 101"/>
            <p:cNvSpPr/>
            <p:nvPr/>
          </p:nvSpPr>
          <p:spPr>
            <a:xfrm flipH="1" flipV="1">
              <a:off x="336568" y="219546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62408" y="391614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04" name="Flecha izquierda 103"/>
            <p:cNvSpPr/>
            <p:nvPr/>
          </p:nvSpPr>
          <p:spPr>
            <a:xfrm flipH="1" flipV="1">
              <a:off x="347143" y="400985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-6762" y="172185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06" name="Flecha izquierda 105"/>
            <p:cNvSpPr/>
            <p:nvPr/>
          </p:nvSpPr>
          <p:spPr>
            <a:xfrm flipH="1" flipV="1">
              <a:off x="347145" y="180360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-3294" y="1593283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08" name="Flecha izquierda 107"/>
            <p:cNvSpPr/>
            <p:nvPr/>
          </p:nvSpPr>
          <p:spPr>
            <a:xfrm flipH="1" flipV="1">
              <a:off x="336569" y="166135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-3294" y="188178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10" name="Flecha izquierda 109"/>
            <p:cNvSpPr/>
            <p:nvPr/>
          </p:nvSpPr>
          <p:spPr>
            <a:xfrm flipH="1" flipV="1">
              <a:off x="333515" y="196337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26" name="Imagen 1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654" y="1522627"/>
            <a:ext cx="5093331" cy="3357147"/>
          </a:xfrm>
          <a:prstGeom prst="rect">
            <a:avLst/>
          </a:prstGeom>
        </p:spPr>
      </p:pic>
      <p:sp>
        <p:nvSpPr>
          <p:cNvPr id="127" name="Flecha izquierda 126"/>
          <p:cNvSpPr/>
          <p:nvPr/>
        </p:nvSpPr>
        <p:spPr>
          <a:xfrm>
            <a:off x="11698540" y="3240389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4" name="Rectángulo 143"/>
          <p:cNvSpPr/>
          <p:nvPr/>
        </p:nvSpPr>
        <p:spPr>
          <a:xfrm>
            <a:off x="8492300" y="3240389"/>
            <a:ext cx="1260000" cy="24642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0" name="Grupo 9"/>
          <p:cNvGrpSpPr/>
          <p:nvPr/>
        </p:nvGrpSpPr>
        <p:grpSpPr>
          <a:xfrm>
            <a:off x="881818" y="4835877"/>
            <a:ext cx="4781989" cy="695571"/>
            <a:chOff x="881818" y="4809751"/>
            <a:chExt cx="4781989" cy="695571"/>
          </a:xfrm>
        </p:grpSpPr>
        <p:sp>
          <p:nvSpPr>
            <p:cNvPr id="169" name="CuadroTexto 168"/>
            <p:cNvSpPr txBox="1"/>
            <p:nvPr/>
          </p:nvSpPr>
          <p:spPr>
            <a:xfrm rot="16200000">
              <a:off x="1151364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70" name="CuadroTexto 169"/>
            <p:cNvSpPr txBox="1"/>
            <p:nvPr/>
          </p:nvSpPr>
          <p:spPr>
            <a:xfrm rot="16200000">
              <a:off x="1471907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71" name="CuadroTexto 170"/>
            <p:cNvSpPr txBox="1"/>
            <p:nvPr/>
          </p:nvSpPr>
          <p:spPr>
            <a:xfrm rot="16200000">
              <a:off x="1822393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72" name="CuadroTexto 171"/>
            <p:cNvSpPr txBox="1"/>
            <p:nvPr/>
          </p:nvSpPr>
          <p:spPr>
            <a:xfrm rot="16200000">
              <a:off x="2116810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73" name="CuadroTexto 172"/>
            <p:cNvSpPr txBox="1"/>
            <p:nvPr/>
          </p:nvSpPr>
          <p:spPr>
            <a:xfrm rot="16200000">
              <a:off x="5198135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74" name="CuadroTexto 173"/>
            <p:cNvSpPr txBox="1"/>
            <p:nvPr/>
          </p:nvSpPr>
          <p:spPr>
            <a:xfrm rot="16200000">
              <a:off x="3681205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75" name="CuadroTexto 174"/>
            <p:cNvSpPr txBox="1"/>
            <p:nvPr/>
          </p:nvSpPr>
          <p:spPr>
            <a:xfrm rot="16200000">
              <a:off x="4001749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76" name="CuadroTexto 175"/>
            <p:cNvSpPr txBox="1"/>
            <p:nvPr/>
          </p:nvSpPr>
          <p:spPr>
            <a:xfrm rot="16200000">
              <a:off x="4378360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77" name="CuadroTexto 176"/>
            <p:cNvSpPr txBox="1"/>
            <p:nvPr/>
          </p:nvSpPr>
          <p:spPr>
            <a:xfrm rot="16200000">
              <a:off x="4672778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78" name="CuadroTexto 177"/>
            <p:cNvSpPr txBox="1"/>
            <p:nvPr/>
          </p:nvSpPr>
          <p:spPr>
            <a:xfrm rot="16200000">
              <a:off x="2440233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79" name="CuadroTexto 178"/>
            <p:cNvSpPr txBox="1"/>
            <p:nvPr/>
          </p:nvSpPr>
          <p:spPr>
            <a:xfrm rot="16200000">
              <a:off x="2721588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80" name="CuadroTexto 179"/>
            <p:cNvSpPr txBox="1"/>
            <p:nvPr/>
          </p:nvSpPr>
          <p:spPr>
            <a:xfrm rot="16200000">
              <a:off x="3085137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81" name="CuadroTexto 180"/>
            <p:cNvSpPr txBox="1"/>
            <p:nvPr/>
          </p:nvSpPr>
          <p:spPr>
            <a:xfrm rot="16200000">
              <a:off x="3392617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45" name="CuadroTexto 144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146" name="Grupo 145"/>
          <p:cNvGrpSpPr/>
          <p:nvPr/>
        </p:nvGrpSpPr>
        <p:grpSpPr>
          <a:xfrm>
            <a:off x="6952759" y="4859892"/>
            <a:ext cx="4781989" cy="695571"/>
            <a:chOff x="881818" y="4809751"/>
            <a:chExt cx="4781989" cy="695571"/>
          </a:xfrm>
        </p:grpSpPr>
        <p:sp>
          <p:nvSpPr>
            <p:cNvPr id="147" name="CuadroTexto 146"/>
            <p:cNvSpPr txBox="1"/>
            <p:nvPr/>
          </p:nvSpPr>
          <p:spPr>
            <a:xfrm rot="16200000">
              <a:off x="1151364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48" name="CuadroTexto 147"/>
            <p:cNvSpPr txBox="1"/>
            <p:nvPr/>
          </p:nvSpPr>
          <p:spPr>
            <a:xfrm rot="16200000">
              <a:off x="1471907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49" name="CuadroTexto 148"/>
            <p:cNvSpPr txBox="1"/>
            <p:nvPr/>
          </p:nvSpPr>
          <p:spPr>
            <a:xfrm rot="16200000">
              <a:off x="1822393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50" name="CuadroTexto 149"/>
            <p:cNvSpPr txBox="1"/>
            <p:nvPr/>
          </p:nvSpPr>
          <p:spPr>
            <a:xfrm rot="16200000">
              <a:off x="2116810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51" name="CuadroTexto 150"/>
            <p:cNvSpPr txBox="1"/>
            <p:nvPr/>
          </p:nvSpPr>
          <p:spPr>
            <a:xfrm rot="16200000">
              <a:off x="5198135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52" name="CuadroTexto 151"/>
            <p:cNvSpPr txBox="1"/>
            <p:nvPr/>
          </p:nvSpPr>
          <p:spPr>
            <a:xfrm rot="16200000">
              <a:off x="3681205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53" name="CuadroTexto 152"/>
            <p:cNvSpPr txBox="1"/>
            <p:nvPr/>
          </p:nvSpPr>
          <p:spPr>
            <a:xfrm rot="16200000">
              <a:off x="4001749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54" name="CuadroTexto 153"/>
            <p:cNvSpPr txBox="1"/>
            <p:nvPr/>
          </p:nvSpPr>
          <p:spPr>
            <a:xfrm rot="16200000">
              <a:off x="4378360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55" name="CuadroTexto 154"/>
            <p:cNvSpPr txBox="1"/>
            <p:nvPr/>
          </p:nvSpPr>
          <p:spPr>
            <a:xfrm rot="16200000">
              <a:off x="4672778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56" name="CuadroTexto 155"/>
            <p:cNvSpPr txBox="1"/>
            <p:nvPr/>
          </p:nvSpPr>
          <p:spPr>
            <a:xfrm rot="16200000">
              <a:off x="2440233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57" name="CuadroTexto 156"/>
            <p:cNvSpPr txBox="1"/>
            <p:nvPr/>
          </p:nvSpPr>
          <p:spPr>
            <a:xfrm rot="16200000">
              <a:off x="2721588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58" name="CuadroTexto 157"/>
            <p:cNvSpPr txBox="1"/>
            <p:nvPr/>
          </p:nvSpPr>
          <p:spPr>
            <a:xfrm rot="16200000">
              <a:off x="3085137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01" name="CuadroTexto 200"/>
            <p:cNvSpPr txBox="1"/>
            <p:nvPr/>
          </p:nvSpPr>
          <p:spPr>
            <a:xfrm rot="16200000">
              <a:off x="3392617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02" name="CuadroTexto 201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80" name="CuadroTexto 79"/>
          <p:cNvSpPr txBox="1"/>
          <p:nvPr/>
        </p:nvSpPr>
        <p:spPr>
          <a:xfrm>
            <a:off x="7573829" y="5389712"/>
            <a:ext cx="3855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*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primary</a:t>
            </a:r>
            <a:r>
              <a:rPr lang="es-ES" sz="1600" dirty="0" smtClean="0"/>
              <a:t> </a:t>
            </a:r>
            <a:r>
              <a:rPr lang="es-ES" sz="1600" dirty="0" err="1" smtClean="0"/>
              <a:t>antibodies</a:t>
            </a:r>
            <a:r>
              <a:rPr lang="es-ES" sz="1600" dirty="0" smtClean="0"/>
              <a:t> </a:t>
            </a:r>
            <a:r>
              <a:rPr lang="es-ES" sz="1600" dirty="0" err="1" smtClean="0"/>
              <a:t>recognizing</a:t>
            </a:r>
            <a:r>
              <a:rPr lang="es-ES" sz="1600" dirty="0" smtClean="0"/>
              <a:t> </a:t>
            </a:r>
            <a:r>
              <a:rPr lang="es-ES" sz="1600" dirty="0" err="1" smtClean="0"/>
              <a:t>bands</a:t>
            </a:r>
            <a:r>
              <a:rPr lang="es-ES" sz="1600" dirty="0" smtClean="0"/>
              <a:t> of </a:t>
            </a:r>
            <a:r>
              <a:rPr lang="es-ES" sz="1600" dirty="0" err="1" smtClean="0"/>
              <a:t>defined</a:t>
            </a:r>
            <a:r>
              <a:rPr lang="es-ES" sz="1600" dirty="0" smtClean="0"/>
              <a:t> </a:t>
            </a:r>
            <a:r>
              <a:rPr lang="es-ES" sz="1600" dirty="0" err="1" smtClean="0"/>
              <a:t>mobility</a:t>
            </a:r>
            <a:r>
              <a:rPr lang="es-ES" sz="1600" dirty="0" smtClean="0"/>
              <a:t> (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-E2F4 and 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Actin</a:t>
            </a:r>
            <a:r>
              <a:rPr lang="es-ES" sz="1600" dirty="0" smtClean="0"/>
              <a:t>) </a:t>
            </a:r>
            <a:r>
              <a:rPr lang="es-ES" sz="1600" dirty="0" err="1" smtClean="0"/>
              <a:t>were</a:t>
            </a:r>
            <a:r>
              <a:rPr lang="es-ES" sz="1600" dirty="0" smtClean="0"/>
              <a:t> </a:t>
            </a:r>
            <a:r>
              <a:rPr lang="es-ES" sz="1600" dirty="0" err="1" smtClean="0"/>
              <a:t>used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Oddisey</a:t>
            </a:r>
            <a:r>
              <a:rPr lang="es-ES" sz="1600" dirty="0" smtClean="0"/>
              <a:t> </a:t>
            </a:r>
            <a:r>
              <a:rPr lang="es-ES" sz="1600" dirty="0" err="1" smtClean="0"/>
              <a:t>protocol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8733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adroTexto 86"/>
          <p:cNvSpPr txBox="1"/>
          <p:nvPr/>
        </p:nvSpPr>
        <p:spPr>
          <a:xfrm>
            <a:off x="4658970" y="301333"/>
            <a:ext cx="3030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/>
              <a:t>Supplementary</a:t>
            </a:r>
            <a:r>
              <a:rPr lang="es-ES" sz="2400" b="1" dirty="0"/>
              <a:t> Fig. </a:t>
            </a:r>
            <a:r>
              <a:rPr lang="es-ES" sz="2400" b="1" dirty="0" smtClean="0"/>
              <a:t>10</a:t>
            </a:r>
            <a:endParaRPr lang="es-ES" sz="2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38" y="1778398"/>
            <a:ext cx="4302391" cy="306792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68" y="1778398"/>
            <a:ext cx="4302391" cy="306792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317870" y="1431946"/>
            <a:ext cx="1347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00B050"/>
                </a:solidFill>
              </a:rPr>
              <a:t>Lamin</a:t>
            </a:r>
            <a:r>
              <a:rPr lang="es-ES" b="1" dirty="0" smtClean="0">
                <a:solidFill>
                  <a:srgbClr val="00B050"/>
                </a:solidFill>
              </a:rPr>
              <a:t> B1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05822" y="1409066"/>
            <a:ext cx="217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FF0000"/>
                </a:solidFill>
              </a:rPr>
              <a:t>Synaptophysin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60" name="Flecha izquierda 59"/>
          <p:cNvSpPr/>
          <p:nvPr/>
        </p:nvSpPr>
        <p:spPr>
          <a:xfrm>
            <a:off x="5104306" y="3456175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1" name="Rectángulo 60"/>
          <p:cNvSpPr/>
          <p:nvPr/>
        </p:nvSpPr>
        <p:spPr>
          <a:xfrm>
            <a:off x="1744810" y="3333987"/>
            <a:ext cx="1506707" cy="412731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Rectángulo 61"/>
          <p:cNvSpPr/>
          <p:nvPr/>
        </p:nvSpPr>
        <p:spPr>
          <a:xfrm>
            <a:off x="7299548" y="2975710"/>
            <a:ext cx="1490503" cy="412731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3" name="Flecha izquierda 62"/>
          <p:cNvSpPr/>
          <p:nvPr/>
        </p:nvSpPr>
        <p:spPr>
          <a:xfrm>
            <a:off x="10418683" y="3132754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2" name="Grupo 1"/>
          <p:cNvGrpSpPr/>
          <p:nvPr/>
        </p:nvGrpSpPr>
        <p:grpSpPr>
          <a:xfrm>
            <a:off x="1466807" y="4806180"/>
            <a:ext cx="3603559" cy="496127"/>
            <a:chOff x="1059485" y="4876247"/>
            <a:chExt cx="3603559" cy="496127"/>
          </a:xfrm>
        </p:grpSpPr>
        <p:sp>
          <p:nvSpPr>
            <p:cNvPr id="65" name="CuadroTexto 64"/>
            <p:cNvSpPr txBox="1"/>
            <p:nvPr/>
          </p:nvSpPr>
          <p:spPr>
            <a:xfrm rot="16200000">
              <a:off x="1342094" y="4953058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66" name="CuadroTexto 65"/>
            <p:cNvSpPr txBox="1"/>
            <p:nvPr/>
          </p:nvSpPr>
          <p:spPr>
            <a:xfrm rot="16200000">
              <a:off x="1688763" y="4953058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67" name="CuadroTexto 66"/>
            <p:cNvSpPr txBox="1"/>
            <p:nvPr/>
          </p:nvSpPr>
          <p:spPr>
            <a:xfrm rot="16200000">
              <a:off x="2104564" y="4947470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68" name="CuadroTexto 67"/>
            <p:cNvSpPr txBox="1"/>
            <p:nvPr/>
          </p:nvSpPr>
          <p:spPr>
            <a:xfrm rot="16200000">
              <a:off x="2451233" y="4947470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74" name="CuadroTexto 73"/>
            <p:cNvSpPr txBox="1"/>
            <p:nvPr/>
          </p:nvSpPr>
          <p:spPr>
            <a:xfrm rot="16200000">
              <a:off x="2839971" y="4948702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75" name="CuadroTexto 74"/>
            <p:cNvSpPr txBox="1"/>
            <p:nvPr/>
          </p:nvSpPr>
          <p:spPr>
            <a:xfrm rot="16200000">
              <a:off x="3186641" y="4948702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76" name="CuadroTexto 75"/>
            <p:cNvSpPr txBox="1"/>
            <p:nvPr/>
          </p:nvSpPr>
          <p:spPr>
            <a:xfrm rot="16200000">
              <a:off x="3615505" y="4943114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77" name="CuadroTexto 76"/>
            <p:cNvSpPr txBox="1"/>
            <p:nvPr/>
          </p:nvSpPr>
          <p:spPr>
            <a:xfrm rot="16200000">
              <a:off x="3975236" y="4943114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78" name="CuadroTexto 77"/>
            <p:cNvSpPr txBox="1"/>
            <p:nvPr/>
          </p:nvSpPr>
          <p:spPr>
            <a:xfrm rot="16200000">
              <a:off x="968595" y="497639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79" name="CuadroTexto 78"/>
            <p:cNvSpPr txBox="1"/>
            <p:nvPr/>
          </p:nvSpPr>
          <p:spPr>
            <a:xfrm rot="16200000">
              <a:off x="4295155" y="5004484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80" name="Grupo 79"/>
          <p:cNvGrpSpPr/>
          <p:nvPr/>
        </p:nvGrpSpPr>
        <p:grpSpPr>
          <a:xfrm>
            <a:off x="7011351" y="4731963"/>
            <a:ext cx="3603559" cy="496127"/>
            <a:chOff x="1059485" y="4876247"/>
            <a:chExt cx="3603559" cy="496127"/>
          </a:xfrm>
        </p:grpSpPr>
        <p:sp>
          <p:nvSpPr>
            <p:cNvPr id="81" name="CuadroTexto 80"/>
            <p:cNvSpPr txBox="1"/>
            <p:nvPr/>
          </p:nvSpPr>
          <p:spPr>
            <a:xfrm rot="16200000">
              <a:off x="1342094" y="4953058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82" name="CuadroTexto 81"/>
            <p:cNvSpPr txBox="1"/>
            <p:nvPr/>
          </p:nvSpPr>
          <p:spPr>
            <a:xfrm rot="16200000">
              <a:off x="1688763" y="4953058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83" name="CuadroTexto 82"/>
            <p:cNvSpPr txBox="1"/>
            <p:nvPr/>
          </p:nvSpPr>
          <p:spPr>
            <a:xfrm rot="16200000">
              <a:off x="2104564" y="4947470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84" name="CuadroTexto 83"/>
            <p:cNvSpPr txBox="1"/>
            <p:nvPr/>
          </p:nvSpPr>
          <p:spPr>
            <a:xfrm rot="16200000">
              <a:off x="2451233" y="4947470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85" name="CuadroTexto 84"/>
            <p:cNvSpPr txBox="1"/>
            <p:nvPr/>
          </p:nvSpPr>
          <p:spPr>
            <a:xfrm rot="16200000">
              <a:off x="2839971" y="4948702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86" name="CuadroTexto 85"/>
            <p:cNvSpPr txBox="1"/>
            <p:nvPr/>
          </p:nvSpPr>
          <p:spPr>
            <a:xfrm rot="16200000">
              <a:off x="3186641" y="4948702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88" name="CuadroTexto 87"/>
            <p:cNvSpPr txBox="1"/>
            <p:nvPr/>
          </p:nvSpPr>
          <p:spPr>
            <a:xfrm rot="16200000">
              <a:off x="3615505" y="4943114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89" name="CuadroTexto 88"/>
            <p:cNvSpPr txBox="1"/>
            <p:nvPr/>
          </p:nvSpPr>
          <p:spPr>
            <a:xfrm rot="16200000">
              <a:off x="3975236" y="4943114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90" name="CuadroTexto 89"/>
            <p:cNvSpPr txBox="1"/>
            <p:nvPr/>
          </p:nvSpPr>
          <p:spPr>
            <a:xfrm rot="16200000">
              <a:off x="968595" y="497639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91" name="CuadroTexto 90"/>
            <p:cNvSpPr txBox="1"/>
            <p:nvPr/>
          </p:nvSpPr>
          <p:spPr>
            <a:xfrm rot="16200000">
              <a:off x="4295155" y="5004484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59" name="Grupo 58"/>
          <p:cNvGrpSpPr/>
          <p:nvPr/>
        </p:nvGrpSpPr>
        <p:grpSpPr>
          <a:xfrm>
            <a:off x="479676" y="2729934"/>
            <a:ext cx="601563" cy="1760832"/>
            <a:chOff x="-195891" y="2729934"/>
            <a:chExt cx="601563" cy="1760832"/>
          </a:xfrm>
        </p:grpSpPr>
        <p:sp>
          <p:nvSpPr>
            <p:cNvPr id="93" name="CuadroTexto 92"/>
            <p:cNvSpPr txBox="1"/>
            <p:nvPr/>
          </p:nvSpPr>
          <p:spPr>
            <a:xfrm>
              <a:off x="-133944" y="370162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94" name="Flecha izquierda 93"/>
            <p:cNvSpPr/>
            <p:nvPr/>
          </p:nvSpPr>
          <p:spPr>
            <a:xfrm flipH="1" flipV="1">
              <a:off x="154547" y="379259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5" name="CuadroTexto 94"/>
            <p:cNvSpPr txBox="1"/>
            <p:nvPr/>
          </p:nvSpPr>
          <p:spPr>
            <a:xfrm>
              <a:off x="-134055" y="353095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96" name="Flecha izquierda 95"/>
            <p:cNvSpPr/>
            <p:nvPr/>
          </p:nvSpPr>
          <p:spPr>
            <a:xfrm flipH="1" flipV="1">
              <a:off x="140918" y="362247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7" name="CuadroTexto 96"/>
            <p:cNvSpPr txBox="1"/>
            <p:nvPr/>
          </p:nvSpPr>
          <p:spPr>
            <a:xfrm>
              <a:off x="-134055" y="32548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98" name="Flecha izquierda 97"/>
            <p:cNvSpPr/>
            <p:nvPr/>
          </p:nvSpPr>
          <p:spPr>
            <a:xfrm flipH="1" flipV="1">
              <a:off x="140918" y="334557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9" name="CuadroTexto 98"/>
            <p:cNvSpPr txBox="1"/>
            <p:nvPr/>
          </p:nvSpPr>
          <p:spPr>
            <a:xfrm>
              <a:off x="-134055" y="31220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00" name="Flecha izquierda 99"/>
            <p:cNvSpPr/>
            <p:nvPr/>
          </p:nvSpPr>
          <p:spPr>
            <a:xfrm flipH="1" flipV="1">
              <a:off x="140918" y="320977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-152482" y="289856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02" name="Flecha izquierda 101"/>
            <p:cNvSpPr/>
            <p:nvPr/>
          </p:nvSpPr>
          <p:spPr>
            <a:xfrm flipH="1" flipV="1">
              <a:off x="143971" y="299818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-130189" y="398966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04" name="Flecha izquierda 103"/>
            <p:cNvSpPr/>
            <p:nvPr/>
          </p:nvSpPr>
          <p:spPr>
            <a:xfrm flipH="1" flipV="1">
              <a:off x="154546" y="408337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-195891" y="272993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06" name="Flecha izquierda 105"/>
            <p:cNvSpPr/>
            <p:nvPr/>
          </p:nvSpPr>
          <p:spPr>
            <a:xfrm flipH="1" flipV="1">
              <a:off x="140918" y="281152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-143260" y="4229156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108" name="Flecha izquierda 107"/>
            <p:cNvSpPr/>
            <p:nvPr/>
          </p:nvSpPr>
          <p:spPr>
            <a:xfrm flipH="1" flipV="1">
              <a:off x="158893" y="432286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9" name="Grupo 108"/>
          <p:cNvGrpSpPr/>
          <p:nvPr/>
        </p:nvGrpSpPr>
        <p:grpSpPr>
          <a:xfrm>
            <a:off x="6003106" y="2746517"/>
            <a:ext cx="601563" cy="1760832"/>
            <a:chOff x="-195891" y="2729934"/>
            <a:chExt cx="601563" cy="1760832"/>
          </a:xfrm>
        </p:grpSpPr>
        <p:sp>
          <p:nvSpPr>
            <p:cNvPr id="110" name="CuadroTexto 109"/>
            <p:cNvSpPr txBox="1"/>
            <p:nvPr/>
          </p:nvSpPr>
          <p:spPr>
            <a:xfrm>
              <a:off x="-133944" y="370162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11" name="Flecha izquierda 110"/>
            <p:cNvSpPr/>
            <p:nvPr/>
          </p:nvSpPr>
          <p:spPr>
            <a:xfrm flipH="1" flipV="1">
              <a:off x="154547" y="379259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-134055" y="353095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13" name="Flecha izquierda 112"/>
            <p:cNvSpPr/>
            <p:nvPr/>
          </p:nvSpPr>
          <p:spPr>
            <a:xfrm flipH="1" flipV="1">
              <a:off x="140918" y="362247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-134055" y="32548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15" name="Flecha izquierda 114"/>
            <p:cNvSpPr/>
            <p:nvPr/>
          </p:nvSpPr>
          <p:spPr>
            <a:xfrm flipH="1" flipV="1">
              <a:off x="140918" y="334557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6" name="CuadroTexto 115"/>
            <p:cNvSpPr txBox="1"/>
            <p:nvPr/>
          </p:nvSpPr>
          <p:spPr>
            <a:xfrm>
              <a:off x="-134055" y="31220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17" name="Flecha izquierda 116"/>
            <p:cNvSpPr/>
            <p:nvPr/>
          </p:nvSpPr>
          <p:spPr>
            <a:xfrm flipH="1" flipV="1">
              <a:off x="140918" y="320977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-152482" y="289856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19" name="Flecha izquierda 118"/>
            <p:cNvSpPr/>
            <p:nvPr/>
          </p:nvSpPr>
          <p:spPr>
            <a:xfrm flipH="1" flipV="1">
              <a:off x="143971" y="299818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0" name="CuadroTexto 119"/>
            <p:cNvSpPr txBox="1"/>
            <p:nvPr/>
          </p:nvSpPr>
          <p:spPr>
            <a:xfrm>
              <a:off x="-130189" y="398966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21" name="Flecha izquierda 120"/>
            <p:cNvSpPr/>
            <p:nvPr/>
          </p:nvSpPr>
          <p:spPr>
            <a:xfrm flipH="1" flipV="1">
              <a:off x="154546" y="408337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2" name="CuadroTexto 121"/>
            <p:cNvSpPr txBox="1"/>
            <p:nvPr/>
          </p:nvSpPr>
          <p:spPr>
            <a:xfrm>
              <a:off x="-195891" y="272993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23" name="Flecha izquierda 122"/>
            <p:cNvSpPr/>
            <p:nvPr/>
          </p:nvSpPr>
          <p:spPr>
            <a:xfrm flipH="1" flipV="1">
              <a:off x="140918" y="281152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4" name="CuadroTexto 123"/>
            <p:cNvSpPr txBox="1"/>
            <p:nvPr/>
          </p:nvSpPr>
          <p:spPr>
            <a:xfrm>
              <a:off x="-143260" y="4229156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125" name="Flecha izquierda 124"/>
            <p:cNvSpPr/>
            <p:nvPr/>
          </p:nvSpPr>
          <p:spPr>
            <a:xfrm flipH="1" flipV="1">
              <a:off x="158893" y="432286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126" name="CuadroTexto 125"/>
          <p:cNvSpPr txBox="1"/>
          <p:nvPr/>
        </p:nvSpPr>
        <p:spPr>
          <a:xfrm>
            <a:off x="1319946" y="6474078"/>
            <a:ext cx="9708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MW: Molecular </a:t>
            </a:r>
            <a:r>
              <a:rPr lang="es-ES" b="1" dirty="0" err="1" smtClean="0"/>
              <a:t>weight</a:t>
            </a:r>
            <a:r>
              <a:rPr lang="es-ES" b="1" dirty="0" smtClean="0"/>
              <a:t> (</a:t>
            </a:r>
            <a:r>
              <a:rPr lang="es-ES" b="1" dirty="0" err="1" smtClean="0"/>
              <a:t>kDa</a:t>
            </a:r>
            <a:r>
              <a:rPr lang="es-ES" b="1" dirty="0" smtClean="0"/>
              <a:t>); WE: WT/EGFP; WD: WT/E2F4DN; FE: 5xFAD/EGFP; FD: 5xFAD/E2F4DN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76511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861097" y="1412743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FF0000"/>
                </a:solidFill>
              </a:rPr>
              <a:t>-</a:t>
            </a:r>
            <a:r>
              <a:rPr lang="es-ES" b="1" dirty="0" err="1" smtClean="0">
                <a:solidFill>
                  <a:srgbClr val="FF0000"/>
                </a:solidFill>
              </a:rPr>
              <a:t>Actin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596" y="1782075"/>
            <a:ext cx="5127045" cy="3382518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3245890" y="2480673"/>
            <a:ext cx="600686" cy="2584475"/>
            <a:chOff x="-6762" y="1593283"/>
            <a:chExt cx="600686" cy="2584475"/>
          </a:xfrm>
        </p:grpSpPr>
        <p:sp>
          <p:nvSpPr>
            <p:cNvPr id="5" name="CuadroTexto 4"/>
            <p:cNvSpPr txBox="1"/>
            <p:nvPr/>
          </p:nvSpPr>
          <p:spPr>
            <a:xfrm>
              <a:off x="58653" y="348440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6" name="Flecha izquierda 5"/>
            <p:cNvSpPr/>
            <p:nvPr/>
          </p:nvSpPr>
          <p:spPr>
            <a:xfrm flipH="1" flipV="1">
              <a:off x="347144" y="357538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58542" y="319559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8" name="Flecha izquierda 7"/>
            <p:cNvSpPr/>
            <p:nvPr/>
          </p:nvSpPr>
          <p:spPr>
            <a:xfrm flipH="1" flipV="1">
              <a:off x="333515" y="328710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58542" y="267430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0" name="Flecha izquierda 9"/>
            <p:cNvSpPr/>
            <p:nvPr/>
          </p:nvSpPr>
          <p:spPr>
            <a:xfrm flipH="1" flipV="1">
              <a:off x="333515" y="27669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58542" y="236037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2" name="Flecha izquierda 11"/>
            <p:cNvSpPr/>
            <p:nvPr/>
          </p:nvSpPr>
          <p:spPr>
            <a:xfrm flipH="1" flipV="1">
              <a:off x="333515" y="245495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40115" y="210267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4" name="Flecha izquierda 13"/>
            <p:cNvSpPr/>
            <p:nvPr/>
          </p:nvSpPr>
          <p:spPr>
            <a:xfrm flipH="1" flipV="1">
              <a:off x="336568" y="219546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62408" y="391614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6" name="Flecha izquierda 15"/>
            <p:cNvSpPr/>
            <p:nvPr/>
          </p:nvSpPr>
          <p:spPr>
            <a:xfrm flipH="1" flipV="1">
              <a:off x="347143" y="400985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-6762" y="172185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8" name="Flecha izquierda 17"/>
            <p:cNvSpPr/>
            <p:nvPr/>
          </p:nvSpPr>
          <p:spPr>
            <a:xfrm flipH="1" flipV="1">
              <a:off x="347145" y="180360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-3294" y="1593283"/>
              <a:ext cx="401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20" name="Flecha izquierda 19"/>
            <p:cNvSpPr/>
            <p:nvPr/>
          </p:nvSpPr>
          <p:spPr>
            <a:xfrm flipH="1" flipV="1">
              <a:off x="336569" y="166135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-3294" y="188178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22" name="Flecha izquierda 21"/>
            <p:cNvSpPr/>
            <p:nvPr/>
          </p:nvSpPr>
          <p:spPr>
            <a:xfrm flipH="1" flipV="1">
              <a:off x="333515" y="196337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CuadroTexto 36"/>
          <p:cNvSpPr txBox="1"/>
          <p:nvPr/>
        </p:nvSpPr>
        <p:spPr>
          <a:xfrm>
            <a:off x="5205338" y="340642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Figure 2a</a:t>
            </a:r>
            <a:endParaRPr lang="es-ES" sz="2400" b="1" dirty="0"/>
          </a:p>
        </p:txBody>
      </p:sp>
      <p:sp>
        <p:nvSpPr>
          <p:cNvPr id="52" name="Rectángulo 51"/>
          <p:cNvSpPr/>
          <p:nvPr/>
        </p:nvSpPr>
        <p:spPr>
          <a:xfrm>
            <a:off x="5518336" y="3823303"/>
            <a:ext cx="1260000" cy="25967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3" name="Grupo 52"/>
          <p:cNvGrpSpPr/>
          <p:nvPr/>
        </p:nvGrpSpPr>
        <p:grpSpPr>
          <a:xfrm>
            <a:off x="3933745" y="5164593"/>
            <a:ext cx="4781989" cy="695571"/>
            <a:chOff x="881818" y="4809751"/>
            <a:chExt cx="4781989" cy="695571"/>
          </a:xfrm>
        </p:grpSpPr>
        <p:sp>
          <p:nvSpPr>
            <p:cNvPr id="54" name="CuadroTexto 53"/>
            <p:cNvSpPr txBox="1"/>
            <p:nvPr/>
          </p:nvSpPr>
          <p:spPr>
            <a:xfrm rot="16200000">
              <a:off x="1151364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55" name="CuadroTexto 54"/>
            <p:cNvSpPr txBox="1"/>
            <p:nvPr/>
          </p:nvSpPr>
          <p:spPr>
            <a:xfrm rot="16200000">
              <a:off x="1471907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56" name="CuadroTexto 55"/>
            <p:cNvSpPr txBox="1"/>
            <p:nvPr/>
          </p:nvSpPr>
          <p:spPr>
            <a:xfrm rot="16200000">
              <a:off x="1822393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57" name="CuadroTexto 56"/>
            <p:cNvSpPr txBox="1"/>
            <p:nvPr/>
          </p:nvSpPr>
          <p:spPr>
            <a:xfrm rot="16200000">
              <a:off x="2116810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58" name="CuadroTexto 57"/>
            <p:cNvSpPr txBox="1"/>
            <p:nvPr/>
          </p:nvSpPr>
          <p:spPr>
            <a:xfrm rot="16200000">
              <a:off x="5198135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59" name="CuadroTexto 58"/>
            <p:cNvSpPr txBox="1"/>
            <p:nvPr/>
          </p:nvSpPr>
          <p:spPr>
            <a:xfrm rot="16200000">
              <a:off x="3681205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60" name="CuadroTexto 59"/>
            <p:cNvSpPr txBox="1"/>
            <p:nvPr/>
          </p:nvSpPr>
          <p:spPr>
            <a:xfrm rot="16200000">
              <a:off x="4001749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61" name="CuadroTexto 60"/>
            <p:cNvSpPr txBox="1"/>
            <p:nvPr/>
          </p:nvSpPr>
          <p:spPr>
            <a:xfrm rot="16200000">
              <a:off x="4378360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62" name="CuadroTexto 61"/>
            <p:cNvSpPr txBox="1"/>
            <p:nvPr/>
          </p:nvSpPr>
          <p:spPr>
            <a:xfrm rot="16200000">
              <a:off x="4672778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63" name="CuadroTexto 62"/>
            <p:cNvSpPr txBox="1"/>
            <p:nvPr/>
          </p:nvSpPr>
          <p:spPr>
            <a:xfrm rot="16200000">
              <a:off x="2440233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64" name="CuadroTexto 63"/>
            <p:cNvSpPr txBox="1"/>
            <p:nvPr/>
          </p:nvSpPr>
          <p:spPr>
            <a:xfrm rot="16200000">
              <a:off x="2721588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65" name="CuadroTexto 64"/>
            <p:cNvSpPr txBox="1"/>
            <p:nvPr/>
          </p:nvSpPr>
          <p:spPr>
            <a:xfrm rot="16200000">
              <a:off x="3085137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66" name="CuadroTexto 65"/>
            <p:cNvSpPr txBox="1"/>
            <p:nvPr/>
          </p:nvSpPr>
          <p:spPr>
            <a:xfrm rot="16200000">
              <a:off x="3392617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67" name="CuadroTexto 66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68" name="CuadroTexto 67"/>
          <p:cNvSpPr txBox="1"/>
          <p:nvPr/>
        </p:nvSpPr>
        <p:spPr>
          <a:xfrm>
            <a:off x="1425324" y="6470600"/>
            <a:ext cx="972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WT/E2F4DN; FE: 5xFAD/EGFP; FD: 5xFAD/E2F4DN</a:t>
            </a:r>
            <a:endParaRPr lang="es-ES" b="1" dirty="0"/>
          </a:p>
        </p:txBody>
      </p:sp>
      <p:sp>
        <p:nvSpPr>
          <p:cNvPr id="105" name="Flecha izquierda 104"/>
          <p:cNvSpPr/>
          <p:nvPr/>
        </p:nvSpPr>
        <p:spPr>
          <a:xfrm>
            <a:off x="8823308" y="3823303"/>
            <a:ext cx="222353" cy="21155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625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adroTexto 36"/>
          <p:cNvSpPr txBox="1"/>
          <p:nvPr/>
        </p:nvSpPr>
        <p:spPr>
          <a:xfrm>
            <a:off x="5205338" y="340642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Figure 2a</a:t>
            </a:r>
            <a:endParaRPr lang="es-ES" sz="2400" b="1" dirty="0"/>
          </a:p>
        </p:txBody>
      </p:sp>
      <p:sp>
        <p:nvSpPr>
          <p:cNvPr id="68" name="CuadroTexto 67"/>
          <p:cNvSpPr txBox="1"/>
          <p:nvPr/>
        </p:nvSpPr>
        <p:spPr>
          <a:xfrm>
            <a:off x="1425324" y="6470600"/>
            <a:ext cx="972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WT/E2F4DN; FE: 5xFAD/EGFP; FD: 5xFAD/E2F4DN</a:t>
            </a:r>
            <a:endParaRPr lang="es-ES" b="1" dirty="0"/>
          </a:p>
        </p:txBody>
      </p:sp>
      <p:sp>
        <p:nvSpPr>
          <p:cNvPr id="69" name="CuadroTexto 68"/>
          <p:cNvSpPr txBox="1"/>
          <p:nvPr/>
        </p:nvSpPr>
        <p:spPr>
          <a:xfrm>
            <a:off x="3113449" y="1360314"/>
            <a:ext cx="805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00B050"/>
                </a:solidFill>
              </a:rPr>
              <a:t>-</a:t>
            </a:r>
            <a:r>
              <a:rPr lang="es-ES" b="1" dirty="0" err="1" smtClean="0">
                <a:solidFill>
                  <a:srgbClr val="00B050"/>
                </a:solidFill>
              </a:rPr>
              <a:t>Myc</a:t>
            </a:r>
            <a:endParaRPr lang="es-ES" b="1" dirty="0" smtClean="0">
              <a:solidFill>
                <a:srgbClr val="00B050"/>
              </a:solidFill>
            </a:endParaRPr>
          </a:p>
        </p:txBody>
      </p:sp>
      <p:pic>
        <p:nvPicPr>
          <p:cNvPr id="70" name="Imagen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23" y="1735628"/>
            <a:ext cx="5086945" cy="3353220"/>
          </a:xfrm>
          <a:prstGeom prst="rect">
            <a:avLst/>
          </a:prstGeom>
        </p:spPr>
      </p:pic>
      <p:grpSp>
        <p:nvGrpSpPr>
          <p:cNvPr id="85" name="Grupo 84"/>
          <p:cNvGrpSpPr/>
          <p:nvPr/>
        </p:nvGrpSpPr>
        <p:grpSpPr>
          <a:xfrm>
            <a:off x="461756" y="2044917"/>
            <a:ext cx="600686" cy="2270963"/>
            <a:chOff x="-6762" y="1266712"/>
            <a:chExt cx="600686" cy="2270963"/>
          </a:xfrm>
        </p:grpSpPr>
        <p:sp>
          <p:nvSpPr>
            <p:cNvPr id="86" name="CuadroTexto 85"/>
            <p:cNvSpPr txBox="1"/>
            <p:nvPr/>
          </p:nvSpPr>
          <p:spPr>
            <a:xfrm>
              <a:off x="58653" y="290964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87" name="Flecha izquierda 86"/>
            <p:cNvSpPr/>
            <p:nvPr/>
          </p:nvSpPr>
          <p:spPr>
            <a:xfrm flipH="1" flipV="1">
              <a:off x="347144" y="300061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8" name="CuadroTexto 87"/>
            <p:cNvSpPr txBox="1"/>
            <p:nvPr/>
          </p:nvSpPr>
          <p:spPr>
            <a:xfrm>
              <a:off x="58542" y="263388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89" name="Flecha izquierda 88"/>
            <p:cNvSpPr/>
            <p:nvPr/>
          </p:nvSpPr>
          <p:spPr>
            <a:xfrm flipH="1" flipV="1">
              <a:off x="333515" y="272540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0" name="CuadroTexto 89"/>
            <p:cNvSpPr txBox="1"/>
            <p:nvPr/>
          </p:nvSpPr>
          <p:spPr>
            <a:xfrm>
              <a:off x="58542" y="221710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91" name="Flecha izquierda 90"/>
            <p:cNvSpPr/>
            <p:nvPr/>
          </p:nvSpPr>
          <p:spPr>
            <a:xfrm flipH="1" flipV="1">
              <a:off x="333515" y="230974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58542" y="194236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93" name="Flecha izquierda 92"/>
            <p:cNvSpPr/>
            <p:nvPr/>
          </p:nvSpPr>
          <p:spPr>
            <a:xfrm flipH="1" flipV="1">
              <a:off x="333515" y="20369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40115" y="17369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95" name="Flecha izquierda 94"/>
            <p:cNvSpPr/>
            <p:nvPr/>
          </p:nvSpPr>
          <p:spPr>
            <a:xfrm flipH="1" flipV="1">
              <a:off x="336568" y="182970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62408" y="3276065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97" name="Flecha izquierda 96"/>
            <p:cNvSpPr/>
            <p:nvPr/>
          </p:nvSpPr>
          <p:spPr>
            <a:xfrm flipH="1" flipV="1">
              <a:off x="347143" y="336977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-6762" y="1395287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99" name="Flecha izquierda 98"/>
            <p:cNvSpPr/>
            <p:nvPr/>
          </p:nvSpPr>
          <p:spPr>
            <a:xfrm flipH="1" flipV="1">
              <a:off x="347145" y="147703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-3294" y="1266712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01" name="Flecha izquierda 100"/>
            <p:cNvSpPr/>
            <p:nvPr/>
          </p:nvSpPr>
          <p:spPr>
            <a:xfrm flipH="1" flipV="1">
              <a:off x="336569" y="13347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-3294" y="154215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03" name="Flecha izquierda 102"/>
            <p:cNvSpPr/>
            <p:nvPr/>
          </p:nvSpPr>
          <p:spPr>
            <a:xfrm flipH="1" flipV="1">
              <a:off x="333515" y="162374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105" name="Rectángulo 104"/>
          <p:cNvSpPr/>
          <p:nvPr/>
        </p:nvSpPr>
        <p:spPr>
          <a:xfrm>
            <a:off x="4157000" y="2868646"/>
            <a:ext cx="1152000" cy="272799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" name="CuadroTexto 105"/>
          <p:cNvSpPr txBox="1"/>
          <p:nvPr/>
        </p:nvSpPr>
        <p:spPr>
          <a:xfrm>
            <a:off x="8889509" y="1326162"/>
            <a:ext cx="976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sz="2000" b="1" dirty="0">
                <a:solidFill>
                  <a:srgbClr val="FF0000"/>
                </a:solidFill>
              </a:rPr>
              <a:t>-</a:t>
            </a:r>
            <a:r>
              <a:rPr lang="es-ES" sz="2000" b="1" dirty="0" err="1">
                <a:solidFill>
                  <a:srgbClr val="FF0000"/>
                </a:solidFill>
              </a:rPr>
              <a:t>Actin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grpSp>
        <p:nvGrpSpPr>
          <p:cNvPr id="107" name="Grupo 106"/>
          <p:cNvGrpSpPr/>
          <p:nvPr/>
        </p:nvGrpSpPr>
        <p:grpSpPr>
          <a:xfrm>
            <a:off x="6315652" y="2054655"/>
            <a:ext cx="600686" cy="2270963"/>
            <a:chOff x="-6762" y="1266712"/>
            <a:chExt cx="600686" cy="2270963"/>
          </a:xfrm>
        </p:grpSpPr>
        <p:sp>
          <p:nvSpPr>
            <p:cNvPr id="108" name="CuadroTexto 107"/>
            <p:cNvSpPr txBox="1"/>
            <p:nvPr/>
          </p:nvSpPr>
          <p:spPr>
            <a:xfrm>
              <a:off x="58653" y="290964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09" name="Flecha izquierda 108"/>
            <p:cNvSpPr/>
            <p:nvPr/>
          </p:nvSpPr>
          <p:spPr>
            <a:xfrm flipH="1" flipV="1">
              <a:off x="347144" y="300061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0" name="CuadroTexto 109"/>
            <p:cNvSpPr txBox="1"/>
            <p:nvPr/>
          </p:nvSpPr>
          <p:spPr>
            <a:xfrm>
              <a:off x="58542" y="263388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11" name="Flecha izquierda 110"/>
            <p:cNvSpPr/>
            <p:nvPr/>
          </p:nvSpPr>
          <p:spPr>
            <a:xfrm flipH="1" flipV="1">
              <a:off x="333515" y="272540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58542" y="221710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13" name="Flecha izquierda 112"/>
            <p:cNvSpPr/>
            <p:nvPr/>
          </p:nvSpPr>
          <p:spPr>
            <a:xfrm flipH="1" flipV="1">
              <a:off x="333515" y="230974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58542" y="194236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15" name="Flecha izquierda 114"/>
            <p:cNvSpPr/>
            <p:nvPr/>
          </p:nvSpPr>
          <p:spPr>
            <a:xfrm flipH="1" flipV="1">
              <a:off x="333515" y="20369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6" name="CuadroTexto 115"/>
            <p:cNvSpPr txBox="1"/>
            <p:nvPr/>
          </p:nvSpPr>
          <p:spPr>
            <a:xfrm>
              <a:off x="40115" y="17369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17" name="Flecha izquierda 116"/>
            <p:cNvSpPr/>
            <p:nvPr/>
          </p:nvSpPr>
          <p:spPr>
            <a:xfrm flipH="1" flipV="1">
              <a:off x="336568" y="182970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62408" y="3276065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19" name="Flecha izquierda 118"/>
            <p:cNvSpPr/>
            <p:nvPr/>
          </p:nvSpPr>
          <p:spPr>
            <a:xfrm flipH="1" flipV="1">
              <a:off x="347143" y="336977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0" name="CuadroTexto 119"/>
            <p:cNvSpPr txBox="1"/>
            <p:nvPr/>
          </p:nvSpPr>
          <p:spPr>
            <a:xfrm>
              <a:off x="-6762" y="1395287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21" name="Flecha izquierda 120"/>
            <p:cNvSpPr/>
            <p:nvPr/>
          </p:nvSpPr>
          <p:spPr>
            <a:xfrm flipH="1" flipV="1">
              <a:off x="347145" y="147703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2" name="CuadroTexto 121"/>
            <p:cNvSpPr txBox="1"/>
            <p:nvPr/>
          </p:nvSpPr>
          <p:spPr>
            <a:xfrm>
              <a:off x="-3294" y="1266712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23" name="Flecha izquierda 122"/>
            <p:cNvSpPr/>
            <p:nvPr/>
          </p:nvSpPr>
          <p:spPr>
            <a:xfrm flipH="1" flipV="1">
              <a:off x="336569" y="13347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4" name="CuadroTexto 123"/>
            <p:cNvSpPr txBox="1"/>
            <p:nvPr/>
          </p:nvSpPr>
          <p:spPr>
            <a:xfrm>
              <a:off x="-3294" y="154215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25" name="Flecha izquierda 124"/>
            <p:cNvSpPr/>
            <p:nvPr/>
          </p:nvSpPr>
          <p:spPr>
            <a:xfrm flipH="1" flipV="1">
              <a:off x="333515" y="162374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Flecha izquierda 139"/>
          <p:cNvSpPr/>
          <p:nvPr/>
        </p:nvSpPr>
        <p:spPr>
          <a:xfrm>
            <a:off x="11855391" y="3393330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1" name="Imagen 1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137" y="1706342"/>
            <a:ext cx="5086945" cy="3353220"/>
          </a:xfrm>
          <a:prstGeom prst="rect">
            <a:avLst/>
          </a:prstGeom>
        </p:spPr>
      </p:pic>
      <p:sp>
        <p:nvSpPr>
          <p:cNvPr id="142" name="Flecha izquierda 141"/>
          <p:cNvSpPr/>
          <p:nvPr/>
        </p:nvSpPr>
        <p:spPr>
          <a:xfrm>
            <a:off x="11903205" y="3224414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3" name="Flecha izquierda 142"/>
          <p:cNvSpPr/>
          <p:nvPr/>
        </p:nvSpPr>
        <p:spPr>
          <a:xfrm>
            <a:off x="5979949" y="2911612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44" name="Grupo 143"/>
          <p:cNvGrpSpPr/>
          <p:nvPr/>
        </p:nvGrpSpPr>
        <p:grpSpPr>
          <a:xfrm>
            <a:off x="1465252" y="5088848"/>
            <a:ext cx="4533792" cy="695571"/>
            <a:chOff x="881818" y="4809751"/>
            <a:chExt cx="4533792" cy="695571"/>
          </a:xfrm>
        </p:grpSpPr>
        <p:sp>
          <p:nvSpPr>
            <p:cNvPr id="145" name="CuadroTexto 144"/>
            <p:cNvSpPr txBox="1"/>
            <p:nvPr/>
          </p:nvSpPr>
          <p:spPr>
            <a:xfrm rot="16200000">
              <a:off x="113830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46" name="CuadroTexto 145"/>
            <p:cNvSpPr txBox="1"/>
            <p:nvPr/>
          </p:nvSpPr>
          <p:spPr>
            <a:xfrm rot="16200000">
              <a:off x="144578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47" name="CuadroTexto 146"/>
            <p:cNvSpPr txBox="1"/>
            <p:nvPr/>
          </p:nvSpPr>
          <p:spPr>
            <a:xfrm rot="16200000">
              <a:off x="1796267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48" name="CuadroTexto 147"/>
            <p:cNvSpPr txBox="1"/>
            <p:nvPr/>
          </p:nvSpPr>
          <p:spPr>
            <a:xfrm rot="16200000">
              <a:off x="2090684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49" name="CuadroTexto 148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50" name="CuadroTexto 149"/>
            <p:cNvSpPr txBox="1"/>
            <p:nvPr/>
          </p:nvSpPr>
          <p:spPr>
            <a:xfrm rot="16200000">
              <a:off x="3576701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51" name="CuadroTexto 150"/>
            <p:cNvSpPr txBox="1"/>
            <p:nvPr/>
          </p:nvSpPr>
          <p:spPr>
            <a:xfrm rot="16200000">
              <a:off x="388418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52" name="CuadroTexto 151"/>
            <p:cNvSpPr txBox="1"/>
            <p:nvPr/>
          </p:nvSpPr>
          <p:spPr>
            <a:xfrm rot="16200000">
              <a:off x="4221604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53" name="CuadroTexto 152"/>
            <p:cNvSpPr txBox="1"/>
            <p:nvPr/>
          </p:nvSpPr>
          <p:spPr>
            <a:xfrm rot="16200000">
              <a:off x="450295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54" name="CuadroTexto 153"/>
            <p:cNvSpPr txBox="1"/>
            <p:nvPr/>
          </p:nvSpPr>
          <p:spPr>
            <a:xfrm rot="16200000">
              <a:off x="2401044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55" name="CuadroTexto 154"/>
            <p:cNvSpPr txBox="1"/>
            <p:nvPr/>
          </p:nvSpPr>
          <p:spPr>
            <a:xfrm rot="16200000">
              <a:off x="269546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56" name="CuadroTexto 155"/>
            <p:cNvSpPr txBox="1"/>
            <p:nvPr/>
          </p:nvSpPr>
          <p:spPr>
            <a:xfrm rot="16200000">
              <a:off x="3032885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57" name="CuadroTexto 156"/>
            <p:cNvSpPr txBox="1"/>
            <p:nvPr/>
          </p:nvSpPr>
          <p:spPr>
            <a:xfrm rot="16200000">
              <a:off x="331423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58" name="CuadroTexto 157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159" name="Grupo 158"/>
          <p:cNvGrpSpPr/>
          <p:nvPr/>
        </p:nvGrpSpPr>
        <p:grpSpPr>
          <a:xfrm>
            <a:off x="7411017" y="5069509"/>
            <a:ext cx="4533792" cy="695571"/>
            <a:chOff x="881818" y="4809751"/>
            <a:chExt cx="4533792" cy="695571"/>
          </a:xfrm>
        </p:grpSpPr>
        <p:sp>
          <p:nvSpPr>
            <p:cNvPr id="160" name="CuadroTexto 159"/>
            <p:cNvSpPr txBox="1"/>
            <p:nvPr/>
          </p:nvSpPr>
          <p:spPr>
            <a:xfrm rot="16200000">
              <a:off x="113830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61" name="CuadroTexto 160"/>
            <p:cNvSpPr txBox="1"/>
            <p:nvPr/>
          </p:nvSpPr>
          <p:spPr>
            <a:xfrm rot="16200000">
              <a:off x="144578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62" name="CuadroTexto 161"/>
            <p:cNvSpPr txBox="1"/>
            <p:nvPr/>
          </p:nvSpPr>
          <p:spPr>
            <a:xfrm rot="16200000">
              <a:off x="1796267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63" name="CuadroTexto 162"/>
            <p:cNvSpPr txBox="1"/>
            <p:nvPr/>
          </p:nvSpPr>
          <p:spPr>
            <a:xfrm rot="16200000">
              <a:off x="2090684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64" name="CuadroTexto 163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65" name="CuadroTexto 164"/>
            <p:cNvSpPr txBox="1"/>
            <p:nvPr/>
          </p:nvSpPr>
          <p:spPr>
            <a:xfrm rot="16200000">
              <a:off x="3576701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66" name="CuadroTexto 165"/>
            <p:cNvSpPr txBox="1"/>
            <p:nvPr/>
          </p:nvSpPr>
          <p:spPr>
            <a:xfrm rot="16200000">
              <a:off x="388418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67" name="CuadroTexto 166"/>
            <p:cNvSpPr txBox="1"/>
            <p:nvPr/>
          </p:nvSpPr>
          <p:spPr>
            <a:xfrm rot="16200000">
              <a:off x="4221604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68" name="CuadroTexto 167"/>
            <p:cNvSpPr txBox="1"/>
            <p:nvPr/>
          </p:nvSpPr>
          <p:spPr>
            <a:xfrm rot="16200000">
              <a:off x="450295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69" name="CuadroTexto 168"/>
            <p:cNvSpPr txBox="1"/>
            <p:nvPr/>
          </p:nvSpPr>
          <p:spPr>
            <a:xfrm rot="16200000">
              <a:off x="2401044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70" name="CuadroTexto 169"/>
            <p:cNvSpPr txBox="1"/>
            <p:nvPr/>
          </p:nvSpPr>
          <p:spPr>
            <a:xfrm rot="16200000">
              <a:off x="269546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71" name="CuadroTexto 170"/>
            <p:cNvSpPr txBox="1"/>
            <p:nvPr/>
          </p:nvSpPr>
          <p:spPr>
            <a:xfrm rot="16200000">
              <a:off x="3032885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72" name="CuadroTexto 171"/>
            <p:cNvSpPr txBox="1"/>
            <p:nvPr/>
          </p:nvSpPr>
          <p:spPr>
            <a:xfrm rot="16200000">
              <a:off x="331423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173" name="CuadroTexto 172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174" name="Rectángulo 173"/>
          <p:cNvSpPr/>
          <p:nvPr/>
        </p:nvSpPr>
        <p:spPr>
          <a:xfrm rot="21480000">
            <a:off x="10081471" y="3229398"/>
            <a:ext cx="1188000" cy="250306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105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adroTexto 36"/>
          <p:cNvSpPr txBox="1"/>
          <p:nvPr/>
        </p:nvSpPr>
        <p:spPr>
          <a:xfrm>
            <a:off x="5205338" y="340642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Figure 2b</a:t>
            </a:r>
            <a:endParaRPr lang="es-ES" sz="2400" b="1" dirty="0"/>
          </a:p>
        </p:txBody>
      </p:sp>
      <p:sp>
        <p:nvSpPr>
          <p:cNvPr id="68" name="CuadroTexto 67"/>
          <p:cNvSpPr txBox="1"/>
          <p:nvPr/>
        </p:nvSpPr>
        <p:spPr>
          <a:xfrm>
            <a:off x="1425324" y="6470600"/>
            <a:ext cx="972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WT/E2F4DN; FE: 5xFAD/EGFP; FD: 5xFAD/E2F4DN</a:t>
            </a:r>
            <a:endParaRPr lang="es-ES" b="1" dirty="0"/>
          </a:p>
        </p:txBody>
      </p:sp>
      <p:pic>
        <p:nvPicPr>
          <p:cNvPr id="82" name="Imagen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15" y="1452229"/>
            <a:ext cx="5165539" cy="3405028"/>
          </a:xfrm>
          <a:prstGeom prst="rect">
            <a:avLst/>
          </a:prstGeom>
        </p:spPr>
      </p:pic>
      <p:grpSp>
        <p:nvGrpSpPr>
          <p:cNvPr id="84" name="Grupo 83"/>
          <p:cNvGrpSpPr/>
          <p:nvPr/>
        </p:nvGrpSpPr>
        <p:grpSpPr>
          <a:xfrm>
            <a:off x="0" y="2012563"/>
            <a:ext cx="600686" cy="2414656"/>
            <a:chOff x="-6762" y="1423464"/>
            <a:chExt cx="600686" cy="2414656"/>
          </a:xfrm>
        </p:grpSpPr>
        <p:sp>
          <p:nvSpPr>
            <p:cNvPr id="104" name="CuadroTexto 103"/>
            <p:cNvSpPr txBox="1"/>
            <p:nvPr/>
          </p:nvSpPr>
          <p:spPr>
            <a:xfrm>
              <a:off x="58653" y="324927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26" name="Flecha izquierda 125"/>
            <p:cNvSpPr/>
            <p:nvPr/>
          </p:nvSpPr>
          <p:spPr>
            <a:xfrm flipH="1" flipV="1">
              <a:off x="347144" y="334025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7" name="CuadroTexto 126"/>
            <p:cNvSpPr txBox="1"/>
            <p:nvPr/>
          </p:nvSpPr>
          <p:spPr>
            <a:xfrm>
              <a:off x="58542" y="29082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28" name="Flecha izquierda 127"/>
            <p:cNvSpPr/>
            <p:nvPr/>
          </p:nvSpPr>
          <p:spPr>
            <a:xfrm flipH="1" flipV="1">
              <a:off x="333515" y="2999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9" name="CuadroTexto 128"/>
            <p:cNvSpPr txBox="1"/>
            <p:nvPr/>
          </p:nvSpPr>
          <p:spPr>
            <a:xfrm>
              <a:off x="58542" y="246529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30" name="Flecha izquierda 129"/>
            <p:cNvSpPr/>
            <p:nvPr/>
          </p:nvSpPr>
          <p:spPr>
            <a:xfrm flipH="1" flipV="1">
              <a:off x="333515" y="255793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1" name="CuadroTexto 130"/>
            <p:cNvSpPr txBox="1"/>
            <p:nvPr/>
          </p:nvSpPr>
          <p:spPr>
            <a:xfrm>
              <a:off x="58542" y="213830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32" name="Flecha izquierda 131"/>
            <p:cNvSpPr/>
            <p:nvPr/>
          </p:nvSpPr>
          <p:spPr>
            <a:xfrm flipH="1" flipV="1">
              <a:off x="333515" y="223288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40115" y="19197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34" name="Flecha izquierda 133"/>
            <p:cNvSpPr/>
            <p:nvPr/>
          </p:nvSpPr>
          <p:spPr>
            <a:xfrm flipH="1" flipV="1">
              <a:off x="336568" y="201258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5" name="CuadroTexto 134"/>
            <p:cNvSpPr txBox="1"/>
            <p:nvPr/>
          </p:nvSpPr>
          <p:spPr>
            <a:xfrm>
              <a:off x="62408" y="357651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36" name="Flecha izquierda 135"/>
            <p:cNvSpPr/>
            <p:nvPr/>
          </p:nvSpPr>
          <p:spPr>
            <a:xfrm flipH="1" flipV="1">
              <a:off x="347143" y="367021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7" name="CuadroTexto 136"/>
            <p:cNvSpPr txBox="1"/>
            <p:nvPr/>
          </p:nvSpPr>
          <p:spPr>
            <a:xfrm>
              <a:off x="-6762" y="153897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38" name="Flecha izquierda 137"/>
            <p:cNvSpPr/>
            <p:nvPr/>
          </p:nvSpPr>
          <p:spPr>
            <a:xfrm flipH="1" flipV="1">
              <a:off x="347145" y="1620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9" name="CuadroTexto 138"/>
            <p:cNvSpPr txBox="1"/>
            <p:nvPr/>
          </p:nvSpPr>
          <p:spPr>
            <a:xfrm>
              <a:off x="-3294" y="142346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75" name="Flecha izquierda 174"/>
            <p:cNvSpPr/>
            <p:nvPr/>
          </p:nvSpPr>
          <p:spPr>
            <a:xfrm flipH="1" flipV="1">
              <a:off x="336569" y="149153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-3294" y="1711969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77" name="Flecha izquierda 176"/>
            <p:cNvSpPr/>
            <p:nvPr/>
          </p:nvSpPr>
          <p:spPr>
            <a:xfrm flipH="1" flipV="1">
              <a:off x="333515" y="179356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3" name="Grupo 192"/>
          <p:cNvGrpSpPr/>
          <p:nvPr/>
        </p:nvGrpSpPr>
        <p:grpSpPr>
          <a:xfrm>
            <a:off x="6232857" y="2030030"/>
            <a:ext cx="600686" cy="2414656"/>
            <a:chOff x="-6762" y="1423464"/>
            <a:chExt cx="600686" cy="2414656"/>
          </a:xfrm>
        </p:grpSpPr>
        <p:sp>
          <p:nvSpPr>
            <p:cNvPr id="194" name="CuadroTexto 193"/>
            <p:cNvSpPr txBox="1"/>
            <p:nvPr/>
          </p:nvSpPr>
          <p:spPr>
            <a:xfrm>
              <a:off x="58653" y="324927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95" name="Flecha izquierda 194"/>
            <p:cNvSpPr/>
            <p:nvPr/>
          </p:nvSpPr>
          <p:spPr>
            <a:xfrm flipH="1" flipV="1">
              <a:off x="347144" y="334025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6" name="CuadroTexto 195"/>
            <p:cNvSpPr txBox="1"/>
            <p:nvPr/>
          </p:nvSpPr>
          <p:spPr>
            <a:xfrm>
              <a:off x="58542" y="29082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97" name="Flecha izquierda 196"/>
            <p:cNvSpPr/>
            <p:nvPr/>
          </p:nvSpPr>
          <p:spPr>
            <a:xfrm flipH="1" flipV="1">
              <a:off x="333515" y="2999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8" name="CuadroTexto 197"/>
            <p:cNvSpPr txBox="1"/>
            <p:nvPr/>
          </p:nvSpPr>
          <p:spPr>
            <a:xfrm>
              <a:off x="58542" y="246529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99" name="Flecha izquierda 198"/>
            <p:cNvSpPr/>
            <p:nvPr/>
          </p:nvSpPr>
          <p:spPr>
            <a:xfrm flipH="1" flipV="1">
              <a:off x="333515" y="255793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0" name="CuadroTexto 199"/>
            <p:cNvSpPr txBox="1"/>
            <p:nvPr/>
          </p:nvSpPr>
          <p:spPr>
            <a:xfrm>
              <a:off x="58542" y="213830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201" name="Flecha izquierda 200"/>
            <p:cNvSpPr/>
            <p:nvPr/>
          </p:nvSpPr>
          <p:spPr>
            <a:xfrm flipH="1" flipV="1">
              <a:off x="333515" y="223288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2" name="CuadroTexto 201"/>
            <p:cNvSpPr txBox="1"/>
            <p:nvPr/>
          </p:nvSpPr>
          <p:spPr>
            <a:xfrm>
              <a:off x="40115" y="19197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203" name="Flecha izquierda 202"/>
            <p:cNvSpPr/>
            <p:nvPr/>
          </p:nvSpPr>
          <p:spPr>
            <a:xfrm flipH="1" flipV="1">
              <a:off x="336568" y="201258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4" name="CuadroTexto 203"/>
            <p:cNvSpPr txBox="1"/>
            <p:nvPr/>
          </p:nvSpPr>
          <p:spPr>
            <a:xfrm>
              <a:off x="62408" y="357651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205" name="Flecha izquierda 204"/>
            <p:cNvSpPr/>
            <p:nvPr/>
          </p:nvSpPr>
          <p:spPr>
            <a:xfrm flipH="1" flipV="1">
              <a:off x="347143" y="367021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6" name="CuadroTexto 205"/>
            <p:cNvSpPr txBox="1"/>
            <p:nvPr/>
          </p:nvSpPr>
          <p:spPr>
            <a:xfrm>
              <a:off x="-6762" y="153897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207" name="Flecha izquierda 206"/>
            <p:cNvSpPr/>
            <p:nvPr/>
          </p:nvSpPr>
          <p:spPr>
            <a:xfrm flipH="1" flipV="1">
              <a:off x="347145" y="1620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8" name="CuadroTexto 207"/>
            <p:cNvSpPr txBox="1"/>
            <p:nvPr/>
          </p:nvSpPr>
          <p:spPr>
            <a:xfrm>
              <a:off x="-3294" y="142346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209" name="Flecha izquierda 208"/>
            <p:cNvSpPr/>
            <p:nvPr/>
          </p:nvSpPr>
          <p:spPr>
            <a:xfrm flipH="1" flipV="1">
              <a:off x="336569" y="149153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10" name="CuadroTexto 209"/>
            <p:cNvSpPr txBox="1"/>
            <p:nvPr/>
          </p:nvSpPr>
          <p:spPr>
            <a:xfrm>
              <a:off x="-3294" y="1711969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211" name="Flecha izquierda 210"/>
            <p:cNvSpPr/>
            <p:nvPr/>
          </p:nvSpPr>
          <p:spPr>
            <a:xfrm flipH="1" flipV="1">
              <a:off x="333515" y="179356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26" name="Imagen 2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21" y="1440342"/>
            <a:ext cx="5178217" cy="3413386"/>
          </a:xfrm>
          <a:prstGeom prst="rect">
            <a:avLst/>
          </a:prstGeom>
        </p:spPr>
      </p:pic>
      <p:sp>
        <p:nvSpPr>
          <p:cNvPr id="228" name="CuadroTexto 227"/>
          <p:cNvSpPr txBox="1"/>
          <p:nvPr/>
        </p:nvSpPr>
        <p:spPr>
          <a:xfrm>
            <a:off x="2684233" y="1141350"/>
            <a:ext cx="75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00B050"/>
                </a:solidFill>
              </a:rPr>
              <a:t>-Tau</a:t>
            </a:r>
            <a:endParaRPr lang="es-ES" b="1" dirty="0">
              <a:solidFill>
                <a:srgbClr val="00B050"/>
              </a:solidFill>
            </a:endParaRPr>
          </a:p>
        </p:txBody>
      </p:sp>
      <p:grpSp>
        <p:nvGrpSpPr>
          <p:cNvPr id="229" name="Grupo 228"/>
          <p:cNvGrpSpPr/>
          <p:nvPr/>
        </p:nvGrpSpPr>
        <p:grpSpPr>
          <a:xfrm>
            <a:off x="886228" y="4819683"/>
            <a:ext cx="4533792" cy="695571"/>
            <a:chOff x="881818" y="4809751"/>
            <a:chExt cx="4533792" cy="695571"/>
          </a:xfrm>
        </p:grpSpPr>
        <p:sp>
          <p:nvSpPr>
            <p:cNvPr id="230" name="CuadroTexto 229"/>
            <p:cNvSpPr txBox="1"/>
            <p:nvPr/>
          </p:nvSpPr>
          <p:spPr>
            <a:xfrm rot="16200000">
              <a:off x="113830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31" name="CuadroTexto 230"/>
            <p:cNvSpPr txBox="1"/>
            <p:nvPr/>
          </p:nvSpPr>
          <p:spPr>
            <a:xfrm rot="16200000">
              <a:off x="144578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32" name="CuadroTexto 231"/>
            <p:cNvSpPr txBox="1"/>
            <p:nvPr/>
          </p:nvSpPr>
          <p:spPr>
            <a:xfrm rot="16200000">
              <a:off x="1796267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33" name="CuadroTexto 232"/>
            <p:cNvSpPr txBox="1"/>
            <p:nvPr/>
          </p:nvSpPr>
          <p:spPr>
            <a:xfrm rot="16200000">
              <a:off x="2090684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34" name="CuadroTexto 233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235" name="CuadroTexto 234"/>
            <p:cNvSpPr txBox="1"/>
            <p:nvPr/>
          </p:nvSpPr>
          <p:spPr>
            <a:xfrm rot="16200000">
              <a:off x="3576701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36" name="CuadroTexto 235"/>
            <p:cNvSpPr txBox="1"/>
            <p:nvPr/>
          </p:nvSpPr>
          <p:spPr>
            <a:xfrm rot="16200000">
              <a:off x="388418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37" name="CuadroTexto 236"/>
            <p:cNvSpPr txBox="1"/>
            <p:nvPr/>
          </p:nvSpPr>
          <p:spPr>
            <a:xfrm rot="16200000">
              <a:off x="4221604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38" name="CuadroTexto 237"/>
            <p:cNvSpPr txBox="1"/>
            <p:nvPr/>
          </p:nvSpPr>
          <p:spPr>
            <a:xfrm rot="16200000">
              <a:off x="450295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39" name="CuadroTexto 238"/>
            <p:cNvSpPr txBox="1"/>
            <p:nvPr/>
          </p:nvSpPr>
          <p:spPr>
            <a:xfrm rot="16200000">
              <a:off x="2401044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40" name="CuadroTexto 239"/>
            <p:cNvSpPr txBox="1"/>
            <p:nvPr/>
          </p:nvSpPr>
          <p:spPr>
            <a:xfrm rot="16200000">
              <a:off x="269546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41" name="CuadroTexto 240"/>
            <p:cNvSpPr txBox="1"/>
            <p:nvPr/>
          </p:nvSpPr>
          <p:spPr>
            <a:xfrm rot="16200000">
              <a:off x="3032885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42" name="CuadroTexto 241"/>
            <p:cNvSpPr txBox="1"/>
            <p:nvPr/>
          </p:nvSpPr>
          <p:spPr>
            <a:xfrm rot="16200000">
              <a:off x="331423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43" name="CuadroTexto 242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244" name="Flecha izquierda 243"/>
          <p:cNvSpPr/>
          <p:nvPr/>
        </p:nvSpPr>
        <p:spPr>
          <a:xfrm>
            <a:off x="11849569" y="3016820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5" name="Flecha izquierda 244"/>
          <p:cNvSpPr/>
          <p:nvPr/>
        </p:nvSpPr>
        <p:spPr>
          <a:xfrm>
            <a:off x="5593305" y="3064699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6" name="Rectángulo 245"/>
          <p:cNvSpPr/>
          <p:nvPr/>
        </p:nvSpPr>
        <p:spPr>
          <a:xfrm>
            <a:off x="2481640" y="3148211"/>
            <a:ext cx="1152000" cy="272799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7" name="Rectángulo 246"/>
          <p:cNvSpPr/>
          <p:nvPr/>
        </p:nvSpPr>
        <p:spPr>
          <a:xfrm>
            <a:off x="8838756" y="3103082"/>
            <a:ext cx="1152000" cy="27279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8" name="CuadroTexto 247"/>
          <p:cNvSpPr txBox="1"/>
          <p:nvPr/>
        </p:nvSpPr>
        <p:spPr>
          <a:xfrm>
            <a:off x="8531489" y="1139263"/>
            <a:ext cx="222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FF0000"/>
                </a:solidFill>
              </a:rPr>
              <a:t>-E2F4 </a:t>
            </a:r>
            <a:r>
              <a:rPr lang="es-ES" b="1" dirty="0" smtClean="0"/>
              <a:t>+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latin typeface="Symbol" panose="05050102010706020507" pitchFamily="18" charset="2"/>
              </a:rPr>
              <a:t>a</a:t>
            </a:r>
            <a:r>
              <a:rPr lang="es-ES" b="1" dirty="0" smtClean="0"/>
              <a:t>-</a:t>
            </a:r>
            <a:r>
              <a:rPr lang="es-ES" b="1" dirty="0" err="1" smtClean="0"/>
              <a:t>Actin</a:t>
            </a:r>
            <a:r>
              <a:rPr lang="es-ES" b="1" dirty="0" smtClean="0"/>
              <a:t>*</a:t>
            </a:r>
            <a:endParaRPr lang="es-ES" b="1" dirty="0"/>
          </a:p>
        </p:txBody>
      </p:sp>
      <p:grpSp>
        <p:nvGrpSpPr>
          <p:cNvPr id="250" name="Grupo 249"/>
          <p:cNvGrpSpPr/>
          <p:nvPr/>
        </p:nvGrpSpPr>
        <p:grpSpPr>
          <a:xfrm>
            <a:off x="7315777" y="4857257"/>
            <a:ext cx="4533792" cy="695571"/>
            <a:chOff x="881818" y="4809751"/>
            <a:chExt cx="4533792" cy="695571"/>
          </a:xfrm>
        </p:grpSpPr>
        <p:sp>
          <p:nvSpPr>
            <p:cNvPr id="251" name="CuadroTexto 250"/>
            <p:cNvSpPr txBox="1"/>
            <p:nvPr/>
          </p:nvSpPr>
          <p:spPr>
            <a:xfrm rot="16200000">
              <a:off x="113830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52" name="CuadroTexto 251"/>
            <p:cNvSpPr txBox="1"/>
            <p:nvPr/>
          </p:nvSpPr>
          <p:spPr>
            <a:xfrm rot="16200000">
              <a:off x="144578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53" name="CuadroTexto 252"/>
            <p:cNvSpPr txBox="1"/>
            <p:nvPr/>
          </p:nvSpPr>
          <p:spPr>
            <a:xfrm rot="16200000">
              <a:off x="1796267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54" name="CuadroTexto 253"/>
            <p:cNvSpPr txBox="1"/>
            <p:nvPr/>
          </p:nvSpPr>
          <p:spPr>
            <a:xfrm rot="16200000">
              <a:off x="2090684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55" name="CuadroTexto 254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256" name="CuadroTexto 255"/>
            <p:cNvSpPr txBox="1"/>
            <p:nvPr/>
          </p:nvSpPr>
          <p:spPr>
            <a:xfrm rot="16200000">
              <a:off x="3576701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57" name="CuadroTexto 256"/>
            <p:cNvSpPr txBox="1"/>
            <p:nvPr/>
          </p:nvSpPr>
          <p:spPr>
            <a:xfrm rot="16200000">
              <a:off x="388418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58" name="CuadroTexto 257"/>
            <p:cNvSpPr txBox="1"/>
            <p:nvPr/>
          </p:nvSpPr>
          <p:spPr>
            <a:xfrm rot="16200000">
              <a:off x="4221604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59" name="CuadroTexto 258"/>
            <p:cNvSpPr txBox="1"/>
            <p:nvPr/>
          </p:nvSpPr>
          <p:spPr>
            <a:xfrm rot="16200000">
              <a:off x="450295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60" name="CuadroTexto 259"/>
            <p:cNvSpPr txBox="1"/>
            <p:nvPr/>
          </p:nvSpPr>
          <p:spPr>
            <a:xfrm rot="16200000">
              <a:off x="2401044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61" name="CuadroTexto 260"/>
            <p:cNvSpPr txBox="1"/>
            <p:nvPr/>
          </p:nvSpPr>
          <p:spPr>
            <a:xfrm rot="16200000">
              <a:off x="269546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62" name="CuadroTexto 261"/>
            <p:cNvSpPr txBox="1"/>
            <p:nvPr/>
          </p:nvSpPr>
          <p:spPr>
            <a:xfrm rot="16200000">
              <a:off x="3032885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63" name="CuadroTexto 262"/>
            <p:cNvSpPr txBox="1"/>
            <p:nvPr/>
          </p:nvSpPr>
          <p:spPr>
            <a:xfrm rot="16200000">
              <a:off x="331423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64" name="CuadroTexto 263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80" name="CuadroTexto 79"/>
          <p:cNvSpPr txBox="1"/>
          <p:nvPr/>
        </p:nvSpPr>
        <p:spPr>
          <a:xfrm>
            <a:off x="7573829" y="5389712"/>
            <a:ext cx="3855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*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primary</a:t>
            </a:r>
            <a:r>
              <a:rPr lang="es-ES" sz="1600" dirty="0" smtClean="0"/>
              <a:t> </a:t>
            </a:r>
            <a:r>
              <a:rPr lang="es-ES" sz="1600" dirty="0" err="1" smtClean="0"/>
              <a:t>antibodies</a:t>
            </a:r>
            <a:r>
              <a:rPr lang="es-ES" sz="1600" dirty="0" smtClean="0"/>
              <a:t> </a:t>
            </a:r>
            <a:r>
              <a:rPr lang="es-ES" sz="1600" dirty="0" err="1" smtClean="0"/>
              <a:t>recognizing</a:t>
            </a:r>
            <a:r>
              <a:rPr lang="es-ES" sz="1600" dirty="0" smtClean="0"/>
              <a:t> </a:t>
            </a:r>
            <a:r>
              <a:rPr lang="es-ES" sz="1600" dirty="0" err="1" smtClean="0"/>
              <a:t>bands</a:t>
            </a:r>
            <a:r>
              <a:rPr lang="es-ES" sz="1600" dirty="0" smtClean="0"/>
              <a:t> of </a:t>
            </a:r>
            <a:r>
              <a:rPr lang="es-ES" sz="1600" dirty="0" err="1" smtClean="0"/>
              <a:t>defined</a:t>
            </a:r>
            <a:r>
              <a:rPr lang="es-ES" sz="1600" dirty="0" smtClean="0"/>
              <a:t> </a:t>
            </a:r>
            <a:r>
              <a:rPr lang="es-ES" sz="1600" dirty="0" err="1" smtClean="0"/>
              <a:t>mobility</a:t>
            </a:r>
            <a:r>
              <a:rPr lang="es-ES" sz="1600" dirty="0" smtClean="0"/>
              <a:t> (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-E2F4 and 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Actin</a:t>
            </a:r>
            <a:r>
              <a:rPr lang="es-ES" sz="1600" dirty="0" smtClean="0"/>
              <a:t>) </a:t>
            </a:r>
            <a:r>
              <a:rPr lang="es-ES" sz="1600" dirty="0" err="1" smtClean="0"/>
              <a:t>were</a:t>
            </a:r>
            <a:r>
              <a:rPr lang="es-ES" sz="1600" dirty="0" smtClean="0"/>
              <a:t> </a:t>
            </a:r>
            <a:r>
              <a:rPr lang="es-ES" sz="1600" dirty="0" err="1" smtClean="0"/>
              <a:t>used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Oddisey</a:t>
            </a:r>
            <a:r>
              <a:rPr lang="es-ES" sz="1600" dirty="0" smtClean="0"/>
              <a:t> </a:t>
            </a:r>
            <a:r>
              <a:rPr lang="es-ES" sz="1600" dirty="0" err="1" smtClean="0"/>
              <a:t>protocol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84593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adroTexto 36"/>
          <p:cNvSpPr txBox="1"/>
          <p:nvPr/>
        </p:nvSpPr>
        <p:spPr>
          <a:xfrm>
            <a:off x="5205338" y="340642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Figure 2b</a:t>
            </a:r>
            <a:endParaRPr lang="es-ES" sz="2400" b="1" dirty="0"/>
          </a:p>
        </p:txBody>
      </p:sp>
      <p:sp>
        <p:nvSpPr>
          <p:cNvPr id="68" name="CuadroTexto 67"/>
          <p:cNvSpPr txBox="1"/>
          <p:nvPr/>
        </p:nvSpPr>
        <p:spPr>
          <a:xfrm>
            <a:off x="1425324" y="6470600"/>
            <a:ext cx="972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WT/E2F4DN; FE: 5xFAD/EGFP; FD: 5xFAD/E2F4DN</a:t>
            </a:r>
            <a:endParaRPr lang="es-ES" b="1" dirty="0"/>
          </a:p>
        </p:txBody>
      </p:sp>
      <p:pic>
        <p:nvPicPr>
          <p:cNvPr id="76" name="Imagen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7" y="1394387"/>
            <a:ext cx="5243218" cy="3398673"/>
          </a:xfrm>
          <a:prstGeom prst="rect">
            <a:avLst/>
          </a:prstGeom>
        </p:spPr>
      </p:pic>
      <p:grpSp>
        <p:nvGrpSpPr>
          <p:cNvPr id="77" name="Grupo 76"/>
          <p:cNvGrpSpPr/>
          <p:nvPr/>
        </p:nvGrpSpPr>
        <p:grpSpPr>
          <a:xfrm>
            <a:off x="0" y="2041859"/>
            <a:ext cx="600686" cy="2414656"/>
            <a:chOff x="-6762" y="1423464"/>
            <a:chExt cx="600686" cy="2414656"/>
          </a:xfrm>
        </p:grpSpPr>
        <p:sp>
          <p:nvSpPr>
            <p:cNvPr id="78" name="CuadroTexto 77"/>
            <p:cNvSpPr txBox="1"/>
            <p:nvPr/>
          </p:nvSpPr>
          <p:spPr>
            <a:xfrm>
              <a:off x="58653" y="324927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79" name="Flecha izquierda 78"/>
            <p:cNvSpPr/>
            <p:nvPr/>
          </p:nvSpPr>
          <p:spPr>
            <a:xfrm flipH="1" flipV="1">
              <a:off x="347144" y="334025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58542" y="29082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85" name="Flecha izquierda 84"/>
            <p:cNvSpPr/>
            <p:nvPr/>
          </p:nvSpPr>
          <p:spPr>
            <a:xfrm flipH="1" flipV="1">
              <a:off x="333515" y="2999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58542" y="246529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87" name="Flecha izquierda 86"/>
            <p:cNvSpPr/>
            <p:nvPr/>
          </p:nvSpPr>
          <p:spPr>
            <a:xfrm flipH="1" flipV="1">
              <a:off x="333515" y="255793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8" name="CuadroTexto 87"/>
            <p:cNvSpPr txBox="1"/>
            <p:nvPr/>
          </p:nvSpPr>
          <p:spPr>
            <a:xfrm>
              <a:off x="58542" y="213830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89" name="Flecha izquierda 88"/>
            <p:cNvSpPr/>
            <p:nvPr/>
          </p:nvSpPr>
          <p:spPr>
            <a:xfrm flipH="1" flipV="1">
              <a:off x="333515" y="223288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0" name="CuadroTexto 89"/>
            <p:cNvSpPr txBox="1"/>
            <p:nvPr/>
          </p:nvSpPr>
          <p:spPr>
            <a:xfrm>
              <a:off x="40115" y="19197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91" name="Flecha izquierda 90"/>
            <p:cNvSpPr/>
            <p:nvPr/>
          </p:nvSpPr>
          <p:spPr>
            <a:xfrm flipH="1" flipV="1">
              <a:off x="336568" y="201258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62408" y="357651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93" name="Flecha izquierda 92"/>
            <p:cNvSpPr/>
            <p:nvPr/>
          </p:nvSpPr>
          <p:spPr>
            <a:xfrm flipH="1" flipV="1">
              <a:off x="347143" y="367021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-6762" y="153897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95" name="Flecha izquierda 94"/>
            <p:cNvSpPr/>
            <p:nvPr/>
          </p:nvSpPr>
          <p:spPr>
            <a:xfrm flipH="1" flipV="1">
              <a:off x="347145" y="1620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-3294" y="142346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97" name="Flecha izquierda 96"/>
            <p:cNvSpPr/>
            <p:nvPr/>
          </p:nvSpPr>
          <p:spPr>
            <a:xfrm flipH="1" flipV="1">
              <a:off x="336569" y="149153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-3294" y="1711969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99" name="Flecha izquierda 98"/>
            <p:cNvSpPr/>
            <p:nvPr/>
          </p:nvSpPr>
          <p:spPr>
            <a:xfrm flipH="1" flipV="1">
              <a:off x="333515" y="179356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Grupo 117"/>
          <p:cNvGrpSpPr/>
          <p:nvPr/>
        </p:nvGrpSpPr>
        <p:grpSpPr>
          <a:xfrm>
            <a:off x="6118972" y="1946100"/>
            <a:ext cx="600686" cy="2414656"/>
            <a:chOff x="-6762" y="1423464"/>
            <a:chExt cx="600686" cy="2414656"/>
          </a:xfrm>
        </p:grpSpPr>
        <p:sp>
          <p:nvSpPr>
            <p:cNvPr id="119" name="CuadroTexto 118"/>
            <p:cNvSpPr txBox="1"/>
            <p:nvPr/>
          </p:nvSpPr>
          <p:spPr>
            <a:xfrm>
              <a:off x="58653" y="324927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120" name="Flecha izquierda 119"/>
            <p:cNvSpPr/>
            <p:nvPr/>
          </p:nvSpPr>
          <p:spPr>
            <a:xfrm flipH="1" flipV="1">
              <a:off x="347144" y="334025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1" name="CuadroTexto 120"/>
            <p:cNvSpPr txBox="1"/>
            <p:nvPr/>
          </p:nvSpPr>
          <p:spPr>
            <a:xfrm>
              <a:off x="58542" y="29082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122" name="Flecha izquierda 121"/>
            <p:cNvSpPr/>
            <p:nvPr/>
          </p:nvSpPr>
          <p:spPr>
            <a:xfrm flipH="1" flipV="1">
              <a:off x="333515" y="2999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3" name="CuadroTexto 122"/>
            <p:cNvSpPr txBox="1"/>
            <p:nvPr/>
          </p:nvSpPr>
          <p:spPr>
            <a:xfrm>
              <a:off x="58542" y="246529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124" name="Flecha izquierda 123"/>
            <p:cNvSpPr/>
            <p:nvPr/>
          </p:nvSpPr>
          <p:spPr>
            <a:xfrm flipH="1" flipV="1">
              <a:off x="333515" y="255793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5" name="CuadroTexto 124"/>
            <p:cNvSpPr txBox="1"/>
            <p:nvPr/>
          </p:nvSpPr>
          <p:spPr>
            <a:xfrm>
              <a:off x="58542" y="213830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140" name="Flecha izquierda 139"/>
            <p:cNvSpPr/>
            <p:nvPr/>
          </p:nvSpPr>
          <p:spPr>
            <a:xfrm flipH="1" flipV="1">
              <a:off x="333515" y="223288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1" name="CuadroTexto 140"/>
            <p:cNvSpPr txBox="1"/>
            <p:nvPr/>
          </p:nvSpPr>
          <p:spPr>
            <a:xfrm>
              <a:off x="40115" y="19197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42" name="Flecha izquierda 141"/>
            <p:cNvSpPr/>
            <p:nvPr/>
          </p:nvSpPr>
          <p:spPr>
            <a:xfrm flipH="1" flipV="1">
              <a:off x="336568" y="201258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3" name="CuadroTexto 142"/>
            <p:cNvSpPr txBox="1"/>
            <p:nvPr/>
          </p:nvSpPr>
          <p:spPr>
            <a:xfrm>
              <a:off x="62408" y="3576510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44" name="Flecha izquierda 143"/>
            <p:cNvSpPr/>
            <p:nvPr/>
          </p:nvSpPr>
          <p:spPr>
            <a:xfrm flipH="1" flipV="1">
              <a:off x="347143" y="367021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5" name="CuadroTexto 144"/>
            <p:cNvSpPr txBox="1"/>
            <p:nvPr/>
          </p:nvSpPr>
          <p:spPr>
            <a:xfrm>
              <a:off x="-6762" y="153897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46" name="Flecha izquierda 145"/>
            <p:cNvSpPr/>
            <p:nvPr/>
          </p:nvSpPr>
          <p:spPr>
            <a:xfrm flipH="1" flipV="1">
              <a:off x="347145" y="162072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7" name="CuadroTexto 146"/>
            <p:cNvSpPr txBox="1"/>
            <p:nvPr/>
          </p:nvSpPr>
          <p:spPr>
            <a:xfrm>
              <a:off x="-3294" y="142346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48" name="Flecha izquierda 147"/>
            <p:cNvSpPr/>
            <p:nvPr/>
          </p:nvSpPr>
          <p:spPr>
            <a:xfrm flipH="1" flipV="1">
              <a:off x="336569" y="149153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9" name="CuadroTexto 148"/>
            <p:cNvSpPr txBox="1"/>
            <p:nvPr/>
          </p:nvSpPr>
          <p:spPr>
            <a:xfrm>
              <a:off x="-3294" y="1711969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50" name="Flecha izquierda 149"/>
            <p:cNvSpPr/>
            <p:nvPr/>
          </p:nvSpPr>
          <p:spPr>
            <a:xfrm flipH="1" flipV="1">
              <a:off x="333515" y="179356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65" name="Imagen 1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52" y="1388032"/>
            <a:ext cx="5165539" cy="3405028"/>
          </a:xfrm>
          <a:prstGeom prst="rect">
            <a:avLst/>
          </a:prstGeom>
        </p:spPr>
      </p:pic>
      <p:sp>
        <p:nvSpPr>
          <p:cNvPr id="166" name="CuadroTexto 165"/>
          <p:cNvSpPr txBox="1"/>
          <p:nvPr/>
        </p:nvSpPr>
        <p:spPr>
          <a:xfrm>
            <a:off x="9050406" y="1050685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FF0000"/>
                </a:solidFill>
              </a:rPr>
              <a:t>-</a:t>
            </a:r>
            <a:r>
              <a:rPr lang="es-ES" b="1" dirty="0" err="1" smtClean="0">
                <a:solidFill>
                  <a:srgbClr val="FF0000"/>
                </a:solidFill>
              </a:rPr>
              <a:t>Actin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67" name="CuadroTexto 166"/>
          <p:cNvSpPr txBox="1"/>
          <p:nvPr/>
        </p:nvSpPr>
        <p:spPr>
          <a:xfrm>
            <a:off x="2868475" y="1053713"/>
            <a:ext cx="805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00B050"/>
                </a:solidFill>
              </a:rPr>
              <a:t>-</a:t>
            </a:r>
            <a:r>
              <a:rPr lang="es-ES" b="1" dirty="0" err="1" smtClean="0">
                <a:solidFill>
                  <a:srgbClr val="00B050"/>
                </a:solidFill>
              </a:rPr>
              <a:t>Myc</a:t>
            </a:r>
            <a:endParaRPr lang="es-ES" b="1" dirty="0" smtClean="0">
              <a:solidFill>
                <a:srgbClr val="00B050"/>
              </a:solidFill>
            </a:endParaRPr>
          </a:p>
        </p:txBody>
      </p:sp>
      <p:sp>
        <p:nvSpPr>
          <p:cNvPr id="168" name="Flecha izquierda 167"/>
          <p:cNvSpPr/>
          <p:nvPr/>
        </p:nvSpPr>
        <p:spPr>
          <a:xfrm>
            <a:off x="5569572" y="2890728"/>
            <a:ext cx="216569" cy="20148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9" name="Flecha izquierda 168"/>
          <p:cNvSpPr/>
          <p:nvPr/>
        </p:nvSpPr>
        <p:spPr>
          <a:xfrm>
            <a:off x="11831914" y="3161465"/>
            <a:ext cx="222353" cy="21155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0" name="Rectángulo 169"/>
          <p:cNvSpPr/>
          <p:nvPr/>
        </p:nvSpPr>
        <p:spPr>
          <a:xfrm>
            <a:off x="2538848" y="2949970"/>
            <a:ext cx="1152000" cy="272799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1" name="Rectángulo 170"/>
          <p:cNvSpPr/>
          <p:nvPr/>
        </p:nvSpPr>
        <p:spPr>
          <a:xfrm>
            <a:off x="8642121" y="3217275"/>
            <a:ext cx="1152000" cy="27279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72" name="Grupo 171"/>
          <p:cNvGrpSpPr/>
          <p:nvPr/>
        </p:nvGrpSpPr>
        <p:grpSpPr>
          <a:xfrm>
            <a:off x="983109" y="4793060"/>
            <a:ext cx="4590064" cy="695571"/>
            <a:chOff x="825546" y="4809751"/>
            <a:chExt cx="4590064" cy="695571"/>
          </a:xfrm>
        </p:grpSpPr>
        <p:sp>
          <p:nvSpPr>
            <p:cNvPr id="173" name="CuadroTexto 172"/>
            <p:cNvSpPr txBox="1"/>
            <p:nvPr/>
          </p:nvSpPr>
          <p:spPr>
            <a:xfrm rot="16200000">
              <a:off x="106796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74" name="CuadroTexto 173"/>
            <p:cNvSpPr txBox="1"/>
            <p:nvPr/>
          </p:nvSpPr>
          <p:spPr>
            <a:xfrm rot="16200000">
              <a:off x="137544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28" name="CuadroTexto 227"/>
            <p:cNvSpPr txBox="1"/>
            <p:nvPr/>
          </p:nvSpPr>
          <p:spPr>
            <a:xfrm rot="16200000">
              <a:off x="1739995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29" name="CuadroTexto 228"/>
            <p:cNvSpPr txBox="1"/>
            <p:nvPr/>
          </p:nvSpPr>
          <p:spPr>
            <a:xfrm rot="16200000">
              <a:off x="2048480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30" name="CuadroTexto 229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231" name="CuadroTexto 230"/>
            <p:cNvSpPr txBox="1"/>
            <p:nvPr/>
          </p:nvSpPr>
          <p:spPr>
            <a:xfrm rot="16200000">
              <a:off x="3548565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32" name="CuadroTexto 231"/>
            <p:cNvSpPr txBox="1"/>
            <p:nvPr/>
          </p:nvSpPr>
          <p:spPr>
            <a:xfrm rot="16200000">
              <a:off x="3856046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33" name="CuadroTexto 232"/>
            <p:cNvSpPr txBox="1"/>
            <p:nvPr/>
          </p:nvSpPr>
          <p:spPr>
            <a:xfrm rot="16200000">
              <a:off x="4193468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34" name="CuadroTexto 233"/>
            <p:cNvSpPr txBox="1"/>
            <p:nvPr/>
          </p:nvSpPr>
          <p:spPr>
            <a:xfrm rot="16200000">
              <a:off x="4488891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35" name="CuadroTexto 234"/>
            <p:cNvSpPr txBox="1"/>
            <p:nvPr/>
          </p:nvSpPr>
          <p:spPr>
            <a:xfrm rot="16200000">
              <a:off x="2358840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36" name="CuadroTexto 235"/>
            <p:cNvSpPr txBox="1"/>
            <p:nvPr/>
          </p:nvSpPr>
          <p:spPr>
            <a:xfrm rot="16200000">
              <a:off x="2653258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37" name="CuadroTexto 236"/>
            <p:cNvSpPr txBox="1"/>
            <p:nvPr/>
          </p:nvSpPr>
          <p:spPr>
            <a:xfrm rot="16200000">
              <a:off x="2990681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38" name="CuadroTexto 237"/>
            <p:cNvSpPr txBox="1"/>
            <p:nvPr/>
          </p:nvSpPr>
          <p:spPr>
            <a:xfrm rot="16200000">
              <a:off x="3272035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39" name="CuadroTexto 238"/>
            <p:cNvSpPr txBox="1"/>
            <p:nvPr/>
          </p:nvSpPr>
          <p:spPr>
            <a:xfrm rot="16200000">
              <a:off x="734656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240" name="Grupo 239"/>
          <p:cNvGrpSpPr/>
          <p:nvPr/>
        </p:nvGrpSpPr>
        <p:grpSpPr>
          <a:xfrm>
            <a:off x="7092388" y="4767050"/>
            <a:ext cx="4533792" cy="695571"/>
            <a:chOff x="881818" y="4809751"/>
            <a:chExt cx="4533792" cy="695571"/>
          </a:xfrm>
        </p:grpSpPr>
        <p:sp>
          <p:nvSpPr>
            <p:cNvPr id="241" name="CuadroTexto 240"/>
            <p:cNvSpPr txBox="1"/>
            <p:nvPr/>
          </p:nvSpPr>
          <p:spPr>
            <a:xfrm rot="16200000">
              <a:off x="1138301" y="491648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42" name="CuadroTexto 241"/>
            <p:cNvSpPr txBox="1"/>
            <p:nvPr/>
          </p:nvSpPr>
          <p:spPr>
            <a:xfrm rot="16200000">
              <a:off x="1445781" y="4916489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43" name="CuadroTexto 242"/>
            <p:cNvSpPr txBox="1"/>
            <p:nvPr/>
          </p:nvSpPr>
          <p:spPr>
            <a:xfrm rot="16200000">
              <a:off x="1796267" y="49109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44" name="CuadroTexto 243"/>
            <p:cNvSpPr txBox="1"/>
            <p:nvPr/>
          </p:nvSpPr>
          <p:spPr>
            <a:xfrm rot="16200000">
              <a:off x="2090684" y="4910901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45" name="CuadroTexto 244"/>
            <p:cNvSpPr txBox="1"/>
            <p:nvPr/>
          </p:nvSpPr>
          <p:spPr>
            <a:xfrm rot="16200000">
              <a:off x="4949938" y="503964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246" name="CuadroTexto 245"/>
            <p:cNvSpPr txBox="1"/>
            <p:nvPr/>
          </p:nvSpPr>
          <p:spPr>
            <a:xfrm rot="16200000">
              <a:off x="3576701" y="4912133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47" name="CuadroTexto 246"/>
            <p:cNvSpPr txBox="1"/>
            <p:nvPr/>
          </p:nvSpPr>
          <p:spPr>
            <a:xfrm rot="16200000">
              <a:off x="388418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48" name="CuadroTexto 247"/>
            <p:cNvSpPr txBox="1"/>
            <p:nvPr/>
          </p:nvSpPr>
          <p:spPr>
            <a:xfrm rot="16200000">
              <a:off x="4221604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49" name="CuadroTexto 248"/>
            <p:cNvSpPr txBox="1"/>
            <p:nvPr/>
          </p:nvSpPr>
          <p:spPr>
            <a:xfrm rot="16200000">
              <a:off x="450295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50" name="CuadroTexto 249"/>
            <p:cNvSpPr txBox="1"/>
            <p:nvPr/>
          </p:nvSpPr>
          <p:spPr>
            <a:xfrm rot="16200000">
              <a:off x="2400242" y="4912133"/>
              <a:ext cx="4010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WT</a:t>
              </a:r>
              <a:endParaRPr lang="es-ES" sz="1200" b="1" dirty="0"/>
            </a:p>
          </p:txBody>
        </p:sp>
        <p:sp>
          <p:nvSpPr>
            <p:cNvPr id="251" name="CuadroTexto 250"/>
            <p:cNvSpPr txBox="1"/>
            <p:nvPr/>
          </p:nvSpPr>
          <p:spPr>
            <a:xfrm rot="16200000">
              <a:off x="2695462" y="4912133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252" name="CuadroTexto 251"/>
            <p:cNvSpPr txBox="1"/>
            <p:nvPr/>
          </p:nvSpPr>
          <p:spPr>
            <a:xfrm rot="16200000">
              <a:off x="3032885" y="490654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53" name="CuadroTexto 252"/>
            <p:cNvSpPr txBox="1"/>
            <p:nvPr/>
          </p:nvSpPr>
          <p:spPr>
            <a:xfrm rot="16200000">
              <a:off x="3314239" y="4906545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254" name="CuadroTexto 253"/>
            <p:cNvSpPr txBox="1"/>
            <p:nvPr/>
          </p:nvSpPr>
          <p:spPr>
            <a:xfrm rot="16200000">
              <a:off x="790928" y="490064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2960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-6762" y="2260494"/>
            <a:ext cx="600686" cy="2440782"/>
            <a:chOff x="-6762" y="1514905"/>
            <a:chExt cx="600686" cy="2440782"/>
          </a:xfrm>
        </p:grpSpPr>
        <p:sp>
          <p:nvSpPr>
            <p:cNvPr id="66" name="CuadroTexto 65"/>
            <p:cNvSpPr txBox="1"/>
            <p:nvPr/>
          </p:nvSpPr>
          <p:spPr>
            <a:xfrm>
              <a:off x="58653" y="336684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67" name="Flecha izquierda 66"/>
            <p:cNvSpPr/>
            <p:nvPr/>
          </p:nvSpPr>
          <p:spPr>
            <a:xfrm flipH="1" flipV="1">
              <a:off x="347144" y="345781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8" name="CuadroTexto 67"/>
            <p:cNvSpPr txBox="1"/>
            <p:nvPr/>
          </p:nvSpPr>
          <p:spPr>
            <a:xfrm>
              <a:off x="58542" y="302577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69" name="Flecha izquierda 68"/>
            <p:cNvSpPr/>
            <p:nvPr/>
          </p:nvSpPr>
          <p:spPr>
            <a:xfrm flipH="1" flipV="1">
              <a:off x="333515" y="311728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58542" y="255673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71" name="Flecha izquierda 70"/>
            <p:cNvSpPr/>
            <p:nvPr/>
          </p:nvSpPr>
          <p:spPr>
            <a:xfrm flipH="1" flipV="1">
              <a:off x="333515" y="264937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58542" y="222974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73" name="Flecha izquierda 72"/>
            <p:cNvSpPr/>
            <p:nvPr/>
          </p:nvSpPr>
          <p:spPr>
            <a:xfrm flipH="1" flipV="1">
              <a:off x="333515" y="232432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40115" y="2011235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75" name="Flecha izquierda 74"/>
            <p:cNvSpPr/>
            <p:nvPr/>
          </p:nvSpPr>
          <p:spPr>
            <a:xfrm flipH="1" flipV="1">
              <a:off x="336568" y="210402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62408" y="369407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77" name="Flecha izquierda 76"/>
            <p:cNvSpPr/>
            <p:nvPr/>
          </p:nvSpPr>
          <p:spPr>
            <a:xfrm flipH="1" flipV="1">
              <a:off x="347143" y="37877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-6762" y="1630417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79" name="Flecha izquierda 78"/>
            <p:cNvSpPr/>
            <p:nvPr/>
          </p:nvSpPr>
          <p:spPr>
            <a:xfrm flipH="1" flipV="1">
              <a:off x="347145" y="171216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-3294" y="1514905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81" name="Flecha izquierda 80"/>
            <p:cNvSpPr/>
            <p:nvPr/>
          </p:nvSpPr>
          <p:spPr>
            <a:xfrm flipH="1" flipV="1">
              <a:off x="336569" y="158297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-3294" y="1803410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83" name="Flecha izquierda 82"/>
            <p:cNvSpPr/>
            <p:nvPr/>
          </p:nvSpPr>
          <p:spPr>
            <a:xfrm flipH="1" flipV="1">
              <a:off x="333515" y="188500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33" y="1628032"/>
            <a:ext cx="5149014" cy="33941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89" y="1634153"/>
            <a:ext cx="5149014" cy="3394135"/>
          </a:xfrm>
          <a:prstGeom prst="rect">
            <a:avLst/>
          </a:prstGeom>
        </p:spPr>
      </p:pic>
      <p:grpSp>
        <p:nvGrpSpPr>
          <p:cNvPr id="89" name="Grupo 88"/>
          <p:cNvGrpSpPr/>
          <p:nvPr/>
        </p:nvGrpSpPr>
        <p:grpSpPr>
          <a:xfrm>
            <a:off x="6005859" y="2256138"/>
            <a:ext cx="600686" cy="2440782"/>
            <a:chOff x="-6762" y="1514905"/>
            <a:chExt cx="600686" cy="2440782"/>
          </a:xfrm>
        </p:grpSpPr>
        <p:sp>
          <p:nvSpPr>
            <p:cNvPr id="90" name="CuadroTexto 89"/>
            <p:cNvSpPr txBox="1"/>
            <p:nvPr/>
          </p:nvSpPr>
          <p:spPr>
            <a:xfrm>
              <a:off x="58653" y="336684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92" name="Flecha izquierda 91"/>
            <p:cNvSpPr/>
            <p:nvPr/>
          </p:nvSpPr>
          <p:spPr>
            <a:xfrm flipH="1" flipV="1">
              <a:off x="347144" y="345781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3" name="CuadroTexto 92"/>
            <p:cNvSpPr txBox="1"/>
            <p:nvPr/>
          </p:nvSpPr>
          <p:spPr>
            <a:xfrm>
              <a:off x="58542" y="302577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94" name="Flecha izquierda 93"/>
            <p:cNvSpPr/>
            <p:nvPr/>
          </p:nvSpPr>
          <p:spPr>
            <a:xfrm flipH="1" flipV="1">
              <a:off x="333515" y="311728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5" name="CuadroTexto 94"/>
            <p:cNvSpPr txBox="1"/>
            <p:nvPr/>
          </p:nvSpPr>
          <p:spPr>
            <a:xfrm>
              <a:off x="58542" y="255673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96" name="Flecha izquierda 95"/>
            <p:cNvSpPr/>
            <p:nvPr/>
          </p:nvSpPr>
          <p:spPr>
            <a:xfrm flipH="1" flipV="1">
              <a:off x="333515" y="264937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7" name="CuadroTexto 96"/>
            <p:cNvSpPr txBox="1"/>
            <p:nvPr/>
          </p:nvSpPr>
          <p:spPr>
            <a:xfrm>
              <a:off x="58542" y="222974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98" name="Flecha izquierda 97"/>
            <p:cNvSpPr/>
            <p:nvPr/>
          </p:nvSpPr>
          <p:spPr>
            <a:xfrm flipH="1" flipV="1">
              <a:off x="333515" y="232432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9" name="CuadroTexto 98"/>
            <p:cNvSpPr txBox="1"/>
            <p:nvPr/>
          </p:nvSpPr>
          <p:spPr>
            <a:xfrm>
              <a:off x="40115" y="2011235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100" name="Flecha izquierda 99"/>
            <p:cNvSpPr/>
            <p:nvPr/>
          </p:nvSpPr>
          <p:spPr>
            <a:xfrm flipH="1" flipV="1">
              <a:off x="336568" y="2104027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62408" y="369407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102" name="Flecha izquierda 101"/>
            <p:cNvSpPr/>
            <p:nvPr/>
          </p:nvSpPr>
          <p:spPr>
            <a:xfrm flipH="1" flipV="1">
              <a:off x="347143" y="37877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-6762" y="1630417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175</a:t>
              </a:r>
            </a:p>
          </p:txBody>
        </p:sp>
        <p:sp>
          <p:nvSpPr>
            <p:cNvPr id="104" name="Flecha izquierda 103"/>
            <p:cNvSpPr/>
            <p:nvPr/>
          </p:nvSpPr>
          <p:spPr>
            <a:xfrm flipH="1" flipV="1">
              <a:off x="347145" y="171216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-3294" y="1514905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270</a:t>
              </a:r>
            </a:p>
          </p:txBody>
        </p:sp>
        <p:sp>
          <p:nvSpPr>
            <p:cNvPr id="106" name="Flecha izquierda 105"/>
            <p:cNvSpPr/>
            <p:nvPr/>
          </p:nvSpPr>
          <p:spPr>
            <a:xfrm flipH="1" flipV="1">
              <a:off x="336569" y="158297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-3294" y="1803410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08" name="Flecha izquierda 107"/>
            <p:cNvSpPr/>
            <p:nvPr/>
          </p:nvSpPr>
          <p:spPr>
            <a:xfrm flipH="1" flipV="1">
              <a:off x="333515" y="188500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87" name="CuadroTexto 86"/>
          <p:cNvSpPr txBox="1"/>
          <p:nvPr/>
        </p:nvSpPr>
        <p:spPr>
          <a:xfrm>
            <a:off x="4702251" y="301333"/>
            <a:ext cx="2943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/>
              <a:t>Supplementary</a:t>
            </a:r>
            <a:r>
              <a:rPr lang="es-ES" sz="2400" b="1" dirty="0"/>
              <a:t> Fig. 2 </a:t>
            </a:r>
          </a:p>
        </p:txBody>
      </p:sp>
      <p:sp>
        <p:nvSpPr>
          <p:cNvPr id="88" name="CuadroTexto 87"/>
          <p:cNvSpPr txBox="1"/>
          <p:nvPr/>
        </p:nvSpPr>
        <p:spPr>
          <a:xfrm>
            <a:off x="3212319" y="6470600"/>
            <a:ext cx="61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</a:t>
            </a:r>
            <a:endParaRPr lang="es-ES" b="1" dirty="0"/>
          </a:p>
        </p:txBody>
      </p:sp>
      <p:sp>
        <p:nvSpPr>
          <p:cNvPr id="124" name="CuadroTexto 123"/>
          <p:cNvSpPr txBox="1"/>
          <p:nvPr/>
        </p:nvSpPr>
        <p:spPr>
          <a:xfrm>
            <a:off x="2818141" y="1258700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FF0000"/>
                </a:solidFill>
              </a:rPr>
              <a:t>-</a:t>
            </a:r>
            <a:r>
              <a:rPr lang="es-ES" b="1" dirty="0" err="1" smtClean="0">
                <a:solidFill>
                  <a:srgbClr val="FF0000"/>
                </a:solidFill>
              </a:rPr>
              <a:t>Actin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25" name="CuadroTexto 124"/>
          <p:cNvSpPr txBox="1"/>
          <p:nvPr/>
        </p:nvSpPr>
        <p:spPr>
          <a:xfrm>
            <a:off x="8861360" y="1235794"/>
            <a:ext cx="75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s-ES" b="1" dirty="0" smtClean="0">
                <a:solidFill>
                  <a:srgbClr val="00B050"/>
                </a:solidFill>
              </a:rPr>
              <a:t>-Tau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26" name="Flecha izquierda 125"/>
          <p:cNvSpPr/>
          <p:nvPr/>
        </p:nvSpPr>
        <p:spPr>
          <a:xfrm>
            <a:off x="5636378" y="3583557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7" name="Flecha izquierda 126"/>
          <p:cNvSpPr/>
          <p:nvPr/>
        </p:nvSpPr>
        <p:spPr>
          <a:xfrm>
            <a:off x="11706526" y="3429003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8" name="Rectángulo 127"/>
          <p:cNvSpPr/>
          <p:nvPr/>
        </p:nvSpPr>
        <p:spPr>
          <a:xfrm>
            <a:off x="2400245" y="3554601"/>
            <a:ext cx="864000" cy="27279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dirty="0"/>
          </a:p>
        </p:txBody>
      </p:sp>
      <p:sp>
        <p:nvSpPr>
          <p:cNvPr id="129" name="Rectángulo 128"/>
          <p:cNvSpPr/>
          <p:nvPr/>
        </p:nvSpPr>
        <p:spPr>
          <a:xfrm>
            <a:off x="3754050" y="3552234"/>
            <a:ext cx="864000" cy="272799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0" name="Rectángulo 129"/>
          <p:cNvSpPr/>
          <p:nvPr/>
        </p:nvSpPr>
        <p:spPr>
          <a:xfrm>
            <a:off x="8429360" y="3390610"/>
            <a:ext cx="864000" cy="272799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1" name="Rectángulo 130"/>
          <p:cNvSpPr/>
          <p:nvPr/>
        </p:nvSpPr>
        <p:spPr>
          <a:xfrm>
            <a:off x="9768864" y="3390609"/>
            <a:ext cx="864000" cy="272799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3" name="Grupo 2"/>
          <p:cNvGrpSpPr/>
          <p:nvPr/>
        </p:nvGrpSpPr>
        <p:grpSpPr>
          <a:xfrm>
            <a:off x="1108364" y="5061731"/>
            <a:ext cx="4370586" cy="665697"/>
            <a:chOff x="1108364" y="4752241"/>
            <a:chExt cx="4370586" cy="665697"/>
          </a:xfrm>
        </p:grpSpPr>
        <p:sp>
          <p:nvSpPr>
            <p:cNvPr id="85" name="CuadroTexto 84"/>
            <p:cNvSpPr txBox="1"/>
            <p:nvPr/>
          </p:nvSpPr>
          <p:spPr>
            <a:xfrm rot="16200000">
              <a:off x="1498356" y="4847487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86" name="CuadroTexto 85"/>
            <p:cNvSpPr txBox="1"/>
            <p:nvPr/>
          </p:nvSpPr>
          <p:spPr>
            <a:xfrm rot="16200000">
              <a:off x="4203374" y="4847487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91" name="CuadroTexto 90"/>
            <p:cNvSpPr txBox="1"/>
            <p:nvPr/>
          </p:nvSpPr>
          <p:spPr>
            <a:xfrm rot="16200000">
              <a:off x="2715506" y="4952265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60" name="CuadroTexto 159"/>
            <p:cNvSpPr txBox="1"/>
            <p:nvPr/>
          </p:nvSpPr>
          <p:spPr>
            <a:xfrm rot="16200000">
              <a:off x="2379258" y="4843131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61" name="CuadroTexto 160"/>
            <p:cNvSpPr txBox="1"/>
            <p:nvPr/>
          </p:nvSpPr>
          <p:spPr>
            <a:xfrm rot="16200000">
              <a:off x="5129496" y="4843131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64" name="CuadroTexto 163"/>
            <p:cNvSpPr txBox="1"/>
            <p:nvPr/>
          </p:nvSpPr>
          <p:spPr>
            <a:xfrm rot="16200000">
              <a:off x="1948189" y="4843131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65" name="CuadroTexto 164"/>
            <p:cNvSpPr txBox="1"/>
            <p:nvPr/>
          </p:nvSpPr>
          <p:spPr>
            <a:xfrm rot="16200000">
              <a:off x="4646175" y="4843131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09" name="CuadroTexto 108"/>
            <p:cNvSpPr txBox="1"/>
            <p:nvPr/>
          </p:nvSpPr>
          <p:spPr>
            <a:xfrm rot="16200000">
              <a:off x="3168351" y="494790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10" name="CuadroTexto 109"/>
            <p:cNvSpPr txBox="1"/>
            <p:nvPr/>
          </p:nvSpPr>
          <p:spPr>
            <a:xfrm rot="16200000">
              <a:off x="3622200" y="4943554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32" name="CuadroTexto 131"/>
            <p:cNvSpPr txBox="1"/>
            <p:nvPr/>
          </p:nvSpPr>
          <p:spPr>
            <a:xfrm rot="16200000">
              <a:off x="1017474" y="484313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133" name="Grupo 132"/>
          <p:cNvGrpSpPr/>
          <p:nvPr/>
        </p:nvGrpSpPr>
        <p:grpSpPr>
          <a:xfrm>
            <a:off x="7108067" y="5102543"/>
            <a:ext cx="4370586" cy="665697"/>
            <a:chOff x="1108364" y="4752241"/>
            <a:chExt cx="4370586" cy="665697"/>
          </a:xfrm>
        </p:grpSpPr>
        <p:sp>
          <p:nvSpPr>
            <p:cNvPr id="134" name="CuadroTexto 133"/>
            <p:cNvSpPr txBox="1"/>
            <p:nvPr/>
          </p:nvSpPr>
          <p:spPr>
            <a:xfrm rot="16200000">
              <a:off x="1498356" y="4847487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35" name="CuadroTexto 134"/>
            <p:cNvSpPr txBox="1"/>
            <p:nvPr/>
          </p:nvSpPr>
          <p:spPr>
            <a:xfrm rot="16200000">
              <a:off x="4203374" y="4847487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36" name="CuadroTexto 135"/>
            <p:cNvSpPr txBox="1"/>
            <p:nvPr/>
          </p:nvSpPr>
          <p:spPr>
            <a:xfrm rot="16200000">
              <a:off x="2715506" y="4952265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37" name="CuadroTexto 136"/>
            <p:cNvSpPr txBox="1"/>
            <p:nvPr/>
          </p:nvSpPr>
          <p:spPr>
            <a:xfrm rot="16200000">
              <a:off x="2379258" y="4843131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38" name="CuadroTexto 137"/>
            <p:cNvSpPr txBox="1"/>
            <p:nvPr/>
          </p:nvSpPr>
          <p:spPr>
            <a:xfrm rot="16200000">
              <a:off x="5129496" y="4843131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39" name="CuadroTexto 138"/>
            <p:cNvSpPr txBox="1"/>
            <p:nvPr/>
          </p:nvSpPr>
          <p:spPr>
            <a:xfrm rot="16200000">
              <a:off x="1948189" y="4843131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40" name="CuadroTexto 139"/>
            <p:cNvSpPr txBox="1"/>
            <p:nvPr/>
          </p:nvSpPr>
          <p:spPr>
            <a:xfrm rot="16200000">
              <a:off x="4646175" y="4843131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WD</a:t>
              </a:r>
              <a:endParaRPr lang="es-ES" sz="1200" b="1" dirty="0"/>
            </a:p>
          </p:txBody>
        </p:sp>
        <p:sp>
          <p:nvSpPr>
            <p:cNvPr id="141" name="CuadroTexto 140"/>
            <p:cNvSpPr txBox="1"/>
            <p:nvPr/>
          </p:nvSpPr>
          <p:spPr>
            <a:xfrm rot="16200000">
              <a:off x="3168351" y="4947909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42" name="CuadroTexto 141"/>
            <p:cNvSpPr txBox="1"/>
            <p:nvPr/>
          </p:nvSpPr>
          <p:spPr>
            <a:xfrm rot="16200000">
              <a:off x="3622200" y="4943554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C57BL6</a:t>
              </a:r>
              <a:endParaRPr lang="es-ES" sz="1200" b="1" dirty="0"/>
            </a:p>
          </p:txBody>
        </p:sp>
        <p:sp>
          <p:nvSpPr>
            <p:cNvPr id="143" name="CuadroTexto 142"/>
            <p:cNvSpPr txBox="1"/>
            <p:nvPr/>
          </p:nvSpPr>
          <p:spPr>
            <a:xfrm rot="16200000">
              <a:off x="1017474" y="484313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454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adroTexto 86"/>
          <p:cNvSpPr txBox="1"/>
          <p:nvPr/>
        </p:nvSpPr>
        <p:spPr>
          <a:xfrm>
            <a:off x="4702251" y="301333"/>
            <a:ext cx="2943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/>
              <a:t>Supplementary</a:t>
            </a:r>
            <a:r>
              <a:rPr lang="es-ES" sz="2400" b="1" dirty="0"/>
              <a:t> Fig. </a:t>
            </a:r>
            <a:r>
              <a:rPr lang="es-ES" sz="2400" b="1" dirty="0" smtClean="0"/>
              <a:t>6 </a:t>
            </a:r>
            <a:endParaRPr lang="es-ES" sz="2400" b="1" dirty="0"/>
          </a:p>
        </p:txBody>
      </p:sp>
      <p:pic>
        <p:nvPicPr>
          <p:cNvPr id="111" name="Imagen 1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07"/>
          <a:stretch/>
        </p:blipFill>
        <p:spPr>
          <a:xfrm>
            <a:off x="947172" y="1475443"/>
            <a:ext cx="4157958" cy="3461850"/>
          </a:xfrm>
          <a:prstGeom prst="rect">
            <a:avLst/>
          </a:prstGeom>
        </p:spPr>
      </p:pic>
      <p:pic>
        <p:nvPicPr>
          <p:cNvPr id="147" name="Imagen 1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43"/>
          <a:stretch/>
        </p:blipFill>
        <p:spPr>
          <a:xfrm>
            <a:off x="6296558" y="1505308"/>
            <a:ext cx="4863492" cy="3447770"/>
          </a:xfrm>
          <a:prstGeom prst="rect">
            <a:avLst/>
          </a:prstGeom>
        </p:spPr>
      </p:pic>
      <p:sp>
        <p:nvSpPr>
          <p:cNvPr id="185" name="Rectángulo 184"/>
          <p:cNvSpPr/>
          <p:nvPr/>
        </p:nvSpPr>
        <p:spPr>
          <a:xfrm rot="180000">
            <a:off x="1388056" y="3144209"/>
            <a:ext cx="864000" cy="1258484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6" name="CuadroTexto 185"/>
          <p:cNvSpPr txBox="1"/>
          <p:nvPr/>
        </p:nvSpPr>
        <p:spPr>
          <a:xfrm>
            <a:off x="7966243" y="1106111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rgbClr val="00B050"/>
                </a:solidFill>
              </a:rPr>
              <a:t>Lamin</a:t>
            </a:r>
            <a:r>
              <a:rPr lang="es-ES" b="1" dirty="0" smtClean="0">
                <a:solidFill>
                  <a:srgbClr val="00B050"/>
                </a:solidFill>
              </a:rPr>
              <a:t> B1 </a:t>
            </a:r>
            <a:r>
              <a:rPr lang="es-ES" b="1" dirty="0" smtClean="0"/>
              <a:t>+ </a:t>
            </a:r>
            <a:r>
              <a:rPr lang="es-ES" b="1" dirty="0" err="1" smtClean="0"/>
              <a:t>Actin</a:t>
            </a:r>
            <a:r>
              <a:rPr lang="es-ES" b="1" dirty="0" smtClean="0"/>
              <a:t>*</a:t>
            </a:r>
            <a:endParaRPr lang="es-ES" b="1" dirty="0"/>
          </a:p>
        </p:txBody>
      </p:sp>
      <p:sp>
        <p:nvSpPr>
          <p:cNvPr id="187" name="Rectángulo 186"/>
          <p:cNvSpPr/>
          <p:nvPr/>
        </p:nvSpPr>
        <p:spPr>
          <a:xfrm>
            <a:off x="7102243" y="2841973"/>
            <a:ext cx="864000" cy="412731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8" name="Flecha izquierda 187"/>
          <p:cNvSpPr/>
          <p:nvPr/>
        </p:nvSpPr>
        <p:spPr>
          <a:xfrm>
            <a:off x="10401535" y="2982373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1" name="Flecha izquierda 190"/>
          <p:cNvSpPr/>
          <p:nvPr/>
        </p:nvSpPr>
        <p:spPr>
          <a:xfrm>
            <a:off x="4345548" y="3457503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2" name="Flecha izquierda 191"/>
          <p:cNvSpPr/>
          <p:nvPr/>
        </p:nvSpPr>
        <p:spPr>
          <a:xfrm>
            <a:off x="4378620" y="4144868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3" name="CuadroTexto 192"/>
          <p:cNvSpPr txBox="1"/>
          <p:nvPr/>
        </p:nvSpPr>
        <p:spPr>
          <a:xfrm>
            <a:off x="2557186" y="1062193"/>
            <a:ext cx="1191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r>
              <a:rPr lang="es-ES" b="1" dirty="0" smtClean="0">
                <a:solidFill>
                  <a:srgbClr val="00B050"/>
                </a:solidFill>
              </a:rPr>
              <a:t>-</a:t>
            </a:r>
            <a:r>
              <a:rPr lang="es-ES" b="1" dirty="0" err="1" smtClean="0">
                <a:solidFill>
                  <a:srgbClr val="00B050"/>
                </a:solidFill>
              </a:rPr>
              <a:t>Amyloid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205" name="CuadroTexto 204"/>
          <p:cNvSpPr txBox="1"/>
          <p:nvPr/>
        </p:nvSpPr>
        <p:spPr>
          <a:xfrm>
            <a:off x="3212319" y="6470600"/>
            <a:ext cx="61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</a:t>
            </a:r>
            <a:endParaRPr lang="es-ES" b="1" dirty="0"/>
          </a:p>
        </p:txBody>
      </p:sp>
      <p:grpSp>
        <p:nvGrpSpPr>
          <p:cNvPr id="5" name="Grupo 4"/>
          <p:cNvGrpSpPr/>
          <p:nvPr/>
        </p:nvGrpSpPr>
        <p:grpSpPr>
          <a:xfrm>
            <a:off x="1163938" y="4962324"/>
            <a:ext cx="3568461" cy="550305"/>
            <a:chOff x="1163938" y="5299215"/>
            <a:chExt cx="3568461" cy="550305"/>
          </a:xfrm>
        </p:grpSpPr>
        <p:sp>
          <p:nvSpPr>
            <p:cNvPr id="195" name="CuadroTexto 194"/>
            <p:cNvSpPr txBox="1"/>
            <p:nvPr/>
          </p:nvSpPr>
          <p:spPr>
            <a:xfrm rot="16200000">
              <a:off x="1397174" y="5360449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196" name="CuadroTexto 195"/>
            <p:cNvSpPr txBox="1"/>
            <p:nvPr/>
          </p:nvSpPr>
          <p:spPr>
            <a:xfrm rot="16200000">
              <a:off x="3130817" y="5360449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197" name="CuadroTexto 196"/>
            <p:cNvSpPr txBox="1"/>
            <p:nvPr/>
          </p:nvSpPr>
          <p:spPr>
            <a:xfrm rot="16200000">
              <a:off x="2697849" y="536072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198" name="CuadroTexto 197"/>
            <p:cNvSpPr txBox="1"/>
            <p:nvPr/>
          </p:nvSpPr>
          <p:spPr>
            <a:xfrm rot="16200000">
              <a:off x="2273351" y="535609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E</a:t>
              </a:r>
              <a:endParaRPr lang="es-ES" sz="1200" b="1" dirty="0"/>
            </a:p>
          </p:txBody>
        </p:sp>
        <p:sp>
          <p:nvSpPr>
            <p:cNvPr id="199" name="CuadroTexto 198"/>
            <p:cNvSpPr txBox="1"/>
            <p:nvPr/>
          </p:nvSpPr>
          <p:spPr>
            <a:xfrm rot="16200000">
              <a:off x="3991624" y="535609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200" name="CuadroTexto 199"/>
            <p:cNvSpPr txBox="1"/>
            <p:nvPr/>
          </p:nvSpPr>
          <p:spPr>
            <a:xfrm rot="16200000">
              <a:off x="1855345" y="535609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01" name="CuadroTexto 200"/>
            <p:cNvSpPr txBox="1"/>
            <p:nvPr/>
          </p:nvSpPr>
          <p:spPr>
            <a:xfrm rot="16200000">
              <a:off x="3560555" y="535609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204" name="CuadroTexto 203"/>
            <p:cNvSpPr txBox="1"/>
            <p:nvPr/>
          </p:nvSpPr>
          <p:spPr>
            <a:xfrm rot="16200000">
              <a:off x="1073048" y="539528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206" name="CuadroTexto 205"/>
            <p:cNvSpPr txBox="1"/>
            <p:nvPr/>
          </p:nvSpPr>
          <p:spPr>
            <a:xfrm rot="16200000">
              <a:off x="4325236" y="5442357"/>
              <a:ext cx="537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MW2</a:t>
              </a:r>
              <a:endParaRPr lang="es-ES" sz="1200" b="1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6729969" y="5018751"/>
            <a:ext cx="4161568" cy="505855"/>
            <a:chOff x="6729969" y="5355642"/>
            <a:chExt cx="4161568" cy="505855"/>
          </a:xfrm>
        </p:grpSpPr>
        <p:sp>
          <p:nvSpPr>
            <p:cNvPr id="208" name="CuadroTexto 207"/>
            <p:cNvSpPr txBox="1"/>
            <p:nvPr/>
          </p:nvSpPr>
          <p:spPr>
            <a:xfrm rot="16200000">
              <a:off x="7125234" y="5437825"/>
              <a:ext cx="399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WE</a:t>
              </a:r>
              <a:endParaRPr lang="es-ES" sz="1200" b="1" dirty="0"/>
            </a:p>
          </p:txBody>
        </p:sp>
        <p:sp>
          <p:nvSpPr>
            <p:cNvPr id="209" name="CuadroTexto 208"/>
            <p:cNvSpPr txBox="1"/>
            <p:nvPr/>
          </p:nvSpPr>
          <p:spPr>
            <a:xfrm rot="16200000">
              <a:off x="8871940" y="5411699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210" name="CuadroTexto 209"/>
            <p:cNvSpPr txBox="1"/>
            <p:nvPr/>
          </p:nvSpPr>
          <p:spPr>
            <a:xfrm rot="16200000">
              <a:off x="8438972" y="541197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11" name="CuadroTexto 210"/>
            <p:cNvSpPr txBox="1"/>
            <p:nvPr/>
          </p:nvSpPr>
          <p:spPr>
            <a:xfrm rot="16200000">
              <a:off x="8014474" y="540734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E</a:t>
              </a:r>
              <a:endParaRPr lang="es-ES" sz="1200" b="1" dirty="0"/>
            </a:p>
          </p:txBody>
        </p:sp>
        <p:sp>
          <p:nvSpPr>
            <p:cNvPr id="212" name="CuadroTexto 211"/>
            <p:cNvSpPr txBox="1"/>
            <p:nvPr/>
          </p:nvSpPr>
          <p:spPr>
            <a:xfrm rot="16200000">
              <a:off x="9732747" y="540734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213" name="CuadroTexto 212"/>
            <p:cNvSpPr txBox="1"/>
            <p:nvPr/>
          </p:nvSpPr>
          <p:spPr>
            <a:xfrm rot="16200000">
              <a:off x="7596468" y="540734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214" name="CuadroTexto 213"/>
            <p:cNvSpPr txBox="1"/>
            <p:nvPr/>
          </p:nvSpPr>
          <p:spPr>
            <a:xfrm rot="16200000">
              <a:off x="9301678" y="540734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215" name="CuadroTexto 214"/>
            <p:cNvSpPr txBox="1"/>
            <p:nvPr/>
          </p:nvSpPr>
          <p:spPr>
            <a:xfrm rot="16200000">
              <a:off x="6620210" y="5465401"/>
              <a:ext cx="496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216" name="CuadroTexto 215"/>
            <p:cNvSpPr txBox="1"/>
            <p:nvPr/>
          </p:nvSpPr>
          <p:spPr>
            <a:xfrm rot="16200000">
              <a:off x="10523648" y="549360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5683552" y="2528734"/>
            <a:ext cx="597217" cy="1773450"/>
            <a:chOff x="5683552" y="2528734"/>
            <a:chExt cx="597217" cy="1773450"/>
          </a:xfrm>
        </p:grpSpPr>
        <p:sp>
          <p:nvSpPr>
            <p:cNvPr id="218" name="CuadroTexto 217"/>
            <p:cNvSpPr txBox="1"/>
            <p:nvPr/>
          </p:nvSpPr>
          <p:spPr>
            <a:xfrm>
              <a:off x="5745499" y="364802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219" name="Flecha izquierda 218"/>
            <p:cNvSpPr/>
            <p:nvPr/>
          </p:nvSpPr>
          <p:spPr>
            <a:xfrm flipH="1" flipV="1">
              <a:off x="6033990" y="373899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0" name="CuadroTexto 219"/>
            <p:cNvSpPr txBox="1"/>
            <p:nvPr/>
          </p:nvSpPr>
          <p:spPr>
            <a:xfrm>
              <a:off x="5745388" y="3463711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221" name="Flecha izquierda 220"/>
            <p:cNvSpPr/>
            <p:nvPr/>
          </p:nvSpPr>
          <p:spPr>
            <a:xfrm flipH="1" flipV="1">
              <a:off x="6020361" y="355522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2" name="CuadroTexto 221"/>
            <p:cNvSpPr txBox="1"/>
            <p:nvPr/>
          </p:nvSpPr>
          <p:spPr>
            <a:xfrm>
              <a:off x="5745388" y="313836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223" name="Flecha izquierda 222"/>
            <p:cNvSpPr/>
            <p:nvPr/>
          </p:nvSpPr>
          <p:spPr>
            <a:xfrm flipH="1" flipV="1">
              <a:off x="6020361" y="323100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4" name="CuadroTexto 223"/>
            <p:cNvSpPr txBox="1"/>
            <p:nvPr/>
          </p:nvSpPr>
          <p:spPr>
            <a:xfrm>
              <a:off x="5745388" y="291587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225" name="Flecha izquierda 224"/>
            <p:cNvSpPr/>
            <p:nvPr/>
          </p:nvSpPr>
          <p:spPr>
            <a:xfrm flipH="1" flipV="1">
              <a:off x="6020361" y="301046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6" name="CuadroTexto 225"/>
            <p:cNvSpPr txBox="1"/>
            <p:nvPr/>
          </p:nvSpPr>
          <p:spPr>
            <a:xfrm>
              <a:off x="5726961" y="277574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227" name="Flecha izquierda 226"/>
            <p:cNvSpPr/>
            <p:nvPr/>
          </p:nvSpPr>
          <p:spPr>
            <a:xfrm flipH="1" flipV="1">
              <a:off x="6023414" y="2868540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8" name="CuadroTexto 227"/>
            <p:cNvSpPr txBox="1"/>
            <p:nvPr/>
          </p:nvSpPr>
          <p:spPr>
            <a:xfrm>
              <a:off x="5749254" y="404057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229" name="Flecha izquierda 228"/>
            <p:cNvSpPr/>
            <p:nvPr/>
          </p:nvSpPr>
          <p:spPr>
            <a:xfrm flipH="1" flipV="1">
              <a:off x="6033989" y="413427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34" name="CuadroTexto 233"/>
            <p:cNvSpPr txBox="1"/>
            <p:nvPr/>
          </p:nvSpPr>
          <p:spPr>
            <a:xfrm>
              <a:off x="5683552" y="252873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235" name="Flecha izquierda 234"/>
            <p:cNvSpPr/>
            <p:nvPr/>
          </p:nvSpPr>
          <p:spPr>
            <a:xfrm flipH="1" flipV="1">
              <a:off x="6020361" y="261032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384277" y="1979769"/>
            <a:ext cx="546499" cy="1972351"/>
            <a:chOff x="384277" y="1979769"/>
            <a:chExt cx="546499" cy="1972351"/>
          </a:xfrm>
        </p:grpSpPr>
        <p:sp>
          <p:nvSpPr>
            <p:cNvPr id="259" name="CuadroTexto 258"/>
            <p:cNvSpPr txBox="1"/>
            <p:nvPr/>
          </p:nvSpPr>
          <p:spPr>
            <a:xfrm>
              <a:off x="391160" y="263174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260" name="Flecha izquierda 259"/>
            <p:cNvSpPr/>
            <p:nvPr/>
          </p:nvSpPr>
          <p:spPr>
            <a:xfrm flipH="1" flipV="1">
              <a:off x="679651" y="272272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61" name="CuadroTexto 260"/>
            <p:cNvSpPr txBox="1"/>
            <p:nvPr/>
          </p:nvSpPr>
          <p:spPr>
            <a:xfrm>
              <a:off x="391049" y="244743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262" name="Flecha izquierda 261"/>
            <p:cNvSpPr/>
            <p:nvPr/>
          </p:nvSpPr>
          <p:spPr>
            <a:xfrm flipH="1" flipV="1">
              <a:off x="666022" y="253895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63" name="CuadroTexto 262"/>
            <p:cNvSpPr txBox="1"/>
            <p:nvPr/>
          </p:nvSpPr>
          <p:spPr>
            <a:xfrm>
              <a:off x="391049" y="2174348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264" name="Flecha izquierda 263"/>
            <p:cNvSpPr/>
            <p:nvPr/>
          </p:nvSpPr>
          <p:spPr>
            <a:xfrm flipH="1" flipV="1">
              <a:off x="666022" y="226698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65" name="CuadroTexto 264"/>
            <p:cNvSpPr txBox="1"/>
            <p:nvPr/>
          </p:nvSpPr>
          <p:spPr>
            <a:xfrm>
              <a:off x="391049" y="208249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266" name="Flecha izquierda 265"/>
            <p:cNvSpPr/>
            <p:nvPr/>
          </p:nvSpPr>
          <p:spPr>
            <a:xfrm flipH="1" flipV="1">
              <a:off x="666022" y="217707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67" name="Flecha izquierda 266"/>
            <p:cNvSpPr/>
            <p:nvPr/>
          </p:nvSpPr>
          <p:spPr>
            <a:xfrm flipH="1" flipV="1">
              <a:off x="669075" y="208740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68" name="CuadroTexto 267"/>
            <p:cNvSpPr txBox="1"/>
            <p:nvPr/>
          </p:nvSpPr>
          <p:spPr>
            <a:xfrm>
              <a:off x="394915" y="313751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269" name="Flecha izquierda 268"/>
            <p:cNvSpPr/>
            <p:nvPr/>
          </p:nvSpPr>
          <p:spPr>
            <a:xfrm flipH="1" flipV="1">
              <a:off x="679650" y="323122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81" name="CuadroTexto 280"/>
            <p:cNvSpPr txBox="1"/>
            <p:nvPr/>
          </p:nvSpPr>
          <p:spPr>
            <a:xfrm>
              <a:off x="384277" y="197976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282" name="CuadroTexto 281"/>
            <p:cNvSpPr txBox="1"/>
            <p:nvPr/>
          </p:nvSpPr>
          <p:spPr>
            <a:xfrm>
              <a:off x="399262" y="3690510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283" name="Flecha izquierda 282"/>
            <p:cNvSpPr/>
            <p:nvPr/>
          </p:nvSpPr>
          <p:spPr>
            <a:xfrm flipH="1" flipV="1">
              <a:off x="683997" y="378421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CuadroTexto 60"/>
          <p:cNvSpPr txBox="1"/>
          <p:nvPr/>
        </p:nvSpPr>
        <p:spPr>
          <a:xfrm>
            <a:off x="7076819" y="5509777"/>
            <a:ext cx="3855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*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primary</a:t>
            </a:r>
            <a:r>
              <a:rPr lang="es-ES" sz="1600" dirty="0" smtClean="0"/>
              <a:t> </a:t>
            </a:r>
            <a:r>
              <a:rPr lang="es-ES" sz="1600" dirty="0" err="1" smtClean="0"/>
              <a:t>antibodies</a:t>
            </a:r>
            <a:r>
              <a:rPr lang="es-ES" sz="1600" dirty="0" smtClean="0"/>
              <a:t> </a:t>
            </a:r>
            <a:r>
              <a:rPr lang="es-ES" sz="1600" dirty="0" err="1" smtClean="0"/>
              <a:t>recognizing</a:t>
            </a:r>
            <a:r>
              <a:rPr lang="es-ES" sz="1600" dirty="0" smtClean="0"/>
              <a:t> </a:t>
            </a:r>
            <a:r>
              <a:rPr lang="es-ES" sz="1600" dirty="0" err="1" smtClean="0"/>
              <a:t>bands</a:t>
            </a:r>
            <a:r>
              <a:rPr lang="es-ES" sz="1600" dirty="0" smtClean="0"/>
              <a:t> of </a:t>
            </a:r>
            <a:r>
              <a:rPr lang="es-ES" sz="1600" dirty="0" err="1" smtClean="0"/>
              <a:t>defined</a:t>
            </a:r>
            <a:r>
              <a:rPr lang="es-ES" sz="1600" dirty="0" smtClean="0"/>
              <a:t> </a:t>
            </a:r>
            <a:r>
              <a:rPr lang="es-ES" sz="1600" dirty="0" err="1" smtClean="0"/>
              <a:t>mobility</a:t>
            </a:r>
            <a:r>
              <a:rPr lang="es-ES" sz="1600" dirty="0" smtClean="0"/>
              <a:t> (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Lamin</a:t>
            </a:r>
            <a:r>
              <a:rPr lang="es-ES" sz="1600" dirty="0" smtClean="0"/>
              <a:t> B1 and 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Actin</a:t>
            </a:r>
            <a:r>
              <a:rPr lang="es-ES" sz="1600" dirty="0" smtClean="0"/>
              <a:t>) </a:t>
            </a:r>
            <a:r>
              <a:rPr lang="es-ES" sz="1600" dirty="0" err="1" smtClean="0"/>
              <a:t>were</a:t>
            </a:r>
            <a:r>
              <a:rPr lang="es-ES" sz="1600" dirty="0" smtClean="0"/>
              <a:t> </a:t>
            </a:r>
            <a:r>
              <a:rPr lang="es-ES" sz="1600" dirty="0" err="1" smtClean="0"/>
              <a:t>used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Oddisey</a:t>
            </a:r>
            <a:r>
              <a:rPr lang="es-ES" sz="1600" dirty="0" smtClean="0"/>
              <a:t> </a:t>
            </a:r>
            <a:r>
              <a:rPr lang="es-ES" sz="1600" dirty="0" err="1" smtClean="0"/>
              <a:t>protocol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945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adroTexto 86"/>
          <p:cNvSpPr txBox="1"/>
          <p:nvPr/>
        </p:nvSpPr>
        <p:spPr>
          <a:xfrm>
            <a:off x="4702251" y="301333"/>
            <a:ext cx="2943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/>
              <a:t>Supplementary</a:t>
            </a:r>
            <a:r>
              <a:rPr lang="es-ES" sz="2400" b="1" dirty="0"/>
              <a:t> Fig. </a:t>
            </a:r>
            <a:r>
              <a:rPr lang="es-ES" sz="2400" b="1" dirty="0" smtClean="0"/>
              <a:t>7</a:t>
            </a:r>
            <a:endParaRPr lang="es-ES" sz="2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02" y="1868672"/>
            <a:ext cx="4887171" cy="348491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70" y="1946249"/>
            <a:ext cx="4103458" cy="3005926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2918902" y="157691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APP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45" name="Flecha izquierda 44"/>
          <p:cNvSpPr/>
          <p:nvPr/>
        </p:nvSpPr>
        <p:spPr>
          <a:xfrm>
            <a:off x="4826653" y="3150770"/>
            <a:ext cx="216569" cy="20148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6" name="Rectángulo 45"/>
          <p:cNvSpPr/>
          <p:nvPr/>
        </p:nvSpPr>
        <p:spPr>
          <a:xfrm>
            <a:off x="6824825" y="3210062"/>
            <a:ext cx="1064726" cy="1258484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Rectángulo 46"/>
          <p:cNvSpPr/>
          <p:nvPr/>
        </p:nvSpPr>
        <p:spPr>
          <a:xfrm>
            <a:off x="1572363" y="2982352"/>
            <a:ext cx="864000" cy="631932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8" name="Flecha izquierda 47"/>
          <p:cNvSpPr/>
          <p:nvPr/>
        </p:nvSpPr>
        <p:spPr>
          <a:xfrm>
            <a:off x="10702808" y="3338199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9" name="Flecha izquierda 48"/>
          <p:cNvSpPr/>
          <p:nvPr/>
        </p:nvSpPr>
        <p:spPr>
          <a:xfrm>
            <a:off x="10735880" y="4025564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0" name="CuadroTexto 49"/>
          <p:cNvSpPr txBox="1"/>
          <p:nvPr/>
        </p:nvSpPr>
        <p:spPr>
          <a:xfrm>
            <a:off x="3212319" y="6470600"/>
            <a:ext cx="61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</a:t>
            </a:r>
            <a:endParaRPr lang="es-ES" b="1" dirty="0"/>
          </a:p>
        </p:txBody>
      </p:sp>
      <p:grpSp>
        <p:nvGrpSpPr>
          <p:cNvPr id="2" name="Grupo 1"/>
          <p:cNvGrpSpPr/>
          <p:nvPr/>
        </p:nvGrpSpPr>
        <p:grpSpPr>
          <a:xfrm>
            <a:off x="1249373" y="4925617"/>
            <a:ext cx="3733927" cy="488437"/>
            <a:chOff x="1251328" y="5195575"/>
            <a:chExt cx="3733927" cy="488437"/>
          </a:xfrm>
        </p:grpSpPr>
        <p:sp>
          <p:nvSpPr>
            <p:cNvPr id="52" name="CuadroTexto 51"/>
            <p:cNvSpPr txBox="1"/>
            <p:nvPr/>
          </p:nvSpPr>
          <p:spPr>
            <a:xfrm rot="16200000">
              <a:off x="1579991" y="5251632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53" name="CuadroTexto 52"/>
            <p:cNvSpPr txBox="1"/>
            <p:nvPr/>
          </p:nvSpPr>
          <p:spPr>
            <a:xfrm rot="16200000">
              <a:off x="3113699" y="5251632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54" name="CuadroTexto 53"/>
            <p:cNvSpPr txBox="1"/>
            <p:nvPr/>
          </p:nvSpPr>
          <p:spPr>
            <a:xfrm rot="16200000">
              <a:off x="2785239" y="5251906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56" name="CuadroTexto 55"/>
            <p:cNvSpPr txBox="1"/>
            <p:nvPr/>
          </p:nvSpPr>
          <p:spPr>
            <a:xfrm rot="16200000">
              <a:off x="4235772" y="5247276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57" name="CuadroTexto 56"/>
            <p:cNvSpPr txBox="1"/>
            <p:nvPr/>
          </p:nvSpPr>
          <p:spPr>
            <a:xfrm rot="16200000">
              <a:off x="1992477" y="5247276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58" name="CuadroTexto 57"/>
            <p:cNvSpPr txBox="1"/>
            <p:nvPr/>
          </p:nvSpPr>
          <p:spPr>
            <a:xfrm rot="16200000">
              <a:off x="3842051" y="5247276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59" name="CuadroTexto 58"/>
            <p:cNvSpPr txBox="1"/>
            <p:nvPr/>
          </p:nvSpPr>
          <p:spPr>
            <a:xfrm rot="16200000">
              <a:off x="1160438" y="528646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60" name="CuadroTexto 59"/>
            <p:cNvSpPr txBox="1"/>
            <p:nvPr/>
          </p:nvSpPr>
          <p:spPr>
            <a:xfrm rot="16200000">
              <a:off x="4617366" y="531612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sp>
        <p:nvSpPr>
          <p:cNvPr id="62" name="CuadroTexto 61"/>
          <p:cNvSpPr txBox="1"/>
          <p:nvPr/>
        </p:nvSpPr>
        <p:spPr>
          <a:xfrm>
            <a:off x="8490392" y="149934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A</a:t>
            </a:r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endParaRPr lang="es-ES" b="1" dirty="0">
              <a:solidFill>
                <a:srgbClr val="00B050"/>
              </a:solidFill>
            </a:endParaRPr>
          </a:p>
        </p:txBody>
      </p:sp>
      <p:grpSp>
        <p:nvGrpSpPr>
          <p:cNvPr id="61" name="Grupo 60"/>
          <p:cNvGrpSpPr/>
          <p:nvPr/>
        </p:nvGrpSpPr>
        <p:grpSpPr>
          <a:xfrm>
            <a:off x="6601336" y="5341342"/>
            <a:ext cx="4266193" cy="488437"/>
            <a:chOff x="6601336" y="5341342"/>
            <a:chExt cx="4266193" cy="488437"/>
          </a:xfrm>
        </p:grpSpPr>
        <p:sp>
          <p:nvSpPr>
            <p:cNvPr id="64" name="CuadroTexto 63"/>
            <p:cNvSpPr txBox="1"/>
            <p:nvPr/>
          </p:nvSpPr>
          <p:spPr>
            <a:xfrm rot="16200000">
              <a:off x="6929999" y="5397399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65" name="CuadroTexto 64"/>
            <p:cNvSpPr txBox="1"/>
            <p:nvPr/>
          </p:nvSpPr>
          <p:spPr>
            <a:xfrm rot="16200000">
              <a:off x="8736667" y="5397399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66" name="CuadroTexto 65"/>
            <p:cNvSpPr txBox="1"/>
            <p:nvPr/>
          </p:nvSpPr>
          <p:spPr>
            <a:xfrm rot="16200000">
              <a:off x="8271727" y="539767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67" name="CuadroTexto 66"/>
            <p:cNvSpPr txBox="1"/>
            <p:nvPr/>
          </p:nvSpPr>
          <p:spPr>
            <a:xfrm rot="16200000">
              <a:off x="10186286" y="539304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68" name="CuadroTexto 67"/>
            <p:cNvSpPr txBox="1"/>
            <p:nvPr/>
          </p:nvSpPr>
          <p:spPr>
            <a:xfrm rot="16200000">
              <a:off x="7342485" y="5393043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69" name="CuadroTexto 68"/>
            <p:cNvSpPr txBox="1"/>
            <p:nvPr/>
          </p:nvSpPr>
          <p:spPr>
            <a:xfrm rot="16200000">
              <a:off x="9792565" y="5393043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70" name="CuadroTexto 69"/>
            <p:cNvSpPr txBox="1"/>
            <p:nvPr/>
          </p:nvSpPr>
          <p:spPr>
            <a:xfrm rot="16200000">
              <a:off x="6510446" y="543223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  <p:sp>
          <p:nvSpPr>
            <p:cNvPr id="71" name="CuadroTexto 70"/>
            <p:cNvSpPr txBox="1"/>
            <p:nvPr/>
          </p:nvSpPr>
          <p:spPr>
            <a:xfrm rot="16200000">
              <a:off x="10499640" y="546188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5771716" y="2011516"/>
            <a:ext cx="546499" cy="1972351"/>
            <a:chOff x="5771716" y="2011516"/>
            <a:chExt cx="546499" cy="1972351"/>
          </a:xfrm>
        </p:grpSpPr>
        <p:sp>
          <p:nvSpPr>
            <p:cNvPr id="73" name="CuadroTexto 72"/>
            <p:cNvSpPr txBox="1"/>
            <p:nvPr/>
          </p:nvSpPr>
          <p:spPr>
            <a:xfrm>
              <a:off x="5778599" y="266349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74" name="Flecha izquierda 73"/>
            <p:cNvSpPr/>
            <p:nvPr/>
          </p:nvSpPr>
          <p:spPr>
            <a:xfrm flipH="1" flipV="1">
              <a:off x="6067090" y="275447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5778488" y="247918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76" name="Flecha izquierda 75"/>
            <p:cNvSpPr/>
            <p:nvPr/>
          </p:nvSpPr>
          <p:spPr>
            <a:xfrm flipH="1" flipV="1">
              <a:off x="6053461" y="257069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5778488" y="2206095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78" name="Flecha izquierda 77"/>
            <p:cNvSpPr/>
            <p:nvPr/>
          </p:nvSpPr>
          <p:spPr>
            <a:xfrm flipH="1" flipV="1">
              <a:off x="6053461" y="2298735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5778488" y="211423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80" name="Flecha izquierda 79"/>
            <p:cNvSpPr/>
            <p:nvPr/>
          </p:nvSpPr>
          <p:spPr>
            <a:xfrm flipH="1" flipV="1">
              <a:off x="6053461" y="2208823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1" name="Flecha izquierda 80"/>
            <p:cNvSpPr/>
            <p:nvPr/>
          </p:nvSpPr>
          <p:spPr>
            <a:xfrm flipH="1" flipV="1">
              <a:off x="6056514" y="2119156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5782354" y="316926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83" name="Flecha izquierda 82"/>
            <p:cNvSpPr/>
            <p:nvPr/>
          </p:nvSpPr>
          <p:spPr>
            <a:xfrm flipH="1" flipV="1">
              <a:off x="6067089" y="3262969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5771716" y="201151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85" name="CuadroTexto 84"/>
            <p:cNvSpPr txBox="1"/>
            <p:nvPr/>
          </p:nvSpPr>
          <p:spPr>
            <a:xfrm>
              <a:off x="5786701" y="3722257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86" name="Flecha izquierda 85"/>
            <p:cNvSpPr/>
            <p:nvPr/>
          </p:nvSpPr>
          <p:spPr>
            <a:xfrm flipH="1" flipV="1">
              <a:off x="6071436" y="381596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Grupo 71"/>
          <p:cNvGrpSpPr/>
          <p:nvPr/>
        </p:nvGrpSpPr>
        <p:grpSpPr>
          <a:xfrm>
            <a:off x="535838" y="3078633"/>
            <a:ext cx="601563" cy="1699416"/>
            <a:chOff x="48149" y="3078633"/>
            <a:chExt cx="601563" cy="1699416"/>
          </a:xfrm>
        </p:grpSpPr>
        <p:sp>
          <p:nvSpPr>
            <p:cNvPr id="88" name="CuadroTexto 87"/>
            <p:cNvSpPr txBox="1"/>
            <p:nvPr/>
          </p:nvSpPr>
          <p:spPr>
            <a:xfrm>
              <a:off x="110096" y="39889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89" name="Flecha izquierda 88"/>
            <p:cNvSpPr/>
            <p:nvPr/>
          </p:nvSpPr>
          <p:spPr>
            <a:xfrm flipH="1" flipV="1">
              <a:off x="398587" y="40798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0" name="CuadroTexto 89"/>
            <p:cNvSpPr txBox="1"/>
            <p:nvPr/>
          </p:nvSpPr>
          <p:spPr>
            <a:xfrm>
              <a:off x="109985" y="38045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91" name="Flecha izquierda 90"/>
            <p:cNvSpPr/>
            <p:nvPr/>
          </p:nvSpPr>
          <p:spPr>
            <a:xfrm flipH="1" flipV="1">
              <a:off x="384958" y="389610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109985" y="354892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93" name="Flecha izquierda 92"/>
            <p:cNvSpPr/>
            <p:nvPr/>
          </p:nvSpPr>
          <p:spPr>
            <a:xfrm flipH="1" flipV="1">
              <a:off x="384958" y="363285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109985" y="345706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95" name="Flecha izquierda 94"/>
            <p:cNvSpPr/>
            <p:nvPr/>
          </p:nvSpPr>
          <p:spPr>
            <a:xfrm flipH="1" flipV="1">
              <a:off x="384958" y="355165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91558" y="324726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97" name="Flecha izquierda 96"/>
            <p:cNvSpPr/>
            <p:nvPr/>
          </p:nvSpPr>
          <p:spPr>
            <a:xfrm flipH="1" flipV="1">
              <a:off x="388011" y="334005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113851" y="427694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99" name="Flecha izquierda 98"/>
            <p:cNvSpPr/>
            <p:nvPr/>
          </p:nvSpPr>
          <p:spPr>
            <a:xfrm flipH="1" flipV="1">
              <a:off x="398586" y="437065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48149" y="3078633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101" name="Flecha izquierda 100"/>
            <p:cNvSpPr/>
            <p:nvPr/>
          </p:nvSpPr>
          <p:spPr>
            <a:xfrm flipH="1" flipV="1">
              <a:off x="384958" y="316022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100780" y="4516439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103" name="Flecha izquierda 102"/>
            <p:cNvSpPr/>
            <p:nvPr/>
          </p:nvSpPr>
          <p:spPr>
            <a:xfrm flipH="1" flipV="1">
              <a:off x="402933" y="46101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adroTexto 86"/>
          <p:cNvSpPr txBox="1"/>
          <p:nvPr/>
        </p:nvSpPr>
        <p:spPr>
          <a:xfrm>
            <a:off x="4702251" y="301333"/>
            <a:ext cx="2943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/>
              <a:t>Supplementary</a:t>
            </a:r>
            <a:r>
              <a:rPr lang="es-ES" sz="2400" b="1" dirty="0"/>
              <a:t> Fig. </a:t>
            </a:r>
            <a:r>
              <a:rPr lang="es-ES" sz="2400" b="1" dirty="0" smtClean="0"/>
              <a:t>7</a:t>
            </a:r>
            <a:endParaRPr lang="es-ES" sz="2400" b="1" dirty="0"/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232" y="1810680"/>
            <a:ext cx="4108633" cy="3009717"/>
          </a:xfrm>
          <a:prstGeom prst="rect">
            <a:avLst/>
          </a:prstGeom>
        </p:spPr>
      </p:pic>
      <p:sp>
        <p:nvSpPr>
          <p:cNvPr id="76" name="CuadroTexto 75"/>
          <p:cNvSpPr txBox="1"/>
          <p:nvPr/>
        </p:nvSpPr>
        <p:spPr>
          <a:xfrm>
            <a:off x="5505483" y="1472126"/>
            <a:ext cx="1705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solidFill>
                  <a:srgbClr val="00B050"/>
                </a:solidFill>
              </a:rPr>
              <a:t>Lamin</a:t>
            </a:r>
            <a:r>
              <a:rPr lang="es-ES" sz="1600" b="1" dirty="0" smtClean="0">
                <a:solidFill>
                  <a:srgbClr val="00B050"/>
                </a:solidFill>
              </a:rPr>
              <a:t> B1 </a:t>
            </a:r>
            <a:r>
              <a:rPr lang="es-ES" sz="1600" b="1" dirty="0" smtClean="0"/>
              <a:t>+ </a:t>
            </a:r>
            <a:r>
              <a:rPr lang="es-ES" sz="1600" b="1" dirty="0" err="1" smtClean="0"/>
              <a:t>Actin</a:t>
            </a:r>
            <a:r>
              <a:rPr lang="es-ES" sz="1600" b="1" dirty="0" smtClean="0"/>
              <a:t>*</a:t>
            </a:r>
            <a:endParaRPr lang="es-ES" sz="1600" b="1" dirty="0"/>
          </a:p>
        </p:txBody>
      </p:sp>
      <p:sp>
        <p:nvSpPr>
          <p:cNvPr id="77" name="Flecha izquierda 76"/>
          <p:cNvSpPr/>
          <p:nvPr/>
        </p:nvSpPr>
        <p:spPr>
          <a:xfrm>
            <a:off x="7622444" y="3241170"/>
            <a:ext cx="222353" cy="211558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8" name="Rectángulo 77"/>
          <p:cNvSpPr/>
          <p:nvPr/>
        </p:nvSpPr>
        <p:spPr>
          <a:xfrm>
            <a:off x="4527025" y="3176892"/>
            <a:ext cx="978458" cy="366908"/>
          </a:xfrm>
          <a:prstGeom prst="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31" name="Grupo 30"/>
          <p:cNvGrpSpPr/>
          <p:nvPr/>
        </p:nvGrpSpPr>
        <p:grpSpPr>
          <a:xfrm>
            <a:off x="4220309" y="4807537"/>
            <a:ext cx="3299434" cy="458780"/>
            <a:chOff x="1251328" y="5195575"/>
            <a:chExt cx="3299434" cy="458780"/>
          </a:xfrm>
        </p:grpSpPr>
        <p:sp>
          <p:nvSpPr>
            <p:cNvPr id="32" name="CuadroTexto 31"/>
            <p:cNvSpPr txBox="1"/>
            <p:nvPr/>
          </p:nvSpPr>
          <p:spPr>
            <a:xfrm rot="16200000">
              <a:off x="1632243" y="5251632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33" name="CuadroTexto 32"/>
            <p:cNvSpPr txBox="1"/>
            <p:nvPr/>
          </p:nvSpPr>
          <p:spPr>
            <a:xfrm rot="16200000">
              <a:off x="3113699" y="5251632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34" name="CuadroTexto 33"/>
            <p:cNvSpPr txBox="1"/>
            <p:nvPr/>
          </p:nvSpPr>
          <p:spPr>
            <a:xfrm rot="16200000">
              <a:off x="2785239" y="5251906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35" name="CuadroTexto 34"/>
            <p:cNvSpPr txBox="1"/>
            <p:nvPr/>
          </p:nvSpPr>
          <p:spPr>
            <a:xfrm rot="16200000">
              <a:off x="4235772" y="5247276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/>
                <a:t>F</a:t>
              </a:r>
              <a:r>
                <a:rPr lang="es-ES" sz="1200" b="1" dirty="0" smtClean="0"/>
                <a:t>D</a:t>
              </a:r>
              <a:endParaRPr lang="es-ES" sz="1200" b="1" dirty="0"/>
            </a:p>
          </p:txBody>
        </p:sp>
        <p:sp>
          <p:nvSpPr>
            <p:cNvPr id="36" name="CuadroTexto 35"/>
            <p:cNvSpPr txBox="1"/>
            <p:nvPr/>
          </p:nvSpPr>
          <p:spPr>
            <a:xfrm rot="16200000">
              <a:off x="2044729" y="5247276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FD</a:t>
              </a:r>
              <a:endParaRPr lang="es-ES" sz="1200" b="1" dirty="0"/>
            </a:p>
          </p:txBody>
        </p:sp>
        <p:sp>
          <p:nvSpPr>
            <p:cNvPr id="37" name="CuadroTexto 36"/>
            <p:cNvSpPr txBox="1"/>
            <p:nvPr/>
          </p:nvSpPr>
          <p:spPr>
            <a:xfrm rot="16200000">
              <a:off x="3842051" y="5247276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FE</a:t>
              </a:r>
              <a:endParaRPr lang="es-ES" sz="1200" b="1" dirty="0"/>
            </a:p>
          </p:txBody>
        </p:sp>
        <p:sp>
          <p:nvSpPr>
            <p:cNvPr id="38" name="CuadroTexto 37"/>
            <p:cNvSpPr txBox="1"/>
            <p:nvPr/>
          </p:nvSpPr>
          <p:spPr>
            <a:xfrm rot="16200000">
              <a:off x="1160438" y="528646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/>
                <a:t>MW</a:t>
              </a:r>
              <a:endParaRPr lang="es-ES" sz="1200" b="1" dirty="0"/>
            </a:p>
          </p:txBody>
        </p:sp>
      </p:grpSp>
      <p:grpSp>
        <p:nvGrpSpPr>
          <p:cNvPr id="40" name="Grupo 39"/>
          <p:cNvGrpSpPr/>
          <p:nvPr/>
        </p:nvGrpSpPr>
        <p:grpSpPr>
          <a:xfrm>
            <a:off x="3511154" y="2884322"/>
            <a:ext cx="601563" cy="1699416"/>
            <a:chOff x="48149" y="3078633"/>
            <a:chExt cx="601563" cy="1699416"/>
          </a:xfrm>
        </p:grpSpPr>
        <p:sp>
          <p:nvSpPr>
            <p:cNvPr id="41" name="CuadroTexto 40"/>
            <p:cNvSpPr txBox="1"/>
            <p:nvPr/>
          </p:nvSpPr>
          <p:spPr>
            <a:xfrm>
              <a:off x="110096" y="398890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30</a:t>
              </a:r>
            </a:p>
          </p:txBody>
        </p:sp>
        <p:sp>
          <p:nvSpPr>
            <p:cNvPr id="42" name="Flecha izquierda 41"/>
            <p:cNvSpPr/>
            <p:nvPr/>
          </p:nvSpPr>
          <p:spPr>
            <a:xfrm flipH="1" flipV="1">
              <a:off x="398587" y="4079882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43" name="CuadroTexto 42"/>
            <p:cNvSpPr txBox="1"/>
            <p:nvPr/>
          </p:nvSpPr>
          <p:spPr>
            <a:xfrm>
              <a:off x="109985" y="3804594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37</a:t>
              </a:r>
            </a:p>
          </p:txBody>
        </p:sp>
        <p:sp>
          <p:nvSpPr>
            <p:cNvPr id="44" name="Flecha izquierda 43"/>
            <p:cNvSpPr/>
            <p:nvPr/>
          </p:nvSpPr>
          <p:spPr>
            <a:xfrm flipH="1" flipV="1">
              <a:off x="384958" y="389610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46" name="CuadroTexto 45"/>
            <p:cNvSpPr txBox="1"/>
            <p:nvPr/>
          </p:nvSpPr>
          <p:spPr>
            <a:xfrm>
              <a:off x="109985" y="3548923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52</a:t>
              </a:r>
            </a:p>
          </p:txBody>
        </p:sp>
        <p:sp>
          <p:nvSpPr>
            <p:cNvPr id="64" name="Flecha izquierda 63"/>
            <p:cNvSpPr/>
            <p:nvPr/>
          </p:nvSpPr>
          <p:spPr>
            <a:xfrm flipH="1" flipV="1">
              <a:off x="384958" y="363285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109985" y="3457067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6</a:t>
              </a:r>
              <a:r>
                <a:rPr lang="es-ES" sz="1100" b="1" dirty="0" smtClean="0"/>
                <a:t>6</a:t>
              </a:r>
            </a:p>
          </p:txBody>
        </p:sp>
        <p:sp>
          <p:nvSpPr>
            <p:cNvPr id="66" name="Flecha izquierda 65"/>
            <p:cNvSpPr/>
            <p:nvPr/>
          </p:nvSpPr>
          <p:spPr>
            <a:xfrm flipH="1" flipV="1">
              <a:off x="384958" y="3551651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7" name="CuadroTexto 66"/>
            <p:cNvSpPr txBox="1"/>
            <p:nvPr/>
          </p:nvSpPr>
          <p:spPr>
            <a:xfrm>
              <a:off x="91558" y="324726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/>
                <a:t>9</a:t>
              </a:r>
              <a:r>
                <a:rPr lang="es-ES" sz="1100" b="1" dirty="0" smtClean="0"/>
                <a:t>5</a:t>
              </a:r>
            </a:p>
          </p:txBody>
        </p:sp>
        <p:sp>
          <p:nvSpPr>
            <p:cNvPr id="75" name="Flecha izquierda 74"/>
            <p:cNvSpPr/>
            <p:nvPr/>
          </p:nvSpPr>
          <p:spPr>
            <a:xfrm flipH="1" flipV="1">
              <a:off x="388011" y="3340058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113851" y="4276949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16</a:t>
              </a:r>
            </a:p>
          </p:txBody>
        </p:sp>
        <p:sp>
          <p:nvSpPr>
            <p:cNvPr id="80" name="Flecha izquierda 79"/>
            <p:cNvSpPr/>
            <p:nvPr/>
          </p:nvSpPr>
          <p:spPr>
            <a:xfrm flipH="1" flipV="1">
              <a:off x="398586" y="437065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1" name="CuadroTexto 80"/>
            <p:cNvSpPr txBox="1"/>
            <p:nvPr/>
          </p:nvSpPr>
          <p:spPr>
            <a:xfrm>
              <a:off x="48149" y="3078633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130</a:t>
              </a:r>
            </a:p>
          </p:txBody>
        </p:sp>
        <p:sp>
          <p:nvSpPr>
            <p:cNvPr id="82" name="Flecha izquierda 81"/>
            <p:cNvSpPr/>
            <p:nvPr/>
          </p:nvSpPr>
          <p:spPr>
            <a:xfrm flipH="1" flipV="1">
              <a:off x="384958" y="316022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3" name="CuadroTexto 82"/>
            <p:cNvSpPr txBox="1"/>
            <p:nvPr/>
          </p:nvSpPr>
          <p:spPr>
            <a:xfrm>
              <a:off x="100780" y="4516439"/>
              <a:ext cx="3674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 smtClean="0"/>
                <a:t>6.5</a:t>
              </a:r>
            </a:p>
          </p:txBody>
        </p:sp>
        <p:sp>
          <p:nvSpPr>
            <p:cNvPr id="84" name="Flecha izquierda 83"/>
            <p:cNvSpPr/>
            <p:nvPr/>
          </p:nvSpPr>
          <p:spPr>
            <a:xfrm flipH="1" flipV="1">
              <a:off x="402933" y="4610144"/>
              <a:ext cx="246779" cy="8414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85" name="CuadroTexto 84"/>
          <p:cNvSpPr txBox="1"/>
          <p:nvPr/>
        </p:nvSpPr>
        <p:spPr>
          <a:xfrm>
            <a:off x="3212319" y="6470600"/>
            <a:ext cx="61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/>
              <a:t>MW: Molecular </a:t>
            </a:r>
            <a:r>
              <a:rPr lang="es-ES" b="1" dirty="0" err="1"/>
              <a:t>weight</a:t>
            </a:r>
            <a:r>
              <a:rPr lang="es-ES" b="1" dirty="0"/>
              <a:t> (</a:t>
            </a:r>
            <a:r>
              <a:rPr lang="es-ES" b="1" dirty="0" err="1"/>
              <a:t>kDa</a:t>
            </a:r>
            <a:r>
              <a:rPr lang="es-ES" b="1" dirty="0"/>
              <a:t>); WE</a:t>
            </a:r>
            <a:r>
              <a:rPr lang="es-ES" b="1" dirty="0" smtClean="0"/>
              <a:t>: WT/EGFP; WD: WT/E2F4DN</a:t>
            </a:r>
            <a:endParaRPr lang="es-ES" b="1" dirty="0"/>
          </a:p>
        </p:txBody>
      </p:sp>
      <p:sp>
        <p:nvSpPr>
          <p:cNvPr id="86" name="CuadroTexto 85"/>
          <p:cNvSpPr txBox="1"/>
          <p:nvPr/>
        </p:nvSpPr>
        <p:spPr>
          <a:xfrm>
            <a:off x="8521361" y="2652845"/>
            <a:ext cx="25537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*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primary</a:t>
            </a:r>
            <a:r>
              <a:rPr lang="es-ES" sz="1600" dirty="0" smtClean="0"/>
              <a:t> </a:t>
            </a:r>
            <a:r>
              <a:rPr lang="es-ES" sz="1600" dirty="0" err="1" smtClean="0"/>
              <a:t>antibodies</a:t>
            </a:r>
            <a:r>
              <a:rPr lang="es-ES" sz="1600" dirty="0" smtClean="0"/>
              <a:t> </a:t>
            </a:r>
            <a:r>
              <a:rPr lang="es-ES" sz="1600" dirty="0" err="1" smtClean="0"/>
              <a:t>recognizing</a:t>
            </a:r>
            <a:r>
              <a:rPr lang="es-ES" sz="1600" dirty="0" smtClean="0"/>
              <a:t> </a:t>
            </a:r>
            <a:r>
              <a:rPr lang="es-ES" sz="1600" dirty="0" err="1" smtClean="0"/>
              <a:t>bands</a:t>
            </a:r>
            <a:r>
              <a:rPr lang="es-ES" sz="1600" dirty="0" smtClean="0"/>
              <a:t> of </a:t>
            </a:r>
            <a:r>
              <a:rPr lang="es-ES" sz="1600" dirty="0" err="1" smtClean="0"/>
              <a:t>defined</a:t>
            </a:r>
            <a:r>
              <a:rPr lang="es-ES" sz="1600" dirty="0" smtClean="0"/>
              <a:t> </a:t>
            </a:r>
            <a:r>
              <a:rPr lang="es-ES" sz="1600" dirty="0" err="1" smtClean="0"/>
              <a:t>mobility</a:t>
            </a:r>
            <a:r>
              <a:rPr lang="es-ES" sz="1600" dirty="0" smtClean="0"/>
              <a:t> (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Lamin</a:t>
            </a:r>
            <a:r>
              <a:rPr lang="es-ES" sz="1600" dirty="0" smtClean="0"/>
              <a:t> B1 and </a:t>
            </a:r>
            <a:r>
              <a:rPr lang="es-ES" sz="1600" dirty="0" smtClean="0">
                <a:latin typeface="Symbol" panose="05050102010706020507" pitchFamily="18" charset="2"/>
              </a:rPr>
              <a:t>a</a:t>
            </a:r>
            <a:r>
              <a:rPr lang="es-ES" sz="1600" dirty="0" smtClean="0"/>
              <a:t>-</a:t>
            </a:r>
            <a:r>
              <a:rPr lang="es-ES" sz="1600" dirty="0" err="1" smtClean="0"/>
              <a:t>Actin</a:t>
            </a:r>
            <a:r>
              <a:rPr lang="es-ES" sz="1600" dirty="0" smtClean="0"/>
              <a:t>) </a:t>
            </a:r>
            <a:r>
              <a:rPr lang="es-ES" sz="1600" dirty="0" err="1" smtClean="0"/>
              <a:t>were</a:t>
            </a:r>
            <a:r>
              <a:rPr lang="es-ES" sz="1600" dirty="0" smtClean="0"/>
              <a:t> </a:t>
            </a:r>
            <a:r>
              <a:rPr lang="es-ES" sz="1600" dirty="0" err="1" smtClean="0"/>
              <a:t>used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Oddisey</a:t>
            </a:r>
            <a:r>
              <a:rPr lang="es-ES" sz="1600" dirty="0" smtClean="0"/>
              <a:t> </a:t>
            </a:r>
            <a:r>
              <a:rPr lang="es-ES" sz="1600" dirty="0" err="1" smtClean="0"/>
              <a:t>protocol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07717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4502</TotalTime>
  <Words>692</Words>
  <Application>Microsoft Office PowerPoint</Application>
  <PresentationFormat>Panorámica</PresentationFormat>
  <Paragraphs>401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AGREGACIÓN DE β-AMILOIDE</dc:title>
  <dc:creator>Noelia López Sánchez</dc:creator>
  <cp:lastModifiedBy>JOSÉ MARÍA FRADE</cp:lastModifiedBy>
  <cp:revision>349</cp:revision>
  <cp:lastPrinted>2021-10-21T07:21:01Z</cp:lastPrinted>
  <dcterms:created xsi:type="dcterms:W3CDTF">2020-10-15T08:20:36Z</dcterms:created>
  <dcterms:modified xsi:type="dcterms:W3CDTF">2022-01-18T19:25:04Z</dcterms:modified>
</cp:coreProperties>
</file>