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ena Sahlin" initials="LS" lastIdx="9" clrIdx="0">
    <p:extLst/>
  </p:cmAuthor>
  <p:cmAuthor id="2" name="Klöting, Nora" initials="KN" lastIdx="1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E6F4"/>
    <a:srgbClr val="FFFFFF"/>
    <a:srgbClr val="FFE1FF"/>
    <a:srgbClr val="FFCCFF"/>
    <a:srgbClr val="FFCCCC"/>
    <a:srgbClr val="D1A7C5"/>
    <a:srgbClr val="F682DD"/>
    <a:srgbClr val="F1C5E1"/>
    <a:srgbClr val="893090"/>
    <a:srgbClr val="F9AD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5" autoAdjust="0"/>
    <p:restoredTop sz="94660"/>
  </p:normalViewPr>
  <p:slideViewPr>
    <p:cSldViewPr snapToGrid="0">
      <p:cViewPr varScale="1">
        <p:scale>
          <a:sx n="88" d="100"/>
          <a:sy n="88" d="100"/>
        </p:scale>
        <p:origin x="240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B70EC-DA57-4525-8E75-DC456B8003E3}" type="datetimeFigureOut">
              <a:rPr lang="de-DE" smtClean="0"/>
              <a:t>31.08.2021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9792C-1348-4BFC-B999-2F78839DAA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83090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B70EC-DA57-4525-8E75-DC456B8003E3}" type="datetimeFigureOut">
              <a:rPr lang="de-DE" smtClean="0"/>
              <a:t>31.08.2021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9792C-1348-4BFC-B999-2F78839DAA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1675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B70EC-DA57-4525-8E75-DC456B8003E3}" type="datetimeFigureOut">
              <a:rPr lang="de-DE" smtClean="0"/>
              <a:t>31.08.2021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9792C-1348-4BFC-B999-2F78839DAA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5190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B70EC-DA57-4525-8E75-DC456B8003E3}" type="datetimeFigureOut">
              <a:rPr lang="de-DE" smtClean="0"/>
              <a:t>31.08.2021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9792C-1348-4BFC-B999-2F78839DAA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6502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B70EC-DA57-4525-8E75-DC456B8003E3}" type="datetimeFigureOut">
              <a:rPr lang="de-DE" smtClean="0"/>
              <a:t>31.08.2021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9792C-1348-4BFC-B999-2F78839DAA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8891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B70EC-DA57-4525-8E75-DC456B8003E3}" type="datetimeFigureOut">
              <a:rPr lang="de-DE" smtClean="0"/>
              <a:t>31.08.2021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9792C-1348-4BFC-B999-2F78839DAA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840993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B70EC-DA57-4525-8E75-DC456B8003E3}" type="datetimeFigureOut">
              <a:rPr lang="de-DE" smtClean="0"/>
              <a:t>31.08.2021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9792C-1348-4BFC-B999-2F78839DAA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48215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B70EC-DA57-4525-8E75-DC456B8003E3}" type="datetimeFigureOut">
              <a:rPr lang="de-DE" smtClean="0"/>
              <a:t>31.08.2021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9792C-1348-4BFC-B999-2F78839DAA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08751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B70EC-DA57-4525-8E75-DC456B8003E3}" type="datetimeFigureOut">
              <a:rPr lang="de-DE" smtClean="0"/>
              <a:t>31.08.2021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9792C-1348-4BFC-B999-2F78839DAA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0229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B70EC-DA57-4525-8E75-DC456B8003E3}" type="datetimeFigureOut">
              <a:rPr lang="de-DE" smtClean="0"/>
              <a:t>31.08.2021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9792C-1348-4BFC-B999-2F78839DAA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9791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B70EC-DA57-4525-8E75-DC456B8003E3}" type="datetimeFigureOut">
              <a:rPr lang="de-DE" smtClean="0"/>
              <a:t>31.08.2021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9792C-1348-4BFC-B999-2F78839DAA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51250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BB70EC-DA57-4525-8E75-DC456B8003E3}" type="datetimeFigureOut">
              <a:rPr lang="de-DE" smtClean="0"/>
              <a:t>31.08.2021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79792C-1348-4BFC-B999-2F78839DAA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0096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7647" y="703163"/>
            <a:ext cx="2791919" cy="2235760"/>
          </a:xfrm>
          <a:prstGeom prst="rect">
            <a:avLst/>
          </a:prstGeom>
        </p:spPr>
      </p:pic>
      <p:sp>
        <p:nvSpPr>
          <p:cNvPr id="54" name="AutoShape 4" descr="Bildergebnis für steroidogenesis in the testis"/>
          <p:cNvSpPr>
            <a:spLocks noChangeAspect="1" noChangeArrowheads="1"/>
          </p:cNvSpPr>
          <p:nvPr/>
        </p:nvSpPr>
        <p:spPr bwMode="auto">
          <a:xfrm>
            <a:off x="423430" y="206519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58" name="Picture 5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02796" y="4275632"/>
            <a:ext cx="724545" cy="46744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77974" y="4228203"/>
            <a:ext cx="724545" cy="46744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0848" y="3941910"/>
            <a:ext cx="724545" cy="46744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8102" y="4249080"/>
            <a:ext cx="724545" cy="46744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72910" y="4262455"/>
            <a:ext cx="724545" cy="46744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80050" y="4369175"/>
            <a:ext cx="724545" cy="46744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73862" y="3713969"/>
            <a:ext cx="724545" cy="46744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9538" y="4090146"/>
            <a:ext cx="724545" cy="46744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18315" y="5600736"/>
            <a:ext cx="649574" cy="47602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26404" y="5595917"/>
            <a:ext cx="649574" cy="47602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44413" y="5331609"/>
            <a:ext cx="649574" cy="47602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59799" y="5623922"/>
            <a:ext cx="649574" cy="47602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31775" y="5488291"/>
            <a:ext cx="649574" cy="47602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31565" y="5588572"/>
            <a:ext cx="649574" cy="476024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37193" y="1333658"/>
            <a:ext cx="1511511" cy="1394511"/>
          </a:xfrm>
          <a:prstGeom prst="rect">
            <a:avLst/>
          </a:prstGeom>
        </p:spPr>
      </p:pic>
      <p:sp>
        <p:nvSpPr>
          <p:cNvPr id="21" name="Oval 20"/>
          <p:cNvSpPr/>
          <p:nvPr/>
        </p:nvSpPr>
        <p:spPr>
          <a:xfrm>
            <a:off x="2000655" y="2397844"/>
            <a:ext cx="1249103" cy="555170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FDP</a:t>
            </a:r>
            <a:endParaRPr lang="de-DE" dirty="0"/>
          </a:p>
        </p:txBody>
      </p:sp>
      <p:sp>
        <p:nvSpPr>
          <p:cNvPr id="24" name="Oval 23"/>
          <p:cNvSpPr/>
          <p:nvPr/>
        </p:nvSpPr>
        <p:spPr>
          <a:xfrm>
            <a:off x="6507647" y="2251710"/>
            <a:ext cx="1576559" cy="911424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2400" dirty="0"/>
              <a:t>BDP</a:t>
            </a:r>
            <a:endParaRPr lang="de-DE" sz="2400" dirty="0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60098" y="751069"/>
            <a:ext cx="453172" cy="1037381"/>
          </a:xfrm>
          <a:prstGeom prst="rect">
            <a:avLst/>
          </a:prstGeom>
        </p:spPr>
      </p:pic>
      <p:sp>
        <p:nvSpPr>
          <p:cNvPr id="27" name="Rectangle 26"/>
          <p:cNvSpPr/>
          <p:nvPr/>
        </p:nvSpPr>
        <p:spPr>
          <a:xfrm rot="18544644">
            <a:off x="2493055" y="737582"/>
            <a:ext cx="1186917" cy="39299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lean</a:t>
            </a:r>
            <a:endParaRPr lang="de-DE" dirty="0"/>
          </a:p>
        </p:txBody>
      </p:sp>
      <p:sp>
        <p:nvSpPr>
          <p:cNvPr id="28" name="TextBox 27"/>
          <p:cNvSpPr txBox="1"/>
          <p:nvPr/>
        </p:nvSpPr>
        <p:spPr>
          <a:xfrm rot="18601282">
            <a:off x="2783171" y="700278"/>
            <a:ext cx="606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lean</a:t>
            </a:r>
            <a:endParaRPr lang="de-DE" dirty="0"/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3947332" y="2136447"/>
            <a:ext cx="29628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Down Arrow 41"/>
          <p:cNvSpPr/>
          <p:nvPr/>
        </p:nvSpPr>
        <p:spPr>
          <a:xfrm rot="19282425">
            <a:off x="3033454" y="2994038"/>
            <a:ext cx="197967" cy="744138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3" name="Rounded Rectangle 42"/>
          <p:cNvSpPr/>
          <p:nvPr/>
        </p:nvSpPr>
        <p:spPr>
          <a:xfrm>
            <a:off x="6736307" y="3837246"/>
            <a:ext cx="1620238" cy="46874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2000" b="1" dirty="0"/>
              <a:t>androgens</a:t>
            </a:r>
            <a:endParaRPr lang="de-DE" sz="2000" b="1" dirty="0"/>
          </a:p>
        </p:txBody>
      </p:sp>
      <p:sp>
        <p:nvSpPr>
          <p:cNvPr id="45" name="Rounded Rectangle 44"/>
          <p:cNvSpPr/>
          <p:nvPr/>
        </p:nvSpPr>
        <p:spPr>
          <a:xfrm>
            <a:off x="3126468" y="3863945"/>
            <a:ext cx="1061504" cy="34088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400" dirty="0"/>
              <a:t>androgens</a:t>
            </a:r>
            <a:endParaRPr lang="de-DE" sz="1400" dirty="0"/>
          </a:p>
        </p:txBody>
      </p:sp>
      <p:sp>
        <p:nvSpPr>
          <p:cNvPr id="47" name="Rounded Rectangle 46"/>
          <p:cNvSpPr/>
          <p:nvPr/>
        </p:nvSpPr>
        <p:spPr>
          <a:xfrm>
            <a:off x="6335833" y="5190465"/>
            <a:ext cx="1327359" cy="386958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estrogens</a:t>
            </a:r>
            <a:endParaRPr lang="de-DE" dirty="0"/>
          </a:p>
        </p:txBody>
      </p:sp>
      <p:sp>
        <p:nvSpPr>
          <p:cNvPr id="48" name="Rounded Rectangle 47"/>
          <p:cNvSpPr/>
          <p:nvPr/>
        </p:nvSpPr>
        <p:spPr>
          <a:xfrm>
            <a:off x="3303870" y="5218864"/>
            <a:ext cx="1112133" cy="36117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600" dirty="0"/>
              <a:t>estrogens</a:t>
            </a:r>
            <a:endParaRPr lang="de-DE" sz="1600" dirty="0"/>
          </a:p>
        </p:txBody>
      </p:sp>
      <p:sp>
        <p:nvSpPr>
          <p:cNvPr id="51" name="TextBox 50"/>
          <p:cNvSpPr txBox="1"/>
          <p:nvPr/>
        </p:nvSpPr>
        <p:spPr>
          <a:xfrm>
            <a:off x="6601793" y="3189174"/>
            <a:ext cx="1118193" cy="6060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600" i="1" dirty="0"/>
              <a:t>AKR1c2 ↑</a:t>
            </a:r>
          </a:p>
          <a:p>
            <a:r>
              <a:rPr lang="sv-SE" sz="1600" i="1" dirty="0"/>
              <a:t>AKR1c3 ↑</a:t>
            </a:r>
            <a:endParaRPr lang="de-DE" sz="1600" i="1" dirty="0"/>
          </a:p>
        </p:txBody>
      </p:sp>
      <p:sp>
        <p:nvSpPr>
          <p:cNvPr id="52" name="TextBox 51"/>
          <p:cNvSpPr txBox="1"/>
          <p:nvPr/>
        </p:nvSpPr>
        <p:spPr>
          <a:xfrm>
            <a:off x="6101853" y="4743080"/>
            <a:ext cx="999880" cy="3508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600" i="1" dirty="0"/>
              <a:t>CYP19 ↑</a:t>
            </a:r>
            <a:endParaRPr lang="de-DE" sz="1600" i="1" dirty="0"/>
          </a:p>
        </p:txBody>
      </p:sp>
      <p:sp>
        <p:nvSpPr>
          <p:cNvPr id="20" name="Rounded Rectangle 19"/>
          <p:cNvSpPr/>
          <p:nvPr/>
        </p:nvSpPr>
        <p:spPr>
          <a:xfrm>
            <a:off x="4315994" y="1404970"/>
            <a:ext cx="2093379" cy="1114182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Steroidogenic enzymes</a:t>
            </a:r>
            <a:endParaRPr lang="de-DE" dirty="0"/>
          </a:p>
        </p:txBody>
      </p:sp>
      <p:sp>
        <p:nvSpPr>
          <p:cNvPr id="22" name="Oval 21"/>
          <p:cNvSpPr/>
          <p:nvPr/>
        </p:nvSpPr>
        <p:spPr>
          <a:xfrm>
            <a:off x="8124478" y="2324904"/>
            <a:ext cx="1447831" cy="660045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2000" dirty="0"/>
              <a:t>FDP</a:t>
            </a:r>
            <a:endParaRPr lang="de-DE" sz="2000" dirty="0"/>
          </a:p>
        </p:txBody>
      </p:sp>
      <p:sp>
        <p:nvSpPr>
          <p:cNvPr id="23" name="Oval 22"/>
          <p:cNvSpPr/>
          <p:nvPr/>
        </p:nvSpPr>
        <p:spPr>
          <a:xfrm>
            <a:off x="3238949" y="2461958"/>
            <a:ext cx="885441" cy="400565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BDP</a:t>
            </a:r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94272" y="3351900"/>
            <a:ext cx="724545" cy="467448"/>
          </a:xfrm>
          <a:prstGeom prst="rect">
            <a:avLst/>
          </a:prstGeom>
        </p:spPr>
      </p:pic>
      <p:cxnSp>
        <p:nvCxnSpPr>
          <p:cNvPr id="32" name="Straight Arrow Connector 31"/>
          <p:cNvCxnSpPr/>
          <p:nvPr/>
        </p:nvCxnSpPr>
        <p:spPr>
          <a:xfrm>
            <a:off x="6473414" y="2036458"/>
            <a:ext cx="46412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2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32158" y="748297"/>
            <a:ext cx="656446" cy="1064280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4093845" y="143194"/>
            <a:ext cx="2544566" cy="56474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Adipose Tissue-</a:t>
            </a:r>
          </a:p>
          <a:p>
            <a:pPr algn="ctr"/>
            <a:r>
              <a:rPr lang="sv-SE" dirty="0"/>
              <a:t>a steroidogenic organ</a:t>
            </a:r>
            <a:endParaRPr lang="de-DE" dirty="0"/>
          </a:p>
        </p:txBody>
      </p:sp>
      <p:sp>
        <p:nvSpPr>
          <p:cNvPr id="61" name="TextBox 60"/>
          <p:cNvSpPr txBox="1"/>
          <p:nvPr/>
        </p:nvSpPr>
        <p:spPr>
          <a:xfrm>
            <a:off x="417947" y="6074673"/>
            <a:ext cx="1157643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1: 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 for </a:t>
            </a:r>
            <a:r>
              <a:rPr lang="en-GB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steroidogenic machinery and capacity for testosterone biosynthesis in human AT. Differences for steroid production via the </a:t>
            </a:r>
          </a:p>
          <a:p>
            <a:r>
              <a:rPr lang="en-GB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frontdoor</a:t>
            </a:r>
            <a:r>
              <a:rPr lang="en-GB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pathway (FDP) and the backdoor pathway (BDP) are depicted. That leads to different steroidogenic gene expression and a much higher androgen</a:t>
            </a:r>
          </a:p>
          <a:p>
            <a:r>
              <a:rPr lang="en-GB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production in AT of obese women.  </a:t>
            </a:r>
            <a:endParaRPr lang="de-DE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de-DE" dirty="0"/>
          </a:p>
        </p:txBody>
      </p:sp>
      <p:cxnSp>
        <p:nvCxnSpPr>
          <p:cNvPr id="10240" name="Straight Arrow Connector 10239"/>
          <p:cNvCxnSpPr/>
          <p:nvPr/>
        </p:nvCxnSpPr>
        <p:spPr>
          <a:xfrm flipH="1">
            <a:off x="6473730" y="2246905"/>
            <a:ext cx="43392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 flipH="1">
            <a:off x="3713599" y="2010291"/>
            <a:ext cx="43392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>
            <a:off x="3512834" y="2136447"/>
            <a:ext cx="46412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Down Arrow 70"/>
          <p:cNvSpPr/>
          <p:nvPr/>
        </p:nvSpPr>
        <p:spPr>
          <a:xfrm rot="1858034">
            <a:off x="7217598" y="4309314"/>
            <a:ext cx="228355" cy="820952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2" name="Down Arrow 71"/>
          <p:cNvSpPr/>
          <p:nvPr/>
        </p:nvSpPr>
        <p:spPr>
          <a:xfrm rot="2074714">
            <a:off x="7761738" y="2928572"/>
            <a:ext cx="406876" cy="866761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3" name="Down Arrow 72"/>
          <p:cNvSpPr/>
          <p:nvPr/>
        </p:nvSpPr>
        <p:spPr>
          <a:xfrm rot="19282425">
            <a:off x="3783329" y="4478449"/>
            <a:ext cx="197967" cy="744138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245" name="Rectangle 10244"/>
          <p:cNvSpPr/>
          <p:nvPr/>
        </p:nvSpPr>
        <p:spPr>
          <a:xfrm rot="3013175">
            <a:off x="6965172" y="696284"/>
            <a:ext cx="1140181" cy="39069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TextBox 29"/>
          <p:cNvSpPr txBox="1"/>
          <p:nvPr/>
        </p:nvSpPr>
        <p:spPr>
          <a:xfrm rot="2955005">
            <a:off x="7161008" y="680681"/>
            <a:ext cx="796901" cy="382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obese</a:t>
            </a:r>
            <a:endParaRPr lang="de-DE" dirty="0"/>
          </a:p>
        </p:txBody>
      </p:sp>
      <p:sp>
        <p:nvSpPr>
          <p:cNvPr id="10246" name="Rounded Rectangle 10245"/>
          <p:cNvSpPr/>
          <p:nvPr/>
        </p:nvSpPr>
        <p:spPr>
          <a:xfrm>
            <a:off x="4674093" y="3633879"/>
            <a:ext cx="1549043" cy="886809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6" name="Rounded Rectangle 75"/>
          <p:cNvSpPr/>
          <p:nvPr/>
        </p:nvSpPr>
        <p:spPr>
          <a:xfrm>
            <a:off x="4946589" y="5006276"/>
            <a:ext cx="897647" cy="720027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2" name="TextBox 61"/>
          <p:cNvSpPr txBox="1"/>
          <p:nvPr/>
        </p:nvSpPr>
        <p:spPr>
          <a:xfrm>
            <a:off x="4565709" y="3644384"/>
            <a:ext cx="17889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dirty="0">
                <a:solidFill>
                  <a:schemeClr val="accent1">
                    <a:lumMod val="75000"/>
                  </a:schemeClr>
                </a:solidFill>
              </a:rPr>
              <a:t>Androstendione</a:t>
            </a:r>
          </a:p>
          <a:p>
            <a:pPr algn="ctr"/>
            <a:r>
              <a:rPr lang="sv-SE" dirty="0">
                <a:solidFill>
                  <a:schemeClr val="accent1">
                    <a:lumMod val="75000"/>
                  </a:schemeClr>
                </a:solidFill>
              </a:rPr>
              <a:t>Testosterone</a:t>
            </a:r>
          </a:p>
          <a:p>
            <a:pPr algn="ctr"/>
            <a:r>
              <a:rPr lang="sv-SE" dirty="0">
                <a:solidFill>
                  <a:schemeClr val="accent1">
                    <a:lumMod val="75000"/>
                  </a:schemeClr>
                </a:solidFill>
              </a:rPr>
              <a:t>DHT</a:t>
            </a:r>
            <a:endParaRPr lang="de-DE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241" name="TextBox 10240"/>
          <p:cNvSpPr txBox="1"/>
          <p:nvPr/>
        </p:nvSpPr>
        <p:spPr>
          <a:xfrm>
            <a:off x="4924557" y="5054787"/>
            <a:ext cx="9964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v-SE" dirty="0">
                <a:solidFill>
                  <a:srgbClr val="FFC000"/>
                </a:solidFill>
              </a:rPr>
              <a:t>Estradiol</a:t>
            </a:r>
          </a:p>
          <a:p>
            <a:pPr algn="ctr"/>
            <a:r>
              <a:rPr lang="sv-SE" dirty="0">
                <a:solidFill>
                  <a:srgbClr val="FFC000"/>
                </a:solidFill>
              </a:rPr>
              <a:t>Estrone</a:t>
            </a:r>
            <a:endParaRPr lang="de-DE" dirty="0">
              <a:solidFill>
                <a:srgbClr val="FFC000"/>
              </a:solidFill>
            </a:endParaRPr>
          </a:p>
        </p:txBody>
      </p:sp>
      <p:cxnSp>
        <p:nvCxnSpPr>
          <p:cNvPr id="77" name="Straight Arrow Connector 76"/>
          <p:cNvCxnSpPr/>
          <p:nvPr/>
        </p:nvCxnSpPr>
        <p:spPr>
          <a:xfrm>
            <a:off x="4192728" y="4004905"/>
            <a:ext cx="46412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>
          <a:xfrm flipH="1">
            <a:off x="6290685" y="4013763"/>
            <a:ext cx="433923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/>
          <p:nvPr/>
        </p:nvCxnSpPr>
        <p:spPr>
          <a:xfrm>
            <a:off x="4416003" y="5400390"/>
            <a:ext cx="46412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/>
          <p:nvPr/>
        </p:nvCxnSpPr>
        <p:spPr>
          <a:xfrm flipH="1">
            <a:off x="5894179" y="5399449"/>
            <a:ext cx="43392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47" name="TextBox 10246"/>
          <p:cNvSpPr txBox="1"/>
          <p:nvPr/>
        </p:nvSpPr>
        <p:spPr>
          <a:xfrm>
            <a:off x="5034945" y="4574291"/>
            <a:ext cx="8650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Serum</a:t>
            </a:r>
            <a:endParaRPr lang="de-DE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81261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87</Words>
  <Application>Microsoft Office PowerPoint</Application>
  <PresentationFormat>Breitbild</PresentationFormat>
  <Paragraphs>26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Isabel Wagner</dc:creator>
  <cp:lastModifiedBy>Isabel Viola Wagner</cp:lastModifiedBy>
  <cp:revision>202</cp:revision>
  <dcterms:created xsi:type="dcterms:W3CDTF">2019-08-10T09:27:13Z</dcterms:created>
  <dcterms:modified xsi:type="dcterms:W3CDTF">2021-08-31T15:53:42Z</dcterms:modified>
</cp:coreProperties>
</file>