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US" sz="2800" b="1" dirty="0">
                <a:solidFill>
                  <a:schemeClr val="bg1"/>
                </a:solidFill>
              </a:rPr>
              <a:t>KIDNEY LENGTH NORMATIVE VALUES IN CHILDREN</a:t>
            </a:r>
          </a:p>
          <a:p>
            <a:pPr marL="216000" algn="l"/>
            <a:r>
              <a:rPr lang="en-US" sz="2800" b="1" dirty="0">
                <a:solidFill>
                  <a:schemeClr val="bg1"/>
                </a:solidFill>
              </a:rPr>
              <a:t>AGED 0–19 YEARS – A MULTICENTER STUDY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3447" y="1189759"/>
            <a:ext cx="12366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HYPOTHESIS</a:t>
            </a:r>
            <a:r>
              <a:rPr lang="en-GB" dirty="0">
                <a:solidFill>
                  <a:schemeClr val="bg1"/>
                </a:solidFill>
              </a:rPr>
              <a:t>: The aim was to</a:t>
            </a:r>
            <a:r>
              <a:rPr lang="en-US" dirty="0">
                <a:solidFill>
                  <a:schemeClr val="bg1"/>
                </a:solidFill>
              </a:rPr>
              <a:t> develop sonographic kidney length normative values in children with normal kidney function.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3448" y="1758951"/>
            <a:ext cx="1150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bg1"/>
                </a:solidFill>
                <a:latin typeface="+mj-lt"/>
              </a:rPr>
              <a:t>Obrycki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 et al. 2021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7" y="5730101"/>
            <a:ext cx="7141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The best predictor for kidney length is height. The study provides LMS-percentile charts and tables of normal kidney length in children.</a:t>
            </a:r>
          </a:p>
        </p:txBody>
      </p:sp>
      <p:sp>
        <p:nvSpPr>
          <p:cNvPr id="7" name="Freeform: Shape 46">
            <a:extLst>
              <a:ext uri="{FF2B5EF4-FFF2-40B4-BE49-F238E27FC236}">
                <a16:creationId xmlns:a16="http://schemas.microsoft.com/office/drawing/2014/main" id="{2D5B04F6-F5BD-424D-A69E-71B9958622C8}"/>
              </a:ext>
            </a:extLst>
          </p:cNvPr>
          <p:cNvSpPr/>
          <p:nvPr/>
        </p:nvSpPr>
        <p:spPr>
          <a:xfrm>
            <a:off x="1852605" y="2557352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" name="Freeform: Shape 46">
            <a:extLst>
              <a:ext uri="{FF2B5EF4-FFF2-40B4-BE49-F238E27FC236}">
                <a16:creationId xmlns:a16="http://schemas.microsoft.com/office/drawing/2014/main" id="{AC04EBA0-4B07-4E48-8C86-3B2D56D75F78}"/>
              </a:ext>
            </a:extLst>
          </p:cNvPr>
          <p:cNvSpPr/>
          <p:nvPr/>
        </p:nvSpPr>
        <p:spPr>
          <a:xfrm>
            <a:off x="1496470" y="2731857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" name="Freeform: Shape 46">
            <a:extLst>
              <a:ext uri="{FF2B5EF4-FFF2-40B4-BE49-F238E27FC236}">
                <a16:creationId xmlns:a16="http://schemas.microsoft.com/office/drawing/2014/main" id="{1744D9DB-1564-45CE-A6E8-E9BC876A58F1}"/>
              </a:ext>
            </a:extLst>
          </p:cNvPr>
          <p:cNvSpPr/>
          <p:nvPr/>
        </p:nvSpPr>
        <p:spPr>
          <a:xfrm>
            <a:off x="2105267" y="2797705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8" name="Freeform: Shape 46">
            <a:extLst>
              <a:ext uri="{FF2B5EF4-FFF2-40B4-BE49-F238E27FC236}">
                <a16:creationId xmlns:a16="http://schemas.microsoft.com/office/drawing/2014/main" id="{9A38B156-6CE4-4406-94F6-E22748172801}"/>
              </a:ext>
            </a:extLst>
          </p:cNvPr>
          <p:cNvSpPr/>
          <p:nvPr/>
        </p:nvSpPr>
        <p:spPr>
          <a:xfrm>
            <a:off x="1735723" y="2906363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1" name="TextBox 32">
            <a:extLst>
              <a:ext uri="{FF2B5EF4-FFF2-40B4-BE49-F238E27FC236}">
                <a16:creationId xmlns:a16="http://schemas.microsoft.com/office/drawing/2014/main" id="{F96D4E87-5B38-4DA4-87D7-ACF920681080}"/>
              </a:ext>
            </a:extLst>
          </p:cNvPr>
          <p:cNvSpPr txBox="1"/>
          <p:nvPr/>
        </p:nvSpPr>
        <p:spPr>
          <a:xfrm>
            <a:off x="816787" y="3932310"/>
            <a:ext cx="24665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296DC0"/>
                </a:solidFill>
              </a:rPr>
              <a:t>1,758 children</a:t>
            </a:r>
          </a:p>
          <a:p>
            <a:pPr algn="ctr"/>
            <a:r>
              <a:rPr lang="en-GB" sz="2000" dirty="0">
                <a:solidFill>
                  <a:srgbClr val="296DC0"/>
                </a:solidFill>
              </a:rPr>
              <a:t>aged 0-19 years</a:t>
            </a:r>
          </a:p>
          <a:p>
            <a:pPr algn="ctr"/>
            <a:r>
              <a:rPr lang="en-US" sz="2000" dirty="0">
                <a:solidFill>
                  <a:srgbClr val="296DC0"/>
                </a:solidFill>
              </a:rPr>
              <a:t>with normal kidney function &amp; no history of kidney disease </a:t>
            </a:r>
            <a:endParaRPr lang="en-GB" sz="2000" dirty="0">
              <a:solidFill>
                <a:srgbClr val="296DC0"/>
              </a:solidFill>
            </a:endParaRPr>
          </a:p>
        </p:txBody>
      </p:sp>
      <p:cxnSp>
        <p:nvCxnSpPr>
          <p:cNvPr id="12" name="Straight Arrow Connector 13">
            <a:extLst>
              <a:ext uri="{FF2B5EF4-FFF2-40B4-BE49-F238E27FC236}">
                <a16:creationId xmlns:a16="http://schemas.microsoft.com/office/drawing/2014/main" id="{2F3BA033-F2C3-49B8-A858-5F69BDAFF8C2}"/>
              </a:ext>
            </a:extLst>
          </p:cNvPr>
          <p:cNvCxnSpPr/>
          <p:nvPr/>
        </p:nvCxnSpPr>
        <p:spPr>
          <a:xfrm flipV="1">
            <a:off x="3028537" y="3316317"/>
            <a:ext cx="715833" cy="1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9">
            <a:extLst>
              <a:ext uri="{FF2B5EF4-FFF2-40B4-BE49-F238E27FC236}">
                <a16:creationId xmlns:a16="http://schemas.microsoft.com/office/drawing/2014/main" id="{BE45DD45-8399-43FC-9615-3A9C9EF3C765}"/>
              </a:ext>
            </a:extLst>
          </p:cNvPr>
          <p:cNvSpPr txBox="1"/>
          <p:nvPr/>
        </p:nvSpPr>
        <p:spPr>
          <a:xfrm>
            <a:off x="7777159" y="4821596"/>
            <a:ext cx="3913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296DC0"/>
                </a:solidFill>
              </a:rPr>
              <a:t>Kidney length percentiles by body length/height</a:t>
            </a:r>
            <a:endParaRPr lang="en-GB" sz="2000" b="1" dirty="0">
              <a:solidFill>
                <a:srgbClr val="296DC0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971BAB44-F6BA-4B1F-A47D-B41EABEE3D4A}"/>
              </a:ext>
            </a:extLst>
          </p:cNvPr>
          <p:cNvSpPr/>
          <p:nvPr/>
        </p:nvSpPr>
        <p:spPr>
          <a:xfrm>
            <a:off x="4154356" y="2178642"/>
            <a:ext cx="1728385" cy="619063"/>
          </a:xfrm>
          <a:prstGeom prst="rect">
            <a:avLst/>
          </a:prstGeom>
          <a:solidFill>
            <a:srgbClr val="65AA00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eGFR based on creatinine</a:t>
            </a:r>
          </a:p>
        </p:txBody>
      </p:sp>
      <p:sp>
        <p:nvSpPr>
          <p:cNvPr id="22" name="TextBox 32">
            <a:extLst>
              <a:ext uri="{FF2B5EF4-FFF2-40B4-BE49-F238E27FC236}">
                <a16:creationId xmlns:a16="http://schemas.microsoft.com/office/drawing/2014/main" id="{F2D9B107-8A68-47A2-B02E-EB6BDCF8ABF5}"/>
              </a:ext>
            </a:extLst>
          </p:cNvPr>
          <p:cNvSpPr txBox="1"/>
          <p:nvPr/>
        </p:nvSpPr>
        <p:spPr>
          <a:xfrm>
            <a:off x="776487" y="2160232"/>
            <a:ext cx="2542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>
                <a:solidFill>
                  <a:srgbClr val="296DC0"/>
                </a:solidFill>
              </a:rPr>
              <a:t>Multicenter</a:t>
            </a:r>
            <a:r>
              <a:rPr lang="en-GB" sz="2000" dirty="0">
                <a:solidFill>
                  <a:srgbClr val="296DC0"/>
                </a:solidFill>
              </a:rPr>
              <a:t> study</a:t>
            </a:r>
          </a:p>
        </p:txBody>
      </p:sp>
      <p:sp>
        <p:nvSpPr>
          <p:cNvPr id="29" name="Rectangle 6">
            <a:extLst>
              <a:ext uri="{FF2B5EF4-FFF2-40B4-BE49-F238E27FC236}">
                <a16:creationId xmlns:a16="http://schemas.microsoft.com/office/drawing/2014/main" id="{FD305678-D911-4CF6-A0CD-C3967305260B}"/>
              </a:ext>
            </a:extLst>
          </p:cNvPr>
          <p:cNvSpPr/>
          <p:nvPr/>
        </p:nvSpPr>
        <p:spPr>
          <a:xfrm>
            <a:off x="4154356" y="3000597"/>
            <a:ext cx="1728385" cy="619063"/>
          </a:xfrm>
          <a:prstGeom prst="rect">
            <a:avLst/>
          </a:prstGeom>
          <a:solidFill>
            <a:srgbClr val="65AA00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Anthropometric measurements</a:t>
            </a:r>
          </a:p>
        </p:txBody>
      </p:sp>
      <p:sp>
        <p:nvSpPr>
          <p:cNvPr id="30" name="Rectangle 6">
            <a:extLst>
              <a:ext uri="{FF2B5EF4-FFF2-40B4-BE49-F238E27FC236}">
                <a16:creationId xmlns:a16="http://schemas.microsoft.com/office/drawing/2014/main" id="{B1854DC5-81AC-493C-ABDD-ECC89EAFC259}"/>
              </a:ext>
            </a:extLst>
          </p:cNvPr>
          <p:cNvSpPr/>
          <p:nvPr/>
        </p:nvSpPr>
        <p:spPr>
          <a:xfrm>
            <a:off x="4154356" y="3822552"/>
            <a:ext cx="1728385" cy="619063"/>
          </a:xfrm>
          <a:prstGeom prst="rect">
            <a:avLst/>
          </a:prstGeom>
          <a:solidFill>
            <a:srgbClr val="65AA00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Kidney ultrasonography</a:t>
            </a:r>
          </a:p>
        </p:txBody>
      </p:sp>
      <p:cxnSp>
        <p:nvCxnSpPr>
          <p:cNvPr id="31" name="Straight Arrow Connector 13">
            <a:extLst>
              <a:ext uri="{FF2B5EF4-FFF2-40B4-BE49-F238E27FC236}">
                <a16:creationId xmlns:a16="http://schemas.microsoft.com/office/drawing/2014/main" id="{E2EC2B85-39F7-4919-8755-A5557FFBEAC0}"/>
              </a:ext>
            </a:extLst>
          </p:cNvPr>
          <p:cNvCxnSpPr/>
          <p:nvPr/>
        </p:nvCxnSpPr>
        <p:spPr>
          <a:xfrm flipV="1">
            <a:off x="6292727" y="3310127"/>
            <a:ext cx="715833" cy="1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Obraz 2">
            <a:extLst>
              <a:ext uri="{FF2B5EF4-FFF2-40B4-BE49-F238E27FC236}">
                <a16:creationId xmlns:a16="http://schemas.microsoft.com/office/drawing/2014/main" id="{FFB41BFA-BABF-46CC-A579-B313EC2FD1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2" r="3653" b="3845"/>
          <a:stretch/>
        </p:blipFill>
        <p:spPr>
          <a:xfrm>
            <a:off x="7418546" y="1734469"/>
            <a:ext cx="4255864" cy="303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2985</TotalTime>
  <Words>99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Bob Thompson</cp:lastModifiedBy>
  <cp:revision>59</cp:revision>
  <dcterms:created xsi:type="dcterms:W3CDTF">2019-06-13T12:30:18Z</dcterms:created>
  <dcterms:modified xsi:type="dcterms:W3CDTF">2021-09-20T23:25:03Z</dcterms:modified>
</cp:coreProperties>
</file>