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63" d="100"/>
          <a:sy n="63" d="100"/>
        </p:scale>
        <p:origin x="24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54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4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73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39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92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0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16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0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96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55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49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D7FFF9-7E3C-4D36-B232-9207A3932056}"/>
              </a:ext>
            </a:extLst>
          </p:cNvPr>
          <p:cNvSpPr txBox="1"/>
          <p:nvPr/>
        </p:nvSpPr>
        <p:spPr>
          <a:xfrm>
            <a:off x="576443" y="385670"/>
            <a:ext cx="107169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[Ungated]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D30B5F8-E0BC-48CB-818E-EFB23E3EC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9212"/>
            <a:ext cx="1730721" cy="158321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64ED5A0-66FD-4A41-A720-2ECA916FB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093" y="629212"/>
            <a:ext cx="1730721" cy="149471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234ADB6-076C-4461-87A3-D5E283F4155A}"/>
              </a:ext>
            </a:extLst>
          </p:cNvPr>
          <p:cNvSpPr txBox="1"/>
          <p:nvPr/>
        </p:nvSpPr>
        <p:spPr>
          <a:xfrm>
            <a:off x="2324195" y="385670"/>
            <a:ext cx="842279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[Singlet]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C5C5119E-94D0-4904-B968-76E180009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279" y="629212"/>
            <a:ext cx="1730721" cy="149471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19B63A4-5C78-470C-9020-EF01E8437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8186" y="629212"/>
            <a:ext cx="1730721" cy="1583216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C674056-98E1-41F4-ADFA-6E65A8734859}"/>
              </a:ext>
            </a:extLst>
          </p:cNvPr>
          <p:cNvSpPr txBox="1"/>
          <p:nvPr/>
        </p:nvSpPr>
        <p:spPr>
          <a:xfrm>
            <a:off x="4138970" y="385670"/>
            <a:ext cx="775929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[Live]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B9147BE-2B0A-4C90-A0DB-4460A059C686}"/>
              </a:ext>
            </a:extLst>
          </p:cNvPr>
          <p:cNvSpPr txBox="1"/>
          <p:nvPr/>
        </p:nvSpPr>
        <p:spPr>
          <a:xfrm>
            <a:off x="5493801" y="385670"/>
            <a:ext cx="1326099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[Lymphocytes]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251A58-88CC-43BA-96C7-E981718AAF3A}"/>
              </a:ext>
            </a:extLst>
          </p:cNvPr>
          <p:cNvGrpSpPr/>
          <p:nvPr/>
        </p:nvGrpSpPr>
        <p:grpSpPr>
          <a:xfrm>
            <a:off x="2409624" y="2414222"/>
            <a:ext cx="2396582" cy="5165736"/>
            <a:chOff x="882086" y="2175970"/>
            <a:chExt cx="2396582" cy="5165736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6FB20373-057E-4653-8716-2F235A35C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2086" y="5120484"/>
              <a:ext cx="2396582" cy="2221222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08ED7594-E474-465C-BB6E-DB4FFB5525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9525"/>
            <a:stretch/>
          </p:blipFill>
          <p:spPr>
            <a:xfrm>
              <a:off x="948056" y="2429886"/>
              <a:ext cx="2323515" cy="2009657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2F3EC3A-C36F-4DF5-8FE4-0010D4F483D8}"/>
                </a:ext>
              </a:extLst>
            </p:cNvPr>
            <p:cNvSpPr txBox="1"/>
            <p:nvPr/>
          </p:nvSpPr>
          <p:spPr>
            <a:xfrm>
              <a:off x="1941249" y="4905024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[CD4</a:t>
              </a:r>
              <a:r>
                <a:rPr kumimoji="1" lang="en-US" altLang="ja-JP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09A8196F-6868-42E5-9CE5-353407FA2612}"/>
                </a:ext>
              </a:extLst>
            </p:cNvPr>
            <p:cNvSpPr txBox="1"/>
            <p:nvPr/>
          </p:nvSpPr>
          <p:spPr>
            <a:xfrm>
              <a:off x="2009356" y="2175970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[CD4</a:t>
              </a:r>
              <a:r>
                <a:rPr kumimoji="1" lang="en-US" altLang="ja-JP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矢印: 下 28">
              <a:extLst>
                <a:ext uri="{FF2B5EF4-FFF2-40B4-BE49-F238E27FC236}">
                  <a16:creationId xmlns:a16="http://schemas.microsoft.com/office/drawing/2014/main" id="{5292EB8F-5A74-4819-910C-F123A66C0360}"/>
                </a:ext>
              </a:extLst>
            </p:cNvPr>
            <p:cNvSpPr/>
            <p:nvPr/>
          </p:nvSpPr>
          <p:spPr>
            <a:xfrm rot="2700000">
              <a:off x="1953490" y="6199205"/>
              <a:ext cx="45719" cy="133871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3A7F371B-EBB7-4190-959C-039820DA06FE}"/>
              </a:ext>
            </a:extLst>
          </p:cNvPr>
          <p:cNvCxnSpPr>
            <a:cxnSpLocks/>
          </p:cNvCxnSpPr>
          <p:nvPr/>
        </p:nvCxnSpPr>
        <p:spPr>
          <a:xfrm>
            <a:off x="3535527" y="4451350"/>
            <a:ext cx="0" cy="95561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図 21">
            <a:extLst>
              <a:ext uri="{FF2B5EF4-FFF2-40B4-BE49-F238E27FC236}">
                <a16:creationId xmlns:a16="http://schemas.microsoft.com/office/drawing/2014/main" id="{AD71642F-A8D2-4DCC-A9F7-391EF1DE72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662" t="91549" b="-412"/>
          <a:stretch/>
        </p:blipFill>
        <p:spPr>
          <a:xfrm>
            <a:off x="3547713" y="4660291"/>
            <a:ext cx="1471665" cy="19685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FB6A25-0DA2-426E-B732-30347C0435B3}"/>
              </a:ext>
            </a:extLst>
          </p:cNvPr>
          <p:cNvSpPr txBox="1"/>
          <p:nvPr/>
        </p:nvSpPr>
        <p:spPr>
          <a:xfrm>
            <a:off x="584734" y="7828457"/>
            <a:ext cx="61056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Gating strategy for regulatory T cells (Tregs).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After doublet exclusion, eFluor780 was used to eliminate dead cells. 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lymphocytes (in FS/SS panel) and CD4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cells (in lymphocytes) were gated. Ki-67 was used to determine Foxp3 high (hi) and intermediate (int) (Cancer Immunology, Immunotherapy 64, 1271-1286, 2015). CD4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 cells</a:t>
            </a:r>
            <a:r>
              <a:rPr lang="en-US" altLang="ja-JP" sz="1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Fraction I (Fr I)] and CD4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 cells </a:t>
            </a:r>
            <a:r>
              <a:rPr lang="en-US" altLang="ja-JP" sz="1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Fraction II (Fr II)] are naïve Tregs and effector-type Tregs, respectively. CD4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 cells </a:t>
            </a:r>
            <a:r>
              <a:rPr lang="en-US" altLang="ja-JP" sz="1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Fraction III (Fr III)] are </a:t>
            </a:r>
            <a:r>
              <a:rPr lang="en-US" altLang="ja-JP" sz="1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non-Tregs.</a:t>
            </a:r>
            <a:endParaRPr lang="en-US" altLang="ja-JP" sz="1200" b="0" i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636B6A3C-4066-4062-869A-CA7A83562CB9}"/>
              </a:ext>
            </a:extLst>
          </p:cNvPr>
          <p:cNvSpPr/>
          <p:nvPr/>
        </p:nvSpPr>
        <p:spPr>
          <a:xfrm rot="18539944">
            <a:off x="3350940" y="5678833"/>
            <a:ext cx="67272" cy="16224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34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140</Words>
  <Application>Microsoft Office PowerPoint</Application>
  <PresentationFormat>A4 210 x 297 mm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YukariKobayashi</dc:creator>
  <cp:lastModifiedBy>Sato Sho</cp:lastModifiedBy>
  <cp:revision>18</cp:revision>
  <cp:lastPrinted>2022-02-03T11:25:23Z</cp:lastPrinted>
  <dcterms:created xsi:type="dcterms:W3CDTF">2022-02-03T09:29:48Z</dcterms:created>
  <dcterms:modified xsi:type="dcterms:W3CDTF">2022-03-07T15:44:25Z</dcterms:modified>
</cp:coreProperties>
</file>