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90" y="-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21184-7B16-4286-820B-7068F337D7A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A1A32-A3A4-49F0-9B5A-48725B5F7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72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6. NMJs</a:t>
            </a:r>
          </a:p>
          <a:p>
            <a:r>
              <a:rPr lang="en-US" dirty="0"/>
              <a:t>*P5 </a:t>
            </a:r>
            <a:r>
              <a:rPr lang="en-US" dirty="0" err="1"/>
              <a:t>Gastroc</a:t>
            </a:r>
            <a:r>
              <a:rPr lang="en-US" dirty="0"/>
              <a:t> in supplemental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8EC6D-7AFB-5C4A-AB75-CC60414064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78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1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4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1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0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9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4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77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41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55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7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20C46-88FE-4A4D-8143-11E9AF8B40E4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DA16-D8BE-42B7-A129-CC36641EF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9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E0F135-FD21-3641-9A20-13909C3524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67" b="45704"/>
          <a:stretch/>
        </p:blipFill>
        <p:spPr>
          <a:xfrm>
            <a:off x="2593737" y="1468073"/>
            <a:ext cx="6761369" cy="32663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5B345B-8784-2A44-8FEA-86607AAA5A3A}"/>
              </a:ext>
            </a:extLst>
          </p:cNvPr>
          <p:cNvSpPr txBox="1"/>
          <p:nvPr/>
        </p:nvSpPr>
        <p:spPr>
          <a:xfrm>
            <a:off x="3188431" y="4093075"/>
            <a:ext cx="9886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2911A8-E4EE-EB43-9B12-ED4FC1ACE912}"/>
              </a:ext>
            </a:extLst>
          </p:cNvPr>
          <p:cNvSpPr txBox="1"/>
          <p:nvPr/>
        </p:nvSpPr>
        <p:spPr>
          <a:xfrm>
            <a:off x="2894931" y="4361053"/>
            <a:ext cx="12821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Ighmbp2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+/D564N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916799-3AE0-4D60-80C5-7B819F7F79F6}"/>
              </a:ext>
            </a:extLst>
          </p:cNvPr>
          <p:cNvSpPr txBox="1"/>
          <p:nvPr/>
        </p:nvSpPr>
        <p:spPr>
          <a:xfrm>
            <a:off x="2894931" y="4906030"/>
            <a:ext cx="5938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1: No identified off-target editing by CRISPR/Cas9 in the generation of the D564N mice.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from a predicted off-target CRISPR/Cas9 location within the heterozygous D564N founder animal genomic DNA indicating that D564N and wildtype (reference) sequences are identical. </a:t>
            </a:r>
          </a:p>
        </p:txBody>
      </p:sp>
    </p:spTree>
    <p:extLst>
      <p:ext uri="{BB962C8B-B14F-4D97-AF65-F5344CB8AC3E}">
        <p14:creationId xmlns:p14="http://schemas.microsoft.com/office/powerpoint/2010/main" val="4166720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3FA3E6-A657-3B41-A7AF-04B99D129C5D}"/>
              </a:ext>
            </a:extLst>
          </p:cNvPr>
          <p:cNvSpPr txBox="1"/>
          <p:nvPr/>
        </p:nvSpPr>
        <p:spPr>
          <a:xfrm>
            <a:off x="1739907" y="127948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5D6482-318D-BA44-BBA0-DFD44398059D}"/>
              </a:ext>
            </a:extLst>
          </p:cNvPr>
          <p:cNvSpPr txBox="1"/>
          <p:nvPr/>
        </p:nvSpPr>
        <p:spPr>
          <a:xfrm>
            <a:off x="5693329" y="127948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pic>
        <p:nvPicPr>
          <p:cNvPr id="9" name="Picture 8" descr="A picture containing indoor, green, laser&#10;&#10;Description automatically generated">
            <a:extLst>
              <a:ext uri="{FF2B5EF4-FFF2-40B4-BE49-F238E27FC236}">
                <a16:creationId xmlns:a16="http://schemas.microsoft.com/office/drawing/2014/main" id="{698D2C7D-1A0B-E849-A740-3633772485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52" r="43781"/>
          <a:stretch/>
        </p:blipFill>
        <p:spPr>
          <a:xfrm>
            <a:off x="5960029" y="1618034"/>
            <a:ext cx="3626635" cy="2614906"/>
          </a:xfrm>
          <a:prstGeom prst="rect">
            <a:avLst/>
          </a:prstGeom>
        </p:spPr>
      </p:pic>
      <p:pic>
        <p:nvPicPr>
          <p:cNvPr id="11" name="Picture 10" descr="A picture containing light, laser&#10;&#10;Description automatically generated">
            <a:extLst>
              <a:ext uri="{FF2B5EF4-FFF2-40B4-BE49-F238E27FC236}">
                <a16:creationId xmlns:a16="http://schemas.microsoft.com/office/drawing/2014/main" id="{A1B6F743-7488-BF47-A895-0303552BC4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848" r="43964"/>
          <a:stretch/>
        </p:blipFill>
        <p:spPr>
          <a:xfrm>
            <a:off x="2006607" y="1677444"/>
            <a:ext cx="3485386" cy="25554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943E61-2BEB-A24B-A176-442E7F252DC6}"/>
              </a:ext>
            </a:extLst>
          </p:cNvPr>
          <p:cNvSpPr txBox="1"/>
          <p:nvPr/>
        </p:nvSpPr>
        <p:spPr>
          <a:xfrm>
            <a:off x="3819307" y="1400445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Rotarod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7AC480-5DAA-2C49-B595-BAC90E8E5ACF}"/>
              </a:ext>
            </a:extLst>
          </p:cNvPr>
          <p:cNvSpPr txBox="1"/>
          <p:nvPr/>
        </p:nvSpPr>
        <p:spPr>
          <a:xfrm>
            <a:off x="7317516" y="1400445"/>
            <a:ext cx="1178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Grip Strength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FE119E-B5FA-D044-896E-F6D0A8564E09}"/>
              </a:ext>
            </a:extLst>
          </p:cNvPr>
          <p:cNvGrpSpPr/>
          <p:nvPr/>
        </p:nvGrpSpPr>
        <p:grpSpPr>
          <a:xfrm>
            <a:off x="9662867" y="2252776"/>
            <a:ext cx="2321190" cy="964991"/>
            <a:chOff x="6301409" y="2921209"/>
            <a:chExt cx="2321190" cy="964991"/>
          </a:xfrm>
        </p:grpSpPr>
        <p:pic>
          <p:nvPicPr>
            <p:cNvPr id="14" name="Picture 13" descr="A picture containing light, laser&#10;&#10;Description automatically generated">
              <a:extLst>
                <a:ext uri="{FF2B5EF4-FFF2-40B4-BE49-F238E27FC236}">
                  <a16:creationId xmlns:a16="http://schemas.microsoft.com/office/drawing/2014/main" id="{DDCBDD2D-47BF-DD4F-AE4B-272FCA77E9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372" t="9848" r="40297" b="56110"/>
            <a:stretch/>
          </p:blipFill>
          <p:spPr>
            <a:xfrm>
              <a:off x="6301409" y="2921209"/>
              <a:ext cx="269384" cy="96499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C75D4D4-6034-4F42-84B3-11ACB9FB3875}"/>
                </a:ext>
              </a:extLst>
            </p:cNvPr>
            <p:cNvSpPr txBox="1"/>
            <p:nvPr/>
          </p:nvSpPr>
          <p:spPr>
            <a:xfrm>
              <a:off x="6475857" y="3055920"/>
              <a:ext cx="13035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Ighmbp2</a:t>
              </a:r>
              <a:r>
                <a:rPr 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Males (n=5)</a:t>
              </a:r>
              <a:endParaRPr 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618A4FC-E27C-2F49-B5D0-706EE82F88AD}"/>
                </a:ext>
              </a:extLst>
            </p:cNvPr>
            <p:cNvSpPr txBox="1"/>
            <p:nvPr/>
          </p:nvSpPr>
          <p:spPr>
            <a:xfrm>
              <a:off x="6475857" y="3228172"/>
              <a:ext cx="14302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Ighmbp2</a:t>
              </a:r>
              <a:r>
                <a:rPr lang="en-US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Females (n=9)</a:t>
              </a:r>
              <a:endParaRPr 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A3986F7-5A3D-D04B-A288-AAEB0E074E5B}"/>
                </a:ext>
              </a:extLst>
            </p:cNvPr>
            <p:cNvSpPr/>
            <p:nvPr/>
          </p:nvSpPr>
          <p:spPr>
            <a:xfrm>
              <a:off x="6475857" y="3417310"/>
              <a:ext cx="202010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D564N/D564N +high dose Males (n=6)</a:t>
              </a:r>
              <a:endParaRPr 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6E079D3-854E-AC46-BD40-164EC29EAD3F}"/>
                </a:ext>
              </a:extLst>
            </p:cNvPr>
            <p:cNvSpPr/>
            <p:nvPr/>
          </p:nvSpPr>
          <p:spPr>
            <a:xfrm>
              <a:off x="6475857" y="3622744"/>
              <a:ext cx="214674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D564N/D564N +high dose Females (n=8)</a:t>
              </a:r>
              <a:endParaRPr lang="en-US" sz="8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80B5FFF-C9AE-4917-9B41-CDA19E3F8BBE}"/>
              </a:ext>
            </a:extLst>
          </p:cNvPr>
          <p:cNvSpPr txBox="1"/>
          <p:nvPr/>
        </p:nvSpPr>
        <p:spPr>
          <a:xfrm>
            <a:off x="2006607" y="4906030"/>
            <a:ext cx="78307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2: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D564N mutants do not differ in motor strength and coordination between sexes as assayed by rotarod and grip strength. (A)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Motor strength and coordination assayed by rotarod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+/+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D564N/D564N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mice ICV injected with a high dose (5x10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viral genomes)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ssAAV9-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comparing male and female animals. Assay is measured in seconds.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Grip strength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+/+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D564N/D564N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mice ICV injected with a high dose (5x10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viral genomes)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ssAAV9-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comparing male and female animals. Assay is measured in grams. Statistical test used was a Two-way ANOVA with Tukey’s post-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hoc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test for multiple comparisons. Data bars expressed as mean ± SEM, ns= not significant. 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196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AD1CD5-6675-4758-8678-9B6D813E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048" y="139442"/>
            <a:ext cx="8556131" cy="46665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09C01A-3973-490D-B32F-8DEDD4FC8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627" y="4865951"/>
            <a:ext cx="4814640" cy="241962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2D1C061-0836-498C-8A82-A249C20CBFDE}"/>
              </a:ext>
            </a:extLst>
          </p:cNvPr>
          <p:cNvSpPr txBox="1"/>
          <p:nvPr/>
        </p:nvSpPr>
        <p:spPr>
          <a:xfrm>
            <a:off x="1430556" y="5263494"/>
            <a:ext cx="9622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3: D564N mutants demonstrate selective vulnerability to end plate denervation.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PND15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+/+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mice,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D564N/D564N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mice and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D564N/D564N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ssAAV9-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IGHMBP2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injected mice. Muscles were labeled with anti-neurofilament heavy polypeptide (NF-H) antibody, anti-synaptic vesicle 2 (SV2) antibody, and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-bungarotoxin (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-BTX) that labels the acetylcholine receptors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AChRs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Fluorescent images were taken at 40x magnification. Quantification of fully innervated, partially innervated, and fully denervated NMJs in the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plantaris muscle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soleus muscle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(B)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tibialis anterior muscle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Quantification of fully innervated, partially innervated, and full denervated NMJs in the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diaphragm muscle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rectus abdominis muscle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(E)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transverse abdominis muscle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(F)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 analyzed by a Two-way ANOVA with Tukey’s post-</a:t>
            </a:r>
            <a:r>
              <a:rPr lang="en-US" sz="1200" i="1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hoc </a:t>
            </a:r>
            <a:r>
              <a:rPr lang="en-US" sz="1200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 for multiple comparisons. Data bars expressed as mean </a:t>
            </a:r>
            <a:r>
              <a:rPr lang="en-US" sz="1200" u="sng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SEM. ****p&lt;0.0001, ***p&lt;0.001, *p=0.0071, n=3 animals per cohort (n&gt;100 end plates analyzed per cohort), ns=not significant.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980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439</Words>
  <Application>Microsoft Office PowerPoint</Application>
  <PresentationFormat>Widescreen</PresentationFormat>
  <Paragraphs>17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CVM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Lorson, Chris L.</dc:creator>
  <cp:lastModifiedBy>Lorson, Chris L.</cp:lastModifiedBy>
  <cp:revision>5</cp:revision>
  <dcterms:created xsi:type="dcterms:W3CDTF">2021-07-21T14:01:59Z</dcterms:created>
  <dcterms:modified xsi:type="dcterms:W3CDTF">2021-09-28T16:29:54Z</dcterms:modified>
</cp:coreProperties>
</file>