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7" r:id="rId5"/>
    <p:sldId id="262" r:id="rId6"/>
    <p:sldId id="261" r:id="rId7"/>
    <p:sldId id="263" r:id="rId8"/>
    <p:sldId id="266" r:id="rId9"/>
    <p:sldId id="257" r:id="rId10"/>
    <p:sldId id="258" r:id="rId11"/>
    <p:sldId id="259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69ED-8D5D-460B-B6B2-953021FC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B433B7-E4F4-4DB2-A592-1EC50C15DE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FB717-8406-46D0-AFA1-B49AF56D2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AE640-6AB6-4364-BCCB-2FD08F867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B0FB5-16F2-4881-8C30-199B884CA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20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458A0-4012-4AB9-9220-EEC006099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C8410-5D14-45A6-AA7B-2F2240AB1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705E2-F6D4-47A2-976A-6E4B04B03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3C117-D34D-431F-8FD9-328A95954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B0370-5E8C-43C2-85BA-A7B8B4595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8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BCD59C-318C-4B0C-84CD-B8C9957F6E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A70F9E-C73A-4FAB-80EA-8EDC272B1B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9A6C9-CFF7-40B6-BC69-EC9A41DB9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A5D18-A105-428E-A2D8-93D334A1F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72EBE-C4E0-408F-9880-96D0B215C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C9DFA-6825-4C37-A456-8A0D40B37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C6E88-CA8D-48A1-AA17-E2E359A7B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9EAB5-1259-447F-8DF3-6A949A7F6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8E6E2-1DCD-411D-8BC2-D18D0364F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C7D23-FDD9-4EBC-8B85-FAF235DE2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6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2F6B2-46A2-4BD6-B462-BB9E4FA22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D1F0B-227A-48FC-BB9C-1E83B00CB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F61C8-0B9B-4F2F-8E93-9E0A0085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7665C-9737-4565-8E51-E5C52E5C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73354-89E8-4F1F-89DC-BE8715EAB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99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F0741-5DE3-4042-B046-A674527A8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43F49-BFF5-49C1-8062-01E4E5813E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E6E86A-7CA6-497B-B188-04A60DDF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D55CF-FD34-418A-85C9-7D6795A8D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4E09A-D592-4FA3-A155-58E827B89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0EC06-0AB8-486C-A574-2D6F187BC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2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B43E1-1E28-4A5C-93BB-3C52CA016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14FB94-E796-4C7D-877A-D99457D3A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FE67DA-19BB-4842-A8B7-F4CAE71129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01DF49-B120-4C7D-B693-611E2BFA17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879FAA-C2FD-48E4-95EB-6DDBCF3A0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E42D89-4525-4D7A-B425-90A5C4041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63E46A-EB0B-4901-ACEA-B80BF02A4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0B860D-6189-4E07-84CD-F0E22CB73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4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F1E76-ED10-4AB2-B451-0BFB9064A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A02940-0B4E-431B-98D5-E219C8282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828B55-8D20-4755-94FD-DA493EEF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24CE4-3D88-4035-8457-0F32AF926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1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2FEAC6-5EE1-4365-8947-B43FA2DF3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FE387E-BAEF-4ED9-BBCA-22ED2DB6D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CBEA6-2625-4C26-BFE3-08996629C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782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1532A-885A-4C02-866F-BD7042DCA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EE6DD-3C4F-41A7-8089-FD194C4F6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F2A930-E0C8-4755-BCE8-B8D3ADBBC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85E40-24C5-4AC8-9340-A4FEF1196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93D8EA-804C-4B51-A506-91A785EC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7F3AE3-1401-4F0C-8CA9-46594BC69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6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372D5-AFF2-436E-89DC-1EBF9A9D9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2F117E-1BF2-4CF2-A219-C7AB425040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06F6A-AA8A-4EAF-9984-2A38D163CD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95C979-8D97-486D-9335-A428E5F1A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EB3F2A-10C0-4411-9F2D-FF6B18BBE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D5660-83F3-4221-A935-2114044D3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0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059CC7-0B2F-491B-BAE3-BAF4E0C75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5BA0E-8578-41A7-AE70-4FFE0E569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9F8D-F815-406D-B2EA-4F116A71EA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244DC-770B-4525-A8A8-5684AB502F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5EB76-F81E-49BE-BB5B-77080B8F07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24EB8-49C5-4486-87C6-53E49ED29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0650-B989-4227-9A49-3135E8CE8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9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 descr="H:\KQ Images\kirkland lab_09-18-2019 02-53 PM\A2 Gel - Klotho - #2.tif">
            <a:extLst>
              <a:ext uri="{FF2B5EF4-FFF2-40B4-BE49-F238E27FC236}">
                <a16:creationId xmlns:a16="http://schemas.microsoft.com/office/drawing/2014/main" id="{D53DF782-8E47-4054-A110-E638BBC6FD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6" t="20270" r="13545" b="21110"/>
          <a:stretch/>
        </p:blipFill>
        <p:spPr bwMode="auto">
          <a:xfrm>
            <a:off x="2489199" y="1659466"/>
            <a:ext cx="704426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7A859A-0A7C-4EF2-9BA7-AD597B93EE0B}"/>
              </a:ext>
            </a:extLst>
          </p:cNvPr>
          <p:cNvCxnSpPr>
            <a:cxnSpLocks/>
          </p:cNvCxnSpPr>
          <p:nvPr/>
        </p:nvCxnSpPr>
        <p:spPr>
          <a:xfrm>
            <a:off x="5245378" y="2286000"/>
            <a:ext cx="0" cy="1747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BEC79D2-57CD-4F30-873A-FD5A5BF30AA9}"/>
              </a:ext>
            </a:extLst>
          </p:cNvPr>
          <p:cNvCxnSpPr>
            <a:cxnSpLocks/>
          </p:cNvCxnSpPr>
          <p:nvPr/>
        </p:nvCxnSpPr>
        <p:spPr>
          <a:xfrm>
            <a:off x="6997978" y="2307771"/>
            <a:ext cx="0" cy="1747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687EBDA-AB97-4787-ABE9-3DB7C9AEECFA}"/>
              </a:ext>
            </a:extLst>
          </p:cNvPr>
          <p:cNvSpPr txBox="1"/>
          <p:nvPr/>
        </p:nvSpPr>
        <p:spPr>
          <a:xfrm>
            <a:off x="3757387" y="1755199"/>
            <a:ext cx="156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979A76-7B8B-403A-92A0-53847DE27E3E}"/>
              </a:ext>
            </a:extLst>
          </p:cNvPr>
          <p:cNvSpPr txBox="1"/>
          <p:nvPr/>
        </p:nvSpPr>
        <p:spPr>
          <a:xfrm>
            <a:off x="5904626" y="1771850"/>
            <a:ext cx="721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DQ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B48C3C-52E0-425E-B9C8-9303EE181D0E}"/>
              </a:ext>
            </a:extLst>
          </p:cNvPr>
          <p:cNvSpPr txBox="1"/>
          <p:nvPr/>
        </p:nvSpPr>
        <p:spPr>
          <a:xfrm>
            <a:off x="7531312" y="1811982"/>
            <a:ext cx="721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Fisetin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B223D1-2131-43FB-8990-13C9425C65F5}"/>
              </a:ext>
            </a:extLst>
          </p:cNvPr>
          <p:cNvSpPr/>
          <p:nvPr/>
        </p:nvSpPr>
        <p:spPr>
          <a:xfrm>
            <a:off x="0" y="14799"/>
            <a:ext cx="107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4D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29A46B-A905-458B-BE92-4AE175F16958}"/>
              </a:ext>
            </a:extLst>
          </p:cNvPr>
          <p:cNvSpPr txBox="1"/>
          <p:nvPr/>
        </p:nvSpPr>
        <p:spPr>
          <a:xfrm>
            <a:off x="999671" y="2755924"/>
            <a:ext cx="2508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α</a:t>
            </a:r>
            <a:r>
              <a:rPr lang="en-US" sz="1400" dirty="0"/>
              <a:t>-Klotho (</a:t>
            </a:r>
            <a:r>
              <a:rPr lang="el-GR" sz="1400" dirty="0"/>
              <a:t>α-</a:t>
            </a:r>
            <a:r>
              <a:rPr lang="en-US" sz="1400" dirty="0"/>
              <a:t>Klotho antibody ;R&amp;D Systems, AF1819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76569C8-7222-4D0F-93D6-470ED84F1680}"/>
              </a:ext>
            </a:extLst>
          </p:cNvPr>
          <p:cNvCxnSpPr>
            <a:cxnSpLocks/>
          </p:cNvCxnSpPr>
          <p:nvPr/>
        </p:nvCxnSpPr>
        <p:spPr>
          <a:xfrm>
            <a:off x="2895600" y="3136900"/>
            <a:ext cx="571500" cy="2413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50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0E7DB05A-8699-43E2-9C1E-80AD138801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" t="4575" r="454" b="1178"/>
          <a:stretch/>
        </p:blipFill>
        <p:spPr>
          <a:xfrm>
            <a:off x="2188029" y="685800"/>
            <a:ext cx="5878286" cy="449035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729BE1-27C6-482D-87B6-FF932D800040}"/>
              </a:ext>
            </a:extLst>
          </p:cNvPr>
          <p:cNvCxnSpPr>
            <a:cxnSpLocks/>
          </p:cNvCxnSpPr>
          <p:nvPr/>
        </p:nvCxnSpPr>
        <p:spPr>
          <a:xfrm>
            <a:off x="4501385" y="2425700"/>
            <a:ext cx="0" cy="2082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7CB0CED-D9BC-4BAE-B5B7-C4E5A478E154}"/>
              </a:ext>
            </a:extLst>
          </p:cNvPr>
          <p:cNvCxnSpPr>
            <a:cxnSpLocks/>
          </p:cNvCxnSpPr>
          <p:nvPr/>
        </p:nvCxnSpPr>
        <p:spPr>
          <a:xfrm>
            <a:off x="5745985" y="2413000"/>
            <a:ext cx="0" cy="2082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A9F0930-B6FC-4DA4-ADE3-D2A4D9B83AB4}"/>
              </a:ext>
            </a:extLst>
          </p:cNvPr>
          <p:cNvSpPr txBox="1"/>
          <p:nvPr/>
        </p:nvSpPr>
        <p:spPr>
          <a:xfrm>
            <a:off x="3437484" y="2150319"/>
            <a:ext cx="815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Young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AA1340-B581-4800-A7C1-6F731C33690D}"/>
              </a:ext>
            </a:extLst>
          </p:cNvPr>
          <p:cNvSpPr txBox="1"/>
          <p:nvPr/>
        </p:nvSpPr>
        <p:spPr>
          <a:xfrm>
            <a:off x="4722592" y="2124919"/>
            <a:ext cx="887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Old -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EFD37C-E9E0-41C0-B02B-BFA0D894586F}"/>
              </a:ext>
            </a:extLst>
          </p:cNvPr>
          <p:cNvSpPr txBox="1"/>
          <p:nvPr/>
        </p:nvSpPr>
        <p:spPr>
          <a:xfrm>
            <a:off x="6081492" y="2145443"/>
            <a:ext cx="904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Old -AP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B673A7-A99D-4832-B46A-8E7DDA38F0F6}"/>
              </a:ext>
            </a:extLst>
          </p:cNvPr>
          <p:cNvCxnSpPr/>
          <p:nvPr/>
        </p:nvCxnSpPr>
        <p:spPr>
          <a:xfrm>
            <a:off x="2957292" y="3683000"/>
            <a:ext cx="279400" cy="228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9D604AF-7073-4D75-B9E1-23553A55A9B4}"/>
              </a:ext>
            </a:extLst>
          </p:cNvPr>
          <p:cNvSpPr/>
          <p:nvPr/>
        </p:nvSpPr>
        <p:spPr>
          <a:xfrm>
            <a:off x="1192639" y="2917762"/>
            <a:ext cx="25629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GAPDH antibody (Cell Signaling Technology, 97166)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BCE68C-C881-4F3C-A33D-D8162CFDA50E}"/>
              </a:ext>
            </a:extLst>
          </p:cNvPr>
          <p:cNvSpPr/>
          <p:nvPr/>
        </p:nvSpPr>
        <p:spPr>
          <a:xfrm>
            <a:off x="0" y="140264"/>
            <a:ext cx="228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7</a:t>
            </a:r>
          </a:p>
        </p:txBody>
      </p:sp>
    </p:spTree>
    <p:extLst>
      <p:ext uri="{BB962C8B-B14F-4D97-AF65-F5344CB8AC3E}">
        <p14:creationId xmlns:p14="http://schemas.microsoft.com/office/powerpoint/2010/main" val="3542792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F10E0A-1EC7-4FC5-8435-88D58CE7A8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9450" r="1365" b="-870"/>
          <a:stretch/>
        </p:blipFill>
        <p:spPr>
          <a:xfrm>
            <a:off x="1779815" y="898072"/>
            <a:ext cx="8066313" cy="447402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607E18D-E7A7-4518-B04E-FF9C1CC41810}"/>
              </a:ext>
            </a:extLst>
          </p:cNvPr>
          <p:cNvCxnSpPr>
            <a:cxnSpLocks/>
          </p:cNvCxnSpPr>
          <p:nvPr/>
        </p:nvCxnSpPr>
        <p:spPr>
          <a:xfrm>
            <a:off x="5140008" y="1469571"/>
            <a:ext cx="0" cy="21172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5A51D29-84FD-4041-ABAA-DF713B2D1280}"/>
              </a:ext>
            </a:extLst>
          </p:cNvPr>
          <p:cNvSpPr txBox="1"/>
          <p:nvPr/>
        </p:nvSpPr>
        <p:spPr>
          <a:xfrm>
            <a:off x="3873500" y="1295791"/>
            <a:ext cx="887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Old -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400B44-F928-4A35-9EAF-9478469F778A}"/>
              </a:ext>
            </a:extLst>
          </p:cNvPr>
          <p:cNvSpPr txBox="1"/>
          <p:nvPr/>
        </p:nvSpPr>
        <p:spPr>
          <a:xfrm>
            <a:off x="5613400" y="1303615"/>
            <a:ext cx="904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Old -AP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D42580-FD5A-4834-8F9E-C5A1ACED2CE7}"/>
              </a:ext>
            </a:extLst>
          </p:cNvPr>
          <p:cNvSpPr txBox="1"/>
          <p:nvPr/>
        </p:nvSpPr>
        <p:spPr>
          <a:xfrm>
            <a:off x="1139371" y="2400324"/>
            <a:ext cx="2508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α</a:t>
            </a:r>
            <a:r>
              <a:rPr lang="en-US" sz="1400" dirty="0"/>
              <a:t>-Klotho (</a:t>
            </a:r>
            <a:r>
              <a:rPr lang="el-GR" sz="1400" dirty="0"/>
              <a:t>α-</a:t>
            </a:r>
            <a:r>
              <a:rPr lang="en-US" sz="1400" dirty="0"/>
              <a:t>Klotho antibody ;R&amp;D Systems, AF1819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54AFE4A-A497-4A4A-B4B2-09C602F05F9E}"/>
              </a:ext>
            </a:extLst>
          </p:cNvPr>
          <p:cNvCxnSpPr/>
          <p:nvPr/>
        </p:nvCxnSpPr>
        <p:spPr>
          <a:xfrm>
            <a:off x="3332850" y="2605315"/>
            <a:ext cx="279400" cy="228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E87467F-9E28-44C2-9711-EB757D230430}"/>
              </a:ext>
            </a:extLst>
          </p:cNvPr>
          <p:cNvSpPr/>
          <p:nvPr/>
        </p:nvSpPr>
        <p:spPr>
          <a:xfrm>
            <a:off x="0" y="140264"/>
            <a:ext cx="228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7</a:t>
            </a:r>
          </a:p>
        </p:txBody>
      </p:sp>
    </p:spTree>
    <p:extLst>
      <p:ext uri="{BB962C8B-B14F-4D97-AF65-F5344CB8AC3E}">
        <p14:creationId xmlns:p14="http://schemas.microsoft.com/office/powerpoint/2010/main" val="1623248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4C233D0-B20A-42CE-B89E-F141F56F9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825500"/>
            <a:ext cx="6477000" cy="51816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C349F2C-B3F2-425C-9528-D64422015788}"/>
              </a:ext>
            </a:extLst>
          </p:cNvPr>
          <p:cNvCxnSpPr>
            <a:cxnSpLocks/>
          </p:cNvCxnSpPr>
          <p:nvPr/>
        </p:nvCxnSpPr>
        <p:spPr>
          <a:xfrm>
            <a:off x="6638608" y="2091871"/>
            <a:ext cx="0" cy="21172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DB3FF9E-D944-4AA2-A044-CA3B68766C76}"/>
              </a:ext>
            </a:extLst>
          </p:cNvPr>
          <p:cNvSpPr txBox="1"/>
          <p:nvPr/>
        </p:nvSpPr>
        <p:spPr>
          <a:xfrm>
            <a:off x="5346700" y="1244991"/>
            <a:ext cx="887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Old -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6F07BF-50DE-4D89-976A-2BF5FA563445}"/>
              </a:ext>
            </a:extLst>
          </p:cNvPr>
          <p:cNvSpPr txBox="1"/>
          <p:nvPr/>
        </p:nvSpPr>
        <p:spPr>
          <a:xfrm>
            <a:off x="7086601" y="1193800"/>
            <a:ext cx="825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Old -AP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40E5303-C65D-477B-BF1F-74EEAD3F1FD6}"/>
              </a:ext>
            </a:extLst>
          </p:cNvPr>
          <p:cNvCxnSpPr/>
          <p:nvPr/>
        </p:nvCxnSpPr>
        <p:spPr>
          <a:xfrm>
            <a:off x="5187050" y="2579915"/>
            <a:ext cx="279400" cy="228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E91F816-2E5C-4686-BE0D-4863612F54E8}"/>
              </a:ext>
            </a:extLst>
          </p:cNvPr>
          <p:cNvSpPr/>
          <p:nvPr/>
        </p:nvSpPr>
        <p:spPr>
          <a:xfrm>
            <a:off x="2869039" y="2206562"/>
            <a:ext cx="25629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</a:rPr>
              <a:t>GAPDH antibody (Cell Signaling Technology, 97166)</a:t>
            </a:r>
            <a:endParaRPr lang="en-US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0BAB78-45CA-45A7-99CE-FC22179984BA}"/>
              </a:ext>
            </a:extLst>
          </p:cNvPr>
          <p:cNvSpPr/>
          <p:nvPr/>
        </p:nvSpPr>
        <p:spPr>
          <a:xfrm>
            <a:off x="0" y="140264"/>
            <a:ext cx="228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7</a:t>
            </a:r>
          </a:p>
        </p:txBody>
      </p:sp>
    </p:spTree>
    <p:extLst>
      <p:ext uri="{BB962C8B-B14F-4D97-AF65-F5344CB8AC3E}">
        <p14:creationId xmlns:p14="http://schemas.microsoft.com/office/powerpoint/2010/main" val="1951885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7B9384C-5626-408E-80C4-D331B9B54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79" y="241300"/>
            <a:ext cx="7083214" cy="46482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7874C47-8B67-4652-96D7-EB20400BFE1F}"/>
              </a:ext>
            </a:extLst>
          </p:cNvPr>
          <p:cNvSpPr/>
          <p:nvPr/>
        </p:nvSpPr>
        <p:spPr>
          <a:xfrm>
            <a:off x="0" y="14799"/>
            <a:ext cx="107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4D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388A6B-70E9-4570-80AD-52184F532A95}"/>
              </a:ext>
            </a:extLst>
          </p:cNvPr>
          <p:cNvSpPr/>
          <p:nvPr/>
        </p:nvSpPr>
        <p:spPr>
          <a:xfrm>
            <a:off x="938639" y="2727262"/>
            <a:ext cx="25629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GAPDH antibody (Cell Signaling Technology, 97166)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349DA8D-F03B-460C-80BB-5589300A3EC0}"/>
              </a:ext>
            </a:extLst>
          </p:cNvPr>
          <p:cNvCxnSpPr>
            <a:cxnSpLocks/>
          </p:cNvCxnSpPr>
          <p:nvPr/>
        </p:nvCxnSpPr>
        <p:spPr>
          <a:xfrm>
            <a:off x="3238500" y="3111500"/>
            <a:ext cx="571500" cy="2413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5F02FF-FBCE-46CF-A111-BC44CF58C583}"/>
              </a:ext>
            </a:extLst>
          </p:cNvPr>
          <p:cNvCxnSpPr>
            <a:cxnSpLocks/>
          </p:cNvCxnSpPr>
          <p:nvPr/>
        </p:nvCxnSpPr>
        <p:spPr>
          <a:xfrm>
            <a:off x="5537478" y="1244600"/>
            <a:ext cx="0" cy="2826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49DBB8-B806-4A63-A437-002C78C075A4}"/>
              </a:ext>
            </a:extLst>
          </p:cNvPr>
          <p:cNvCxnSpPr>
            <a:cxnSpLocks/>
          </p:cNvCxnSpPr>
          <p:nvPr/>
        </p:nvCxnSpPr>
        <p:spPr>
          <a:xfrm>
            <a:off x="7277378" y="1244600"/>
            <a:ext cx="0" cy="2772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95F0500-10E7-4A6E-B170-39868E49E0D3}"/>
              </a:ext>
            </a:extLst>
          </p:cNvPr>
          <p:cNvSpPr txBox="1"/>
          <p:nvPr/>
        </p:nvSpPr>
        <p:spPr>
          <a:xfrm>
            <a:off x="3947887" y="980499"/>
            <a:ext cx="156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14B31D-0571-4FD6-B67C-3DC1C29CC246}"/>
              </a:ext>
            </a:extLst>
          </p:cNvPr>
          <p:cNvSpPr txBox="1"/>
          <p:nvPr/>
        </p:nvSpPr>
        <p:spPr>
          <a:xfrm>
            <a:off x="6044326" y="997150"/>
            <a:ext cx="721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DQ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098A8B-EC63-49E1-B5D0-C5C96C1E962B}"/>
              </a:ext>
            </a:extLst>
          </p:cNvPr>
          <p:cNvSpPr txBox="1"/>
          <p:nvPr/>
        </p:nvSpPr>
        <p:spPr>
          <a:xfrm>
            <a:off x="7759912" y="935682"/>
            <a:ext cx="721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Fisetin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261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5057B43-0AA2-4556-9F25-F9A2BC2FA7F9}"/>
              </a:ext>
            </a:extLst>
          </p:cNvPr>
          <p:cNvSpPr/>
          <p:nvPr/>
        </p:nvSpPr>
        <p:spPr>
          <a:xfrm>
            <a:off x="0" y="14799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3a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1B6C87-4615-44A7-A071-8D91020F12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7" t="28657" r="18574" b="20796"/>
          <a:stretch/>
        </p:blipFill>
        <p:spPr>
          <a:xfrm>
            <a:off x="2415653" y="1228299"/>
            <a:ext cx="7813913" cy="34665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56C2C6-5660-422A-81D9-944C61435F7C}"/>
              </a:ext>
            </a:extLst>
          </p:cNvPr>
          <p:cNvSpPr txBox="1"/>
          <p:nvPr/>
        </p:nvSpPr>
        <p:spPr>
          <a:xfrm>
            <a:off x="685772" y="1868820"/>
            <a:ext cx="2508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α</a:t>
            </a:r>
            <a:r>
              <a:rPr lang="en-US" sz="1400" dirty="0"/>
              <a:t>-Klotho (</a:t>
            </a:r>
            <a:r>
              <a:rPr lang="el-GR" sz="1400" dirty="0"/>
              <a:t>α-</a:t>
            </a:r>
            <a:r>
              <a:rPr lang="en-US" sz="1400" dirty="0"/>
              <a:t>Klotho antibody ;R&amp;D Systems, AF1819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233F7D-2DC1-45F5-8572-DCDEA00BDD08}"/>
              </a:ext>
            </a:extLst>
          </p:cNvPr>
          <p:cNvCxnSpPr>
            <a:cxnSpLocks/>
          </p:cNvCxnSpPr>
          <p:nvPr/>
        </p:nvCxnSpPr>
        <p:spPr>
          <a:xfrm>
            <a:off x="3032077" y="2249795"/>
            <a:ext cx="571500" cy="2413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924F60-F8DF-4A82-A013-21F8EC72EBCF}"/>
              </a:ext>
            </a:extLst>
          </p:cNvPr>
          <p:cNvCxnSpPr>
            <a:cxnSpLocks/>
          </p:cNvCxnSpPr>
          <p:nvPr/>
        </p:nvCxnSpPr>
        <p:spPr>
          <a:xfrm>
            <a:off x="6269113" y="1029079"/>
            <a:ext cx="0" cy="3289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A329EE4-6901-4A74-989A-06F2D1B0E9B7}"/>
              </a:ext>
            </a:extLst>
          </p:cNvPr>
          <p:cNvSpPr txBox="1"/>
          <p:nvPr/>
        </p:nvSpPr>
        <p:spPr>
          <a:xfrm>
            <a:off x="3975183" y="966851"/>
            <a:ext cx="156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Young (3-month)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5B2D89-BC73-43B9-AB5A-3A5709BAF1F1}"/>
              </a:ext>
            </a:extLst>
          </p:cNvPr>
          <p:cNvSpPr txBox="1"/>
          <p:nvPr/>
        </p:nvSpPr>
        <p:spPr>
          <a:xfrm>
            <a:off x="6993613" y="928183"/>
            <a:ext cx="156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Old (32-month)</a:t>
            </a:r>
          </a:p>
        </p:txBody>
      </p:sp>
    </p:spTree>
    <p:extLst>
      <p:ext uri="{BB962C8B-B14F-4D97-AF65-F5344CB8AC3E}">
        <p14:creationId xmlns:p14="http://schemas.microsoft.com/office/powerpoint/2010/main" val="1170640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website&#10;&#10;Description automatically generated">
            <a:extLst>
              <a:ext uri="{FF2B5EF4-FFF2-40B4-BE49-F238E27FC236}">
                <a16:creationId xmlns:a16="http://schemas.microsoft.com/office/drawing/2014/main" id="{7BD4D611-6077-417B-9D92-3695BB7733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" t="15721" r="-592" b="13035"/>
          <a:stretch/>
        </p:blipFill>
        <p:spPr>
          <a:xfrm>
            <a:off x="1160059" y="887104"/>
            <a:ext cx="10126639" cy="48859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932212C-F4DA-4768-B3EB-090819C68976}"/>
              </a:ext>
            </a:extLst>
          </p:cNvPr>
          <p:cNvSpPr/>
          <p:nvPr/>
        </p:nvSpPr>
        <p:spPr>
          <a:xfrm>
            <a:off x="938639" y="2727262"/>
            <a:ext cx="25629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GAPDH antibody (Cell Signaling Technology, 97166)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DA1A0F2-0B98-4326-96EC-2E39D50E3A55}"/>
              </a:ext>
            </a:extLst>
          </p:cNvPr>
          <p:cNvCxnSpPr>
            <a:cxnSpLocks/>
          </p:cNvCxnSpPr>
          <p:nvPr/>
        </p:nvCxnSpPr>
        <p:spPr>
          <a:xfrm>
            <a:off x="3170261" y="3493638"/>
            <a:ext cx="571500" cy="2413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0802F9-E693-47E3-8CD2-7EA8764440EC}"/>
              </a:ext>
            </a:extLst>
          </p:cNvPr>
          <p:cNvCxnSpPr>
            <a:cxnSpLocks/>
          </p:cNvCxnSpPr>
          <p:nvPr/>
        </p:nvCxnSpPr>
        <p:spPr>
          <a:xfrm>
            <a:off x="6269113" y="1029079"/>
            <a:ext cx="0" cy="3289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E846743-CB98-4990-B76F-15861898A0A3}"/>
              </a:ext>
            </a:extLst>
          </p:cNvPr>
          <p:cNvSpPr txBox="1"/>
          <p:nvPr/>
        </p:nvSpPr>
        <p:spPr>
          <a:xfrm>
            <a:off x="3975183" y="966851"/>
            <a:ext cx="156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Young (3-month)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AA9C55-28BD-48DC-9725-84A879432702}"/>
              </a:ext>
            </a:extLst>
          </p:cNvPr>
          <p:cNvSpPr txBox="1"/>
          <p:nvPr/>
        </p:nvSpPr>
        <p:spPr>
          <a:xfrm>
            <a:off x="6993613" y="928183"/>
            <a:ext cx="156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Old (32-month)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FC1B7C-5E15-4985-BC43-67B415D6D6CA}"/>
              </a:ext>
            </a:extLst>
          </p:cNvPr>
          <p:cNvSpPr/>
          <p:nvPr/>
        </p:nvSpPr>
        <p:spPr>
          <a:xfrm>
            <a:off x="0" y="14799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3a</a:t>
            </a:r>
          </a:p>
        </p:txBody>
      </p:sp>
    </p:spTree>
    <p:extLst>
      <p:ext uri="{BB962C8B-B14F-4D97-AF65-F5344CB8AC3E}">
        <p14:creationId xmlns:p14="http://schemas.microsoft.com/office/powerpoint/2010/main" val="1831690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:\ChemiDoc Images 2019-09-25_22.55.28\guest 2019-09-25 22h54m21s(Colorimetric).jpg">
            <a:extLst>
              <a:ext uri="{FF2B5EF4-FFF2-40B4-BE49-F238E27FC236}">
                <a16:creationId xmlns:a16="http://schemas.microsoft.com/office/drawing/2014/main" id="{4F3DB9E3-2721-4A85-B226-C0029B60F2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5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96" t="27218" r="32126" b="28210"/>
          <a:stretch/>
        </p:blipFill>
        <p:spPr bwMode="auto">
          <a:xfrm rot="21394743">
            <a:off x="3871540" y="551131"/>
            <a:ext cx="4809908" cy="433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61AFC7F-4143-4501-8E62-E55E29CE4DCE}"/>
              </a:ext>
            </a:extLst>
          </p:cNvPr>
          <p:cNvCxnSpPr>
            <a:cxnSpLocks/>
          </p:cNvCxnSpPr>
          <p:nvPr/>
        </p:nvCxnSpPr>
        <p:spPr>
          <a:xfrm>
            <a:off x="3327400" y="2387600"/>
            <a:ext cx="1193800" cy="203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9583DBB-0CE8-41B6-9E75-BB5DFD7D80FE}"/>
              </a:ext>
            </a:extLst>
          </p:cNvPr>
          <p:cNvSpPr/>
          <p:nvPr/>
        </p:nvSpPr>
        <p:spPr>
          <a:xfrm>
            <a:off x="0" y="14799"/>
            <a:ext cx="2396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5a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9575E3-0440-476C-AB08-D50159394E94}"/>
              </a:ext>
            </a:extLst>
          </p:cNvPr>
          <p:cNvSpPr txBox="1"/>
          <p:nvPr/>
        </p:nvSpPr>
        <p:spPr>
          <a:xfrm>
            <a:off x="1088571" y="2082824"/>
            <a:ext cx="2508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α</a:t>
            </a:r>
            <a:r>
              <a:rPr lang="en-US" sz="1400" dirty="0"/>
              <a:t>-Klotho (</a:t>
            </a:r>
            <a:r>
              <a:rPr lang="el-GR" sz="1400" dirty="0"/>
              <a:t>α-</a:t>
            </a:r>
            <a:r>
              <a:rPr lang="en-US" sz="1400" dirty="0"/>
              <a:t>Klotho antibody ;R&amp;D Systems, AF1819</a:t>
            </a:r>
          </a:p>
        </p:txBody>
      </p:sp>
    </p:spTree>
    <p:extLst>
      <p:ext uri="{BB962C8B-B14F-4D97-AF65-F5344CB8AC3E}">
        <p14:creationId xmlns:p14="http://schemas.microsoft.com/office/powerpoint/2010/main" val="2759378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I:\ChemiDoc Images 2019-09-25_12.17.53\guest 2019-09-25 12h17m29s(Composite).jpg">
            <a:extLst>
              <a:ext uri="{FF2B5EF4-FFF2-40B4-BE49-F238E27FC236}">
                <a16:creationId xmlns:a16="http://schemas.microsoft.com/office/drawing/2014/main" id="{1BDFA8E3-1ACF-4C9D-9872-FB8AB7CDB1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5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27877" r="12903" b="18378"/>
          <a:stretch/>
        </p:blipFill>
        <p:spPr bwMode="auto">
          <a:xfrm>
            <a:off x="3303815" y="1406071"/>
            <a:ext cx="4327072" cy="295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EF0D35-26A3-45F9-959D-F1BA68B27806}"/>
              </a:ext>
            </a:extLst>
          </p:cNvPr>
          <p:cNvSpPr txBox="1"/>
          <p:nvPr/>
        </p:nvSpPr>
        <p:spPr>
          <a:xfrm>
            <a:off x="4111373" y="1660146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379E0-26B4-47A9-8F0D-30C9068AC3B6}"/>
              </a:ext>
            </a:extLst>
          </p:cNvPr>
          <p:cNvSpPr txBox="1"/>
          <p:nvPr/>
        </p:nvSpPr>
        <p:spPr>
          <a:xfrm>
            <a:off x="5000251" y="1692865"/>
            <a:ext cx="3866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DQ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6FB668-5AE5-4BE4-A5BA-952892BDED44}"/>
              </a:ext>
            </a:extLst>
          </p:cNvPr>
          <p:cNvSpPr txBox="1"/>
          <p:nvPr/>
        </p:nvSpPr>
        <p:spPr>
          <a:xfrm>
            <a:off x="5496442" y="1635203"/>
            <a:ext cx="5822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Fisetin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DDAF83-6DD7-433A-80F9-895AB71C2204}"/>
              </a:ext>
            </a:extLst>
          </p:cNvPr>
          <p:cNvCxnSpPr>
            <a:cxnSpLocks/>
          </p:cNvCxnSpPr>
          <p:nvPr/>
        </p:nvCxnSpPr>
        <p:spPr>
          <a:xfrm>
            <a:off x="4808802" y="1206500"/>
            <a:ext cx="0" cy="3289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E62478-5B4B-4A72-AE3B-073288B4DEAC}"/>
              </a:ext>
            </a:extLst>
          </p:cNvPr>
          <p:cNvCxnSpPr>
            <a:cxnSpLocks/>
          </p:cNvCxnSpPr>
          <p:nvPr/>
        </p:nvCxnSpPr>
        <p:spPr>
          <a:xfrm>
            <a:off x="5494602" y="1003300"/>
            <a:ext cx="0" cy="3479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0088FC7-0C01-4781-80C1-DEE10B14AC06}"/>
              </a:ext>
            </a:extLst>
          </p:cNvPr>
          <p:cNvCxnSpPr/>
          <p:nvPr/>
        </p:nvCxnSpPr>
        <p:spPr>
          <a:xfrm>
            <a:off x="3022600" y="2819400"/>
            <a:ext cx="1054100" cy="165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8732A90-007A-4D74-90FD-235833B1F001}"/>
              </a:ext>
            </a:extLst>
          </p:cNvPr>
          <p:cNvSpPr/>
          <p:nvPr/>
        </p:nvSpPr>
        <p:spPr>
          <a:xfrm>
            <a:off x="938639" y="2333562"/>
            <a:ext cx="25629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</a:rPr>
              <a:t>GAPDH antibody (Cell Signaling Technology, 97166)</a:t>
            </a:r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DCB17D-0AB8-425C-A997-9C5BF7801D2D}"/>
              </a:ext>
            </a:extLst>
          </p:cNvPr>
          <p:cNvSpPr/>
          <p:nvPr/>
        </p:nvSpPr>
        <p:spPr>
          <a:xfrm>
            <a:off x="0" y="14799"/>
            <a:ext cx="2396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5a</a:t>
            </a:r>
          </a:p>
        </p:txBody>
      </p:sp>
    </p:spTree>
    <p:extLst>
      <p:ext uri="{BB962C8B-B14F-4D97-AF65-F5344CB8AC3E}">
        <p14:creationId xmlns:p14="http://schemas.microsoft.com/office/powerpoint/2010/main" val="23017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:\Kirkland Lab\western Blotting\Kidney\GEl 3 - Klotho.tif">
            <a:extLst>
              <a:ext uri="{FF2B5EF4-FFF2-40B4-BE49-F238E27FC236}">
                <a16:creationId xmlns:a16="http://schemas.microsoft.com/office/drawing/2014/main" id="{D69BE100-94B5-4466-9146-9BB02E183F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773" t="-1094" r="-5456" b="-5159"/>
          <a:stretch/>
        </p:blipFill>
        <p:spPr bwMode="auto">
          <a:xfrm>
            <a:off x="1107808" y="431572"/>
            <a:ext cx="8568454" cy="462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BFD135-F6BC-4EC9-9E39-AA68235957E5}"/>
              </a:ext>
            </a:extLst>
          </p:cNvPr>
          <p:cNvCxnSpPr>
            <a:cxnSpLocks/>
          </p:cNvCxnSpPr>
          <p:nvPr/>
        </p:nvCxnSpPr>
        <p:spPr>
          <a:xfrm>
            <a:off x="5443513" y="1323833"/>
            <a:ext cx="0" cy="19652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999C1F2-9BE9-40BF-8F3A-93A4688238A2}"/>
              </a:ext>
            </a:extLst>
          </p:cNvPr>
          <p:cNvCxnSpPr>
            <a:cxnSpLocks/>
          </p:cNvCxnSpPr>
          <p:nvPr/>
        </p:nvCxnSpPr>
        <p:spPr>
          <a:xfrm>
            <a:off x="6974338" y="1271517"/>
            <a:ext cx="0" cy="19652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DB2128A-D749-41AD-8F7A-3CE7B3A59174}"/>
              </a:ext>
            </a:extLst>
          </p:cNvPr>
          <p:cNvSpPr txBox="1"/>
          <p:nvPr/>
        </p:nvSpPr>
        <p:spPr>
          <a:xfrm>
            <a:off x="4380931" y="974164"/>
            <a:ext cx="1132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678C66-059F-4F18-B1B0-83C4B1508DC2}"/>
              </a:ext>
            </a:extLst>
          </p:cNvPr>
          <p:cNvSpPr txBox="1"/>
          <p:nvPr/>
        </p:nvSpPr>
        <p:spPr>
          <a:xfrm>
            <a:off x="5563575" y="945375"/>
            <a:ext cx="1132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DQ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4E17B1-AE45-4B85-B474-36CE2F8E36F0}"/>
              </a:ext>
            </a:extLst>
          </p:cNvPr>
          <p:cNvSpPr txBox="1"/>
          <p:nvPr/>
        </p:nvSpPr>
        <p:spPr>
          <a:xfrm>
            <a:off x="6868799" y="1083886"/>
            <a:ext cx="1132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7940F5-B7E8-44D8-8A3B-3B1C4631B1AD}"/>
              </a:ext>
            </a:extLst>
          </p:cNvPr>
          <p:cNvSpPr/>
          <p:nvPr/>
        </p:nvSpPr>
        <p:spPr>
          <a:xfrm>
            <a:off x="0" y="14799"/>
            <a:ext cx="2419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6A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118255-9286-469F-A757-A949A8B65A73}"/>
              </a:ext>
            </a:extLst>
          </p:cNvPr>
          <p:cNvCxnSpPr>
            <a:cxnSpLocks/>
          </p:cNvCxnSpPr>
          <p:nvPr/>
        </p:nvCxnSpPr>
        <p:spPr>
          <a:xfrm>
            <a:off x="2863376" y="1664269"/>
            <a:ext cx="1193800" cy="203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5EF15E0-568A-46CD-B000-B535D88B2C32}"/>
              </a:ext>
            </a:extLst>
          </p:cNvPr>
          <p:cNvSpPr txBox="1"/>
          <p:nvPr/>
        </p:nvSpPr>
        <p:spPr>
          <a:xfrm>
            <a:off x="870207" y="1250311"/>
            <a:ext cx="2508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α</a:t>
            </a:r>
            <a:r>
              <a:rPr lang="en-US" sz="1400" dirty="0"/>
              <a:t>-Klotho (</a:t>
            </a:r>
            <a:r>
              <a:rPr lang="el-GR" sz="1400" dirty="0"/>
              <a:t>α-</a:t>
            </a:r>
            <a:r>
              <a:rPr lang="en-US" sz="1400" dirty="0"/>
              <a:t>Klotho antibody ;R&amp;D Systems, AF1819</a:t>
            </a:r>
          </a:p>
        </p:txBody>
      </p:sp>
    </p:spTree>
    <p:extLst>
      <p:ext uri="{BB962C8B-B14F-4D97-AF65-F5344CB8AC3E}">
        <p14:creationId xmlns:p14="http://schemas.microsoft.com/office/powerpoint/2010/main" val="2460415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:\Kirkland Lab\western Blotting\Kidney\Young- Sham\AO1-6\Yong DQ GAPDH\gapdh - gel 3 - img 3.tif">
            <a:extLst>
              <a:ext uri="{FF2B5EF4-FFF2-40B4-BE49-F238E27FC236}">
                <a16:creationId xmlns:a16="http://schemas.microsoft.com/office/drawing/2014/main" id="{3A133C5B-59E6-41EA-B5ED-DDF6D2A7BD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4" t="-1767" r="3650" b="8418"/>
          <a:stretch/>
        </p:blipFill>
        <p:spPr bwMode="auto">
          <a:xfrm>
            <a:off x="2101756" y="0"/>
            <a:ext cx="7997587" cy="483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E53EE40-E818-4B6A-8705-21C9ED0241C7}"/>
              </a:ext>
            </a:extLst>
          </p:cNvPr>
          <p:cNvCxnSpPr/>
          <p:nvPr/>
        </p:nvCxnSpPr>
        <p:spPr>
          <a:xfrm>
            <a:off x="2312916" y="3297072"/>
            <a:ext cx="1054100" cy="165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D158DC9D-4E6D-4BF3-B54C-D6944C67CFD3}"/>
              </a:ext>
            </a:extLst>
          </p:cNvPr>
          <p:cNvSpPr/>
          <p:nvPr/>
        </p:nvSpPr>
        <p:spPr>
          <a:xfrm>
            <a:off x="228955" y="2811234"/>
            <a:ext cx="25629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</a:rPr>
              <a:t>GAPDH antibody (Cell Signaling Technology, 97166)</a:t>
            </a:r>
            <a:endParaRPr lang="en-US" sz="1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ADC90E-09A9-4443-97BC-2CFB833AD1BE}"/>
              </a:ext>
            </a:extLst>
          </p:cNvPr>
          <p:cNvCxnSpPr>
            <a:cxnSpLocks/>
          </p:cNvCxnSpPr>
          <p:nvPr/>
        </p:nvCxnSpPr>
        <p:spPr>
          <a:xfrm>
            <a:off x="4761125" y="2429302"/>
            <a:ext cx="0" cy="19652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6E6BCC-8CD4-4DBF-BB9B-8B923B47F8E8}"/>
              </a:ext>
            </a:extLst>
          </p:cNvPr>
          <p:cNvCxnSpPr>
            <a:cxnSpLocks/>
          </p:cNvCxnSpPr>
          <p:nvPr/>
        </p:nvCxnSpPr>
        <p:spPr>
          <a:xfrm>
            <a:off x="6510314" y="2376986"/>
            <a:ext cx="0" cy="19652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F35F4B1-3D5A-4311-9D8D-8BCA07893B4B}"/>
              </a:ext>
            </a:extLst>
          </p:cNvPr>
          <p:cNvSpPr txBox="1"/>
          <p:nvPr/>
        </p:nvSpPr>
        <p:spPr>
          <a:xfrm>
            <a:off x="3698543" y="2079633"/>
            <a:ext cx="1132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C6038F-4000-4942-9249-4D4F2515DD8D}"/>
              </a:ext>
            </a:extLst>
          </p:cNvPr>
          <p:cNvSpPr txBox="1"/>
          <p:nvPr/>
        </p:nvSpPr>
        <p:spPr>
          <a:xfrm>
            <a:off x="4881187" y="2050844"/>
            <a:ext cx="1132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DQ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A82C61-5E6C-4886-9087-C46D345BCC8C}"/>
              </a:ext>
            </a:extLst>
          </p:cNvPr>
          <p:cNvSpPr txBox="1"/>
          <p:nvPr/>
        </p:nvSpPr>
        <p:spPr>
          <a:xfrm>
            <a:off x="6814208" y="2093820"/>
            <a:ext cx="1132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AB623D-9A6D-43DF-8D93-6EFD505AD139}"/>
              </a:ext>
            </a:extLst>
          </p:cNvPr>
          <p:cNvSpPr/>
          <p:nvPr/>
        </p:nvSpPr>
        <p:spPr>
          <a:xfrm>
            <a:off x="0" y="14799"/>
            <a:ext cx="2419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6A</a:t>
            </a:r>
          </a:p>
        </p:txBody>
      </p:sp>
    </p:spTree>
    <p:extLst>
      <p:ext uri="{BB962C8B-B14F-4D97-AF65-F5344CB8AC3E}">
        <p14:creationId xmlns:p14="http://schemas.microsoft.com/office/powerpoint/2010/main" val="728568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4780C6-D58A-4DE0-9462-2763AD0E3A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5" t="10293" r="3297" b="-837"/>
          <a:stretch/>
        </p:blipFill>
        <p:spPr>
          <a:xfrm>
            <a:off x="1981200" y="800101"/>
            <a:ext cx="5918200" cy="43942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06CB918-1028-424C-8C67-246A6AB848B4}"/>
              </a:ext>
            </a:extLst>
          </p:cNvPr>
          <p:cNvCxnSpPr>
            <a:cxnSpLocks/>
          </p:cNvCxnSpPr>
          <p:nvPr/>
        </p:nvCxnSpPr>
        <p:spPr>
          <a:xfrm>
            <a:off x="4223793" y="2425700"/>
            <a:ext cx="0" cy="2082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5E6D57E-BEB0-42BB-B30A-6F76CB99F7FF}"/>
              </a:ext>
            </a:extLst>
          </p:cNvPr>
          <p:cNvCxnSpPr>
            <a:cxnSpLocks/>
          </p:cNvCxnSpPr>
          <p:nvPr/>
        </p:nvCxnSpPr>
        <p:spPr>
          <a:xfrm>
            <a:off x="5468393" y="2413000"/>
            <a:ext cx="0" cy="2082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5ABBB63-8CF1-4FB7-BE0A-57C1FFF0D33E}"/>
              </a:ext>
            </a:extLst>
          </p:cNvPr>
          <p:cNvSpPr txBox="1"/>
          <p:nvPr/>
        </p:nvSpPr>
        <p:spPr>
          <a:xfrm>
            <a:off x="3159892" y="2150319"/>
            <a:ext cx="8152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Young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181823-DB65-43CA-9BC4-6C120EEF9187}"/>
              </a:ext>
            </a:extLst>
          </p:cNvPr>
          <p:cNvSpPr txBox="1"/>
          <p:nvPr/>
        </p:nvSpPr>
        <p:spPr>
          <a:xfrm>
            <a:off x="4445000" y="2124919"/>
            <a:ext cx="887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Old -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EE54F6-72A7-4BE1-8F93-6E763F87EC60}"/>
              </a:ext>
            </a:extLst>
          </p:cNvPr>
          <p:cNvSpPr txBox="1"/>
          <p:nvPr/>
        </p:nvSpPr>
        <p:spPr>
          <a:xfrm>
            <a:off x="5803900" y="2145443"/>
            <a:ext cx="9042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Old -AP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3B9AE78-BDDC-4081-B74F-457FF52F08BF}"/>
              </a:ext>
            </a:extLst>
          </p:cNvPr>
          <p:cNvCxnSpPr/>
          <p:nvPr/>
        </p:nvCxnSpPr>
        <p:spPr>
          <a:xfrm>
            <a:off x="2679700" y="3683000"/>
            <a:ext cx="279400" cy="228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C878ED9-EB78-45EB-9646-6E2EB90772C2}"/>
              </a:ext>
            </a:extLst>
          </p:cNvPr>
          <p:cNvSpPr/>
          <p:nvPr/>
        </p:nvSpPr>
        <p:spPr>
          <a:xfrm>
            <a:off x="119743" y="270893"/>
            <a:ext cx="228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DC1FEC-571B-4517-88DF-3B2E4677F2A5}"/>
              </a:ext>
            </a:extLst>
          </p:cNvPr>
          <p:cNvSpPr txBox="1"/>
          <p:nvPr/>
        </p:nvSpPr>
        <p:spPr>
          <a:xfrm>
            <a:off x="1063171" y="3124224"/>
            <a:ext cx="2508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α</a:t>
            </a:r>
            <a:r>
              <a:rPr lang="en-US" sz="1400" dirty="0"/>
              <a:t>-Klotho (</a:t>
            </a:r>
            <a:r>
              <a:rPr lang="el-GR" sz="1400" dirty="0"/>
              <a:t>α-</a:t>
            </a:r>
            <a:r>
              <a:rPr lang="en-US" sz="1400" dirty="0"/>
              <a:t>Klotho antibody ;R&amp;D Systems, AF1819</a:t>
            </a:r>
          </a:p>
        </p:txBody>
      </p:sp>
    </p:spTree>
    <p:extLst>
      <p:ext uri="{BB962C8B-B14F-4D97-AF65-F5344CB8AC3E}">
        <p14:creationId xmlns:p14="http://schemas.microsoft.com/office/powerpoint/2010/main" val="606007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223</Words>
  <Application>Microsoft Office PowerPoint</Application>
  <PresentationFormat>Widescreen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Zhu, Yi, Ph.D.</dc:creator>
  <cp:lastModifiedBy>Zhu, Yi, Ph.D.</cp:lastModifiedBy>
  <cp:revision>14</cp:revision>
  <dcterms:created xsi:type="dcterms:W3CDTF">2021-08-06T16:38:13Z</dcterms:created>
  <dcterms:modified xsi:type="dcterms:W3CDTF">2021-12-07T23:46:20Z</dcterms:modified>
</cp:coreProperties>
</file>