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470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1219200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US" sz="2200" b="1" dirty="0">
                <a:solidFill>
                  <a:schemeClr val="bg1"/>
                </a:solidFill>
              </a:rPr>
              <a:t>Outcomes and risk factors for death among hospitalized children and adolescents </a:t>
            </a:r>
          </a:p>
          <a:p>
            <a:pPr marL="216000" algn="l"/>
            <a:r>
              <a:rPr lang="en-US" sz="2200" b="1" dirty="0">
                <a:solidFill>
                  <a:schemeClr val="bg1"/>
                </a:solidFill>
              </a:rPr>
              <a:t>with kidney diseases and COVID-19</a:t>
            </a:r>
            <a:r>
              <a:rPr lang="en-US" sz="2200" b="1">
                <a:solidFill>
                  <a:schemeClr val="bg1"/>
                </a:solidFill>
              </a:rPr>
              <a:t>: an </a:t>
            </a:r>
            <a:r>
              <a:rPr lang="en-US" sz="2200" b="1" dirty="0">
                <a:solidFill>
                  <a:schemeClr val="bg1"/>
                </a:solidFill>
              </a:rPr>
              <a:t>analysis of a nationwide database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8479" y="1099146"/>
            <a:ext cx="1173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HYPOTHESIS</a:t>
            </a:r>
            <a:r>
              <a:rPr lang="en-GB" dirty="0">
                <a:solidFill>
                  <a:schemeClr val="bg1"/>
                </a:solidFill>
              </a:rPr>
              <a:t>: Pediatric p</a:t>
            </a:r>
            <a:r>
              <a:rPr lang="en-US" dirty="0" err="1">
                <a:solidFill>
                  <a:schemeClr val="bg1"/>
                </a:solidFill>
              </a:rPr>
              <a:t>atients</a:t>
            </a:r>
            <a:r>
              <a:rPr lang="en-US" dirty="0">
                <a:solidFill>
                  <a:schemeClr val="bg1"/>
                </a:solidFill>
              </a:rPr>
              <a:t> with kidney diseases (KD) appear to be at particularly high risk for severe COVID-19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3448" y="1758951"/>
            <a:ext cx="1150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732924" y="5575623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Vasconcelos et al. 2022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719172"/>
            <a:ext cx="714184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en-US" dirty="0">
                <a:solidFill>
                  <a:schemeClr val="bg1"/>
                </a:solidFill>
              </a:rPr>
              <a:t>Children and adolescents with KD and COVID-19 had a higher risk of death compared with the non-KD cohort. The higher risk was associated with clinical and social factors.  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5E3FFF-0D29-4168-B838-61A6D893D698}"/>
              </a:ext>
            </a:extLst>
          </p:cNvPr>
          <p:cNvSpPr/>
          <p:nvPr/>
        </p:nvSpPr>
        <p:spPr>
          <a:xfrm>
            <a:off x="173448" y="2712839"/>
            <a:ext cx="2781787" cy="739446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Kidney Disease (KD) cohort </a:t>
            </a:r>
          </a:p>
          <a:p>
            <a:pPr algn="ctr"/>
            <a:r>
              <a:rPr lang="en-GB" dirty="0"/>
              <a:t> n = 290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46AF8F-3509-45A0-A3AB-5DB7B2EC1876}"/>
              </a:ext>
            </a:extLst>
          </p:cNvPr>
          <p:cNvSpPr/>
          <p:nvPr/>
        </p:nvSpPr>
        <p:spPr>
          <a:xfrm>
            <a:off x="173449" y="3503501"/>
            <a:ext cx="2781786" cy="619063"/>
          </a:xfrm>
          <a:prstGeom prst="rect">
            <a:avLst/>
          </a:prstGeom>
          <a:solidFill>
            <a:srgbClr val="65AA00"/>
          </a:solidFill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Non-KD cohort </a:t>
            </a:r>
          </a:p>
          <a:p>
            <a:pPr algn="ctr"/>
            <a:r>
              <a:rPr lang="en-GB" dirty="0"/>
              <a:t>n = 21,301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0CC9EA-5099-4447-9211-F11B91E7FB9B}"/>
              </a:ext>
            </a:extLst>
          </p:cNvPr>
          <p:cNvSpPr txBox="1"/>
          <p:nvPr/>
        </p:nvSpPr>
        <p:spPr>
          <a:xfrm>
            <a:off x="-331326" y="4536036"/>
            <a:ext cx="379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296DC0"/>
                </a:solidFill>
              </a:rPr>
              <a:t>Retrospective  cohort study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6EA6D2C-8DEA-4788-92FF-8777E253FD3A}"/>
              </a:ext>
            </a:extLst>
          </p:cNvPr>
          <p:cNvCxnSpPr/>
          <p:nvPr/>
        </p:nvCxnSpPr>
        <p:spPr>
          <a:xfrm flipV="1">
            <a:off x="3162960" y="3401720"/>
            <a:ext cx="715833" cy="1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8AE09B4-5EE5-414F-A91D-10CCA75C25DC}"/>
              </a:ext>
            </a:extLst>
          </p:cNvPr>
          <p:cNvCxnSpPr/>
          <p:nvPr/>
        </p:nvCxnSpPr>
        <p:spPr>
          <a:xfrm>
            <a:off x="3177496" y="3613620"/>
            <a:ext cx="613837" cy="478387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2B02991-CFDE-48AA-8DCD-144470AE4F72}"/>
              </a:ext>
            </a:extLst>
          </p:cNvPr>
          <p:cNvCxnSpPr/>
          <p:nvPr/>
        </p:nvCxnSpPr>
        <p:spPr>
          <a:xfrm flipV="1">
            <a:off x="3177496" y="2801561"/>
            <a:ext cx="613837" cy="405275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A456264-A5DF-43F6-839D-383013E1E9D6}"/>
              </a:ext>
            </a:extLst>
          </p:cNvPr>
          <p:cNvSpPr txBox="1"/>
          <p:nvPr/>
        </p:nvSpPr>
        <p:spPr>
          <a:xfrm>
            <a:off x="3247210" y="1591108"/>
            <a:ext cx="379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AA0065"/>
                </a:solidFill>
              </a:rPr>
              <a:t>Phenotypes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290C93-C4A0-4D5B-972C-C842C5314BC0}"/>
              </a:ext>
            </a:extLst>
          </p:cNvPr>
          <p:cNvSpPr/>
          <p:nvPr/>
        </p:nvSpPr>
        <p:spPr>
          <a:xfrm>
            <a:off x="4208969" y="2210411"/>
            <a:ext cx="1728385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Nephrotic syndrome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0F1E0F-C085-4DD7-851F-5B89F53F0110}"/>
              </a:ext>
            </a:extLst>
          </p:cNvPr>
          <p:cNvSpPr/>
          <p:nvPr/>
        </p:nvSpPr>
        <p:spPr>
          <a:xfrm>
            <a:off x="4208966" y="2997330"/>
            <a:ext cx="1728385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CAKUT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9EABAD6-DC55-47A0-BC46-E22BF78C3BC3}"/>
              </a:ext>
            </a:extLst>
          </p:cNvPr>
          <p:cNvSpPr/>
          <p:nvPr/>
        </p:nvSpPr>
        <p:spPr>
          <a:xfrm>
            <a:off x="4208966" y="3720265"/>
            <a:ext cx="1728385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CKD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7A871B-95A9-42B7-8CC6-0CF624275CF4}"/>
              </a:ext>
            </a:extLst>
          </p:cNvPr>
          <p:cNvSpPr/>
          <p:nvPr/>
        </p:nvSpPr>
        <p:spPr>
          <a:xfrm>
            <a:off x="4208966" y="4501331"/>
            <a:ext cx="1728385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Kidney transplantation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537926-2FCF-41FA-8F75-413AD7E807A7}"/>
              </a:ext>
            </a:extLst>
          </p:cNvPr>
          <p:cNvSpPr txBox="1"/>
          <p:nvPr/>
        </p:nvSpPr>
        <p:spPr>
          <a:xfrm>
            <a:off x="7049124" y="1584625"/>
            <a:ext cx="3791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AA0065"/>
                </a:solidFill>
              </a:rPr>
              <a:t>Clinical outcomes</a:t>
            </a:r>
          </a:p>
        </p:txBody>
      </p:sp>
      <p:pic>
        <p:nvPicPr>
          <p:cNvPr id="20" name="Picture 19" descr="Chart, bar chart&#10;&#10;Description automatically generated">
            <a:extLst>
              <a:ext uri="{FF2B5EF4-FFF2-40B4-BE49-F238E27FC236}">
                <a16:creationId xmlns:a16="http://schemas.microsoft.com/office/drawing/2014/main" id="{46A5A5D4-B40E-439E-B672-19A47620EA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542" y="1975160"/>
            <a:ext cx="2844946" cy="3607410"/>
          </a:xfrm>
          <a:prstGeom prst="rect">
            <a:avLst/>
          </a:prstGeom>
        </p:spPr>
      </p:pic>
      <p:pic>
        <p:nvPicPr>
          <p:cNvPr id="23" name="Picture 22" descr="Chart, bar chart&#10;&#10;Description automatically generated">
            <a:extLst>
              <a:ext uri="{FF2B5EF4-FFF2-40B4-BE49-F238E27FC236}">
                <a16:creationId xmlns:a16="http://schemas.microsoft.com/office/drawing/2014/main" id="{A39D20BD-FE3B-4B76-BC44-9B1BDF4B5C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658" y="1951743"/>
            <a:ext cx="2848342" cy="360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7503</TotalTime>
  <Words>112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College London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>Joseph Laycock</dc:creator>
  <cp:lastModifiedBy>Laycock, Joseph</cp:lastModifiedBy>
  <cp:revision>61</cp:revision>
  <dcterms:created xsi:type="dcterms:W3CDTF">2019-06-13T12:30:18Z</dcterms:created>
  <dcterms:modified xsi:type="dcterms:W3CDTF">2022-04-14T11:55:35Z</dcterms:modified>
</cp:coreProperties>
</file>