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3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9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8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57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76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95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14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33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52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52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1" y="274640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4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85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5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4" y="2906715"/>
            <a:ext cx="7772400" cy="1500187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190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381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572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763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9538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1446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335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5261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63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077" indent="0">
              <a:buNone/>
              <a:defRPr sz="1900" b="1"/>
            </a:lvl2pPr>
            <a:lvl3pPr marL="838154" indent="0">
              <a:buNone/>
              <a:defRPr sz="1600" b="1"/>
            </a:lvl3pPr>
            <a:lvl4pPr marL="1257231" indent="0">
              <a:buNone/>
              <a:defRPr sz="1500" b="1"/>
            </a:lvl4pPr>
            <a:lvl5pPr marL="1676308" indent="0">
              <a:buNone/>
              <a:defRPr sz="1500" b="1"/>
            </a:lvl5pPr>
            <a:lvl6pPr marL="2095385" indent="0">
              <a:buNone/>
              <a:defRPr sz="1500" b="1"/>
            </a:lvl6pPr>
            <a:lvl7pPr marL="2514462" indent="0">
              <a:buNone/>
              <a:defRPr sz="1500" b="1"/>
            </a:lvl7pPr>
            <a:lvl8pPr marL="2933539" indent="0">
              <a:buNone/>
              <a:defRPr sz="1500" b="1"/>
            </a:lvl8pPr>
            <a:lvl9pPr marL="3352616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6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9077" indent="0">
              <a:buNone/>
              <a:defRPr sz="1900" b="1"/>
            </a:lvl2pPr>
            <a:lvl3pPr marL="838154" indent="0">
              <a:buNone/>
              <a:defRPr sz="1600" b="1"/>
            </a:lvl3pPr>
            <a:lvl4pPr marL="1257231" indent="0">
              <a:buNone/>
              <a:defRPr sz="1500" b="1"/>
            </a:lvl4pPr>
            <a:lvl5pPr marL="1676308" indent="0">
              <a:buNone/>
              <a:defRPr sz="1500" b="1"/>
            </a:lvl5pPr>
            <a:lvl6pPr marL="2095385" indent="0">
              <a:buNone/>
              <a:defRPr sz="1500" b="1"/>
            </a:lvl6pPr>
            <a:lvl7pPr marL="2514462" indent="0">
              <a:buNone/>
              <a:defRPr sz="1500" b="1"/>
            </a:lvl7pPr>
            <a:lvl8pPr marL="2933539" indent="0">
              <a:buNone/>
              <a:defRPr sz="1500" b="1"/>
            </a:lvl8pPr>
            <a:lvl9pPr marL="3352616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6" cy="395128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880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75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4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1"/>
            <a:ext cx="3008313" cy="116205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9077" indent="0">
              <a:buNone/>
              <a:defRPr sz="1100"/>
            </a:lvl2pPr>
            <a:lvl3pPr marL="838154" indent="0">
              <a:buNone/>
              <a:defRPr sz="900"/>
            </a:lvl3pPr>
            <a:lvl4pPr marL="1257231" indent="0">
              <a:buNone/>
              <a:defRPr sz="800"/>
            </a:lvl4pPr>
            <a:lvl5pPr marL="1676308" indent="0">
              <a:buNone/>
              <a:defRPr sz="800"/>
            </a:lvl5pPr>
            <a:lvl6pPr marL="2095385" indent="0">
              <a:buNone/>
              <a:defRPr sz="800"/>
            </a:lvl6pPr>
            <a:lvl7pPr marL="2514462" indent="0">
              <a:buNone/>
              <a:defRPr sz="800"/>
            </a:lvl7pPr>
            <a:lvl8pPr marL="2933539" indent="0">
              <a:buNone/>
              <a:defRPr sz="800"/>
            </a:lvl8pPr>
            <a:lvl9pPr marL="3352616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594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000"/>
            </a:lvl1pPr>
            <a:lvl2pPr marL="419077" indent="0">
              <a:buNone/>
              <a:defRPr sz="2600"/>
            </a:lvl2pPr>
            <a:lvl3pPr marL="838154" indent="0">
              <a:buNone/>
              <a:defRPr sz="2200"/>
            </a:lvl3pPr>
            <a:lvl4pPr marL="1257231" indent="0">
              <a:buNone/>
              <a:defRPr sz="1900"/>
            </a:lvl4pPr>
            <a:lvl5pPr marL="1676308" indent="0">
              <a:buNone/>
              <a:defRPr sz="1900"/>
            </a:lvl5pPr>
            <a:lvl6pPr marL="2095385" indent="0">
              <a:buNone/>
              <a:defRPr sz="1900"/>
            </a:lvl6pPr>
            <a:lvl7pPr marL="2514462" indent="0">
              <a:buNone/>
              <a:defRPr sz="1900"/>
            </a:lvl7pPr>
            <a:lvl8pPr marL="2933539" indent="0">
              <a:buNone/>
              <a:defRPr sz="1900"/>
            </a:lvl8pPr>
            <a:lvl9pPr marL="3352616" indent="0">
              <a:buNone/>
              <a:defRPr sz="19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9077" indent="0">
              <a:buNone/>
              <a:defRPr sz="1100"/>
            </a:lvl2pPr>
            <a:lvl3pPr marL="838154" indent="0">
              <a:buNone/>
              <a:defRPr sz="900"/>
            </a:lvl3pPr>
            <a:lvl4pPr marL="1257231" indent="0">
              <a:buNone/>
              <a:defRPr sz="800"/>
            </a:lvl4pPr>
            <a:lvl5pPr marL="1676308" indent="0">
              <a:buNone/>
              <a:defRPr sz="800"/>
            </a:lvl5pPr>
            <a:lvl6pPr marL="2095385" indent="0">
              <a:buNone/>
              <a:defRPr sz="800"/>
            </a:lvl6pPr>
            <a:lvl7pPr marL="2514462" indent="0">
              <a:buNone/>
              <a:defRPr sz="800"/>
            </a:lvl7pPr>
            <a:lvl8pPr marL="2933539" indent="0">
              <a:buNone/>
              <a:defRPr sz="800"/>
            </a:lvl8pPr>
            <a:lvl9pPr marL="3352616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037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83815" tIns="41908" rIns="83815" bIns="41908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1" y="1600200"/>
            <a:ext cx="8229600" cy="4525963"/>
          </a:xfrm>
          <a:prstGeom prst="rect">
            <a:avLst/>
          </a:prstGeom>
        </p:spPr>
        <p:txBody>
          <a:bodyPr vert="horz" lIns="83815" tIns="41908" rIns="83815" bIns="41908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1" y="6356352"/>
            <a:ext cx="2133600" cy="365125"/>
          </a:xfrm>
          <a:prstGeom prst="rect">
            <a:avLst/>
          </a:prstGeom>
        </p:spPr>
        <p:txBody>
          <a:bodyPr vert="horz" lIns="83815" tIns="41908" rIns="83815" bIns="41908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38154"/>
            <a:fld id="{78B984B1-8C46-4651-912C-653AB4055EB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838154"/>
              <a:t>2022/3/13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83815" tIns="41908" rIns="83815" bIns="41908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38154"/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1" y="6356352"/>
            <a:ext cx="2133600" cy="365125"/>
          </a:xfrm>
          <a:prstGeom prst="rect">
            <a:avLst/>
          </a:prstGeom>
        </p:spPr>
        <p:txBody>
          <a:bodyPr vert="horz" lIns="83815" tIns="41908" rIns="83815" bIns="41908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38154"/>
            <a:fld id="{DDE15845-5E2F-4C46-BC13-DDFFD400550F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 defTabSz="838154"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005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838154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4308" indent="-314308" algn="l" defTabSz="838154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1000" indent="-261923" algn="l" defTabSz="8381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47693" indent="-209539" algn="l" defTabSz="8381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66770" indent="-209539" algn="l" defTabSz="838154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85847" indent="-209539" algn="l" defTabSz="838154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04924" indent="-209539" algn="l" defTabSz="838154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24001" indent="-209539" algn="l" defTabSz="838154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43077" indent="-209539" algn="l" defTabSz="838154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562154" indent="-209539" algn="l" defTabSz="838154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8381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9077" algn="l" defTabSz="8381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38154" algn="l" defTabSz="8381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231" algn="l" defTabSz="8381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6308" algn="l" defTabSz="8381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385" algn="l" defTabSz="8381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14462" algn="l" defTabSz="8381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33539" algn="l" defTabSz="8381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52616" algn="l" defTabSz="83815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字方塊 28"/>
          <p:cNvSpPr txBox="1">
            <a:spLocks noChangeArrowheads="1"/>
          </p:cNvSpPr>
          <p:nvPr/>
        </p:nvSpPr>
        <p:spPr bwMode="auto">
          <a:xfrm>
            <a:off x="803275" y="1493838"/>
            <a:ext cx="7143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TW" sz="1000">
                <a:solidFill>
                  <a:prstClr val="black"/>
                </a:solidFill>
                <a:cs typeface="Times New Roman" pitchFamily="18" charset="0"/>
              </a:rPr>
              <a:t>A</a:t>
            </a:r>
          </a:p>
        </p:txBody>
      </p:sp>
      <p:pic>
        <p:nvPicPr>
          <p:cNvPr id="2051" name="Picture 4" descr="C:\Documents and Settings\Administrator\桌面\gwb\Co-culture\20080515\TL-1\24 hrs\PHA(-)\TL-1\TL-1 (40-1)\TL-1(40-1)-100X-1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492375"/>
            <a:ext cx="1079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C:\Documents and Settings\Administrator\桌面\gwb\Co-culture\20080515\TL-1\24 hrs\PHA(-)\TL-1\TL-1 (40-1)\TL-1(40-1)-100X-2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357563"/>
            <a:ext cx="1079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6" descr="C:\Documents and Settings\Administrator\桌面\gwb\Co-culture\20080515\TL-1\24 hrs\PHA(+)\TL-4\5-1\TL-4(5-1)-100X-1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628775"/>
            <a:ext cx="10509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7" descr="C:\Documents and Settings\Administrator\桌面\gwb\Co-culture\20080515\TL-1\24 hrs\PHA(+)\TL-4\40-1\TL-4(40-1)-100X-1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357563"/>
            <a:ext cx="1079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8" descr="C:\Documents and Settings\Administrator\桌面\gwb\Co-culture\20080515\TL-1\24 hrs\PHA(-)\TL-4\TL-4(10-1)\TL-4(10-1)-100X-2-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492375"/>
            <a:ext cx="10509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 descr="C:\Documents and Settings\Administrator\桌面\gwb\Co-culture\20080515\TL-1\24 hrs\PHA(+)\TL-1\5-1\TL-1(5-1)-100X-3-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628775"/>
            <a:ext cx="1079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文字方塊 15"/>
          <p:cNvSpPr txBox="1">
            <a:spLocks noChangeArrowheads="1"/>
          </p:cNvSpPr>
          <p:nvPr/>
        </p:nvSpPr>
        <p:spPr bwMode="auto">
          <a:xfrm>
            <a:off x="1619250" y="1412875"/>
            <a:ext cx="18002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1000">
                <a:solidFill>
                  <a:prstClr val="black"/>
                </a:solidFill>
                <a:cs typeface="Times New Roman" pitchFamily="18" charset="0"/>
              </a:rPr>
              <a:t>TL1                             TL4            </a:t>
            </a:r>
          </a:p>
        </p:txBody>
      </p:sp>
      <p:sp>
        <p:nvSpPr>
          <p:cNvPr id="31" name="文字方塊 30"/>
          <p:cNvSpPr txBox="1"/>
          <p:nvPr/>
        </p:nvSpPr>
        <p:spPr>
          <a:xfrm>
            <a:off x="914788" y="1138277"/>
            <a:ext cx="492443" cy="3960440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altLang="zh-TW" sz="1000" dirty="0">
                <a:solidFill>
                  <a:prstClr val="black"/>
                </a:solidFill>
                <a:cs typeface="Times New Roman" pitchFamily="18" charset="0"/>
              </a:rPr>
              <a:t>               40:1                       40:1              10:1           Tumor  cell alone</a:t>
            </a:r>
          </a:p>
          <a:p>
            <a:pPr>
              <a:defRPr/>
            </a:pPr>
            <a:r>
              <a:rPr lang="en-US" altLang="zh-TW" sz="1000" dirty="0">
                <a:solidFill>
                  <a:prstClr val="black"/>
                </a:solidFill>
                <a:cs typeface="Times New Roman" pitchFamily="18" charset="0"/>
              </a:rPr>
              <a:t>  anti-PD-L1 500</a:t>
            </a:r>
            <a:r>
              <a:rPr lang="el-GR" altLang="zh-TW" sz="10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altLang="zh-TW" sz="1000" dirty="0" err="1">
                <a:solidFill>
                  <a:prstClr val="black"/>
                </a:solidFill>
                <a:cs typeface="Times New Roman" pitchFamily="18" charset="0"/>
              </a:rPr>
              <a:t>ng</a:t>
            </a:r>
            <a:r>
              <a:rPr lang="en-US" altLang="zh-TW" sz="1000" dirty="0">
                <a:solidFill>
                  <a:prstClr val="black"/>
                </a:solidFill>
                <a:cs typeface="Times New Roman" pitchFamily="18" charset="0"/>
              </a:rPr>
              <a:t> / ml</a:t>
            </a:r>
          </a:p>
        </p:txBody>
      </p:sp>
      <p:pic>
        <p:nvPicPr>
          <p:cNvPr id="2059" name="Picture 6" descr="C:\Documents and Settings\Administrator\桌面\gwb\Co-culture\20080515\TL-1\24 hrs\PHA(-)\TL-4\TL-4(40-1)\TL-4(40-1)-100X-2-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241800"/>
            <a:ext cx="1079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0" name="文字方塊 28"/>
          <p:cNvSpPr txBox="1">
            <a:spLocks noChangeArrowheads="1"/>
          </p:cNvSpPr>
          <p:nvPr/>
        </p:nvSpPr>
        <p:spPr bwMode="auto">
          <a:xfrm>
            <a:off x="3851275" y="1420813"/>
            <a:ext cx="431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TW" sz="1000">
                <a:solidFill>
                  <a:prstClr val="black"/>
                </a:solidFill>
                <a:cs typeface="Times New Roman" pitchFamily="18" charset="0"/>
              </a:rPr>
              <a:t>B</a:t>
            </a:r>
          </a:p>
        </p:txBody>
      </p:sp>
      <p:graphicFrame>
        <p:nvGraphicFramePr>
          <p:cNvPr id="34" name="Group 12"/>
          <p:cNvGraphicFramePr>
            <a:graphicFrameLocks noGrp="1"/>
          </p:cNvGraphicFramePr>
          <p:nvPr/>
        </p:nvGraphicFramePr>
        <p:xfrm>
          <a:off x="3983038" y="1706563"/>
          <a:ext cx="3600450" cy="2622551"/>
        </p:xfrm>
        <a:graphic>
          <a:graphicData uri="http://schemas.openxmlformats.org/drawingml/2006/table">
            <a:tbl>
              <a:tblPr/>
              <a:tblGrid>
                <a:gridCol w="1728216"/>
                <a:gridCol w="792099"/>
                <a:gridCol w="1080135"/>
              </a:tblGrid>
              <a:tr h="576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Cytotoxic</a:t>
                      </a:r>
                      <a:r>
                        <a:rPr kumimoji="1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 activity (%)</a:t>
                      </a:r>
                    </a:p>
                  </a:txBody>
                  <a:tcPr marL="91441" marR="91441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TL1</a:t>
                      </a: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TL4</a:t>
                      </a: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Tumor cell alone</a:t>
                      </a:r>
                    </a:p>
                  </a:txBody>
                  <a:tcPr marL="91441" marR="91441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2.65  %</a:t>
                      </a: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2.11 %</a:t>
                      </a: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E:T = 10:1</a:t>
                      </a:r>
                    </a:p>
                  </a:txBody>
                  <a:tcPr marL="91441" marR="91441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11.22  %</a:t>
                      </a: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15.11 %</a:t>
                      </a: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E:T = 40:1</a:t>
                      </a:r>
                    </a:p>
                  </a:txBody>
                  <a:tcPr marL="91441" marR="91441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16.31 %</a:t>
                      </a: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48.78 %</a:t>
                      </a: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E:T = 40:1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Anti-PD-L1 </a:t>
                      </a:r>
                    </a:p>
                  </a:txBody>
                  <a:tcPr marL="91441" marR="91441"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新細明體" pitchFamily="18" charset="-120"/>
                          <a:cs typeface="Times New Roman" panose="02020603050405020304" pitchFamily="18" charset="0"/>
                        </a:rPr>
                        <a:t>46.14  %</a:t>
                      </a: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itchFamily="18" charset="-120"/>
                        <a:cs typeface="Times New Roman" panose="02020603050405020304" pitchFamily="18" charset="0"/>
                      </a:endParaRPr>
                    </a:p>
                  </a:txBody>
                  <a:tcPr marL="91441" marR="91441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87" name="文字方塊 1"/>
          <p:cNvSpPr txBox="1">
            <a:spLocks noChangeArrowheads="1"/>
          </p:cNvSpPr>
          <p:nvPr/>
        </p:nvSpPr>
        <p:spPr bwMode="auto">
          <a:xfrm>
            <a:off x="1042988" y="1268413"/>
            <a:ext cx="185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2088" name="文字方塊 2"/>
          <p:cNvSpPr txBox="1">
            <a:spLocks noChangeArrowheads="1"/>
          </p:cNvSpPr>
          <p:nvPr/>
        </p:nvSpPr>
        <p:spPr bwMode="auto">
          <a:xfrm>
            <a:off x="914788" y="620688"/>
            <a:ext cx="687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TW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Figure S1</a:t>
            </a:r>
            <a:endParaRPr lang="zh-TW" altLang="en-US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11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  <a:headEnd type="arrow"/>
        </a:ln>
        <a:scene3d>
          <a:camera prst="orthographicFront">
            <a:rot lat="0" lon="0" rev="0"/>
          </a:camera>
          <a:lightRig rig="threePt" dir="t"/>
        </a:scene3d>
      </a:spPr>
      <a:bodyPr rtlCol="0" anchor="ctr"/>
      <a:lstStyle>
        <a:defPPr algn="ctr">
          <a:defRPr sz="1000" b="1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如螢幕大小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1_Office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win7</dc:creator>
  <cp:lastModifiedBy>win7</cp:lastModifiedBy>
  <cp:revision>1</cp:revision>
  <dcterms:created xsi:type="dcterms:W3CDTF">2022-03-13T05:50:11Z</dcterms:created>
  <dcterms:modified xsi:type="dcterms:W3CDTF">2022-03-13T05:50:54Z</dcterms:modified>
</cp:coreProperties>
</file>