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277"/>
    <a:srgbClr val="296DC0"/>
    <a:srgbClr val="AA0065"/>
    <a:srgbClr val="0092F7"/>
    <a:srgbClr val="65AA00"/>
    <a:srgbClr val="00437A"/>
    <a:srgbClr val="0066B5"/>
    <a:srgbClr val="00447B"/>
    <a:srgbClr val="00447A"/>
    <a:srgbClr val="0045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7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331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085675"/>
            <a:ext cx="12192000" cy="530689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/>
          <p:cNvSpPr/>
          <p:nvPr userDrawn="1"/>
        </p:nvSpPr>
        <p:spPr>
          <a:xfrm rot="18900000">
            <a:off x="141777" y="753445"/>
            <a:ext cx="405236" cy="385056"/>
          </a:xfrm>
          <a:prstGeom prst="rtTriangle">
            <a:avLst/>
          </a:prstGeom>
          <a:solidFill>
            <a:srgbClr val="00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9" name="Right Triangle 8"/>
          <p:cNvSpPr/>
          <p:nvPr userDrawn="1"/>
        </p:nvSpPr>
        <p:spPr>
          <a:xfrm rot="18900000">
            <a:off x="140123" y="1281465"/>
            <a:ext cx="394279" cy="394278"/>
          </a:xfrm>
          <a:prstGeom prst="rtTriangle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0" y="0"/>
            <a:ext cx="12192000" cy="1085673"/>
          </a:xfrm>
          <a:prstGeom prst="rect">
            <a:avLst/>
          </a:prstGeom>
          <a:gradFill flip="none" rotWithShape="1">
            <a:gsLst>
              <a:gs pos="0">
                <a:srgbClr val="0065AA">
                  <a:shade val="30000"/>
                  <a:satMod val="115000"/>
                </a:srgbClr>
              </a:gs>
              <a:gs pos="50000">
                <a:srgbClr val="0065AA">
                  <a:shade val="67500"/>
                  <a:satMod val="115000"/>
                </a:srgbClr>
              </a:gs>
              <a:gs pos="100000">
                <a:srgbClr val="0065AA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5576842"/>
            <a:ext cx="7490690" cy="1285854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576843"/>
            <a:ext cx="47028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083882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6" name="Right Triangle 15"/>
          <p:cNvSpPr/>
          <p:nvPr userDrawn="1"/>
        </p:nvSpPr>
        <p:spPr>
          <a:xfrm rot="18900000">
            <a:off x="137739" y="5244782"/>
            <a:ext cx="399045" cy="3990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9694459" y="176810"/>
            <a:ext cx="2349089" cy="747561"/>
            <a:chOff x="2857495" y="1762773"/>
            <a:chExt cx="7219988" cy="2156522"/>
          </a:xfrm>
        </p:grpSpPr>
        <p:sp>
          <p:nvSpPr>
            <p:cNvPr id="18" name="TextBox 17"/>
            <p:cNvSpPr txBox="1"/>
            <p:nvPr/>
          </p:nvSpPr>
          <p:spPr>
            <a:xfrm>
              <a:off x="5167705" y="1762773"/>
              <a:ext cx="4896288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Graphical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47071" y="2409939"/>
              <a:ext cx="4430412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Abstract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 rot="1066865">
              <a:off x="3331177" y="2017651"/>
              <a:ext cx="1664058" cy="1723226"/>
              <a:chOff x="3325506" y="2015311"/>
              <a:chExt cx="1664058" cy="1723226"/>
            </a:xfrm>
          </p:grpSpPr>
          <p:sp>
            <p:nvSpPr>
              <p:cNvPr id="22" name="Curved Up Arrow 21"/>
              <p:cNvSpPr/>
              <p:nvPr/>
            </p:nvSpPr>
            <p:spPr>
              <a:xfrm rot="5612676">
                <a:off x="2869267" y="2471550"/>
                <a:ext cx="1723226" cy="810748"/>
              </a:xfrm>
              <a:prstGeom prst="curvedUp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rapezoid 22"/>
              <p:cNvSpPr/>
              <p:nvPr/>
            </p:nvSpPr>
            <p:spPr>
              <a:xfrm rot="20743483">
                <a:off x="4034300" y="2870714"/>
                <a:ext cx="516517" cy="852351"/>
              </a:xfrm>
              <a:prstGeom prst="trapezoid">
                <a:avLst/>
              </a:prstGeom>
              <a:solidFill>
                <a:srgbClr val="AA0065"/>
              </a:solidFill>
              <a:ln w="28575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Trapezoid 23"/>
              <p:cNvSpPr/>
              <p:nvPr/>
            </p:nvSpPr>
            <p:spPr>
              <a:xfrm rot="18485136">
                <a:off x="4227275" y="2752605"/>
                <a:ext cx="545380" cy="807242"/>
              </a:xfrm>
              <a:prstGeom prst="trapezoid">
                <a:avLst>
                  <a:gd name="adj" fmla="val 26969"/>
                </a:avLst>
              </a:prstGeom>
              <a:solidFill>
                <a:srgbClr val="00B050"/>
              </a:solidFill>
              <a:ln w="28575">
                <a:solidFill>
                  <a:srgbClr val="0042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6200000">
                <a:off x="4313253" y="2492334"/>
                <a:ext cx="545380" cy="807242"/>
              </a:xfrm>
              <a:prstGeom prst="trapezoid">
                <a:avLst/>
              </a:prstGeom>
              <a:solidFill>
                <a:schemeClr val="accent2"/>
              </a:solidFill>
              <a:ln w="28575">
                <a:solidFill>
                  <a:srgbClr val="00447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Trapezoid 25"/>
              <p:cNvSpPr/>
              <p:nvPr/>
            </p:nvSpPr>
            <p:spPr>
              <a:xfrm rot="14460500">
                <a:off x="4252007" y="2192236"/>
                <a:ext cx="545380" cy="807242"/>
              </a:xfrm>
              <a:prstGeom prst="trapezoid">
                <a:avLst/>
              </a:prstGeom>
              <a:solidFill>
                <a:srgbClr val="0092F7"/>
              </a:solidFill>
              <a:ln w="25400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12209348">
                <a:off x="4054992" y="2029218"/>
                <a:ext cx="532285" cy="762409"/>
              </a:xfrm>
              <a:prstGeom prst="trapezoid">
                <a:avLst>
                  <a:gd name="adj" fmla="val 33206"/>
                </a:avLst>
              </a:prstGeom>
              <a:solidFill>
                <a:srgbClr val="9966FF"/>
              </a:solidFill>
              <a:ln w="28575">
                <a:solidFill>
                  <a:srgbClr val="0044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884157" y="2595857"/>
                <a:ext cx="536234" cy="5508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rgbClr val="0045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" name="Double Brace 20"/>
            <p:cNvSpPr/>
            <p:nvPr/>
          </p:nvSpPr>
          <p:spPr>
            <a:xfrm>
              <a:off x="2857495" y="2112886"/>
              <a:ext cx="2510703" cy="1536932"/>
            </a:xfrm>
            <a:prstGeom prst="bracePair">
              <a:avLst>
                <a:gd name="adj" fmla="val 11432"/>
              </a:avLst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5508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BA06-560F-4272-BD1D-D3D251BC0A82}" type="datetimeFigureOut">
              <a:rPr lang="en-GB" smtClean="0"/>
              <a:t>29/03/2022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36B-8F18-4F81-92A8-26E2BC62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1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BA06-560F-4272-BD1D-D3D251BC0A82}" type="datetimeFigureOut">
              <a:rPr lang="en-GB" smtClean="0"/>
              <a:t>29/03/2022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36B-8F18-4F81-92A8-26E2BC62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3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 txBox="1">
            <a:spLocks/>
          </p:cNvSpPr>
          <p:nvPr/>
        </p:nvSpPr>
        <p:spPr>
          <a:xfrm>
            <a:off x="0" y="0"/>
            <a:ext cx="12192000" cy="10856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r>
              <a:rPr lang="en-CA" sz="2400" b="1" dirty="0">
                <a:solidFill>
                  <a:schemeClr val="bg1"/>
                </a:solidFill>
              </a:rPr>
              <a:t>A scoping review of the experiences and well-being of siblings of children </a:t>
            </a:r>
          </a:p>
          <a:p>
            <a:pPr marL="216000" algn="l"/>
            <a:r>
              <a:rPr lang="en-CA" sz="2400" b="1" dirty="0">
                <a:solidFill>
                  <a:schemeClr val="bg1"/>
                </a:solidFill>
              </a:rPr>
              <a:t>with chronic kidney disease: implications for practice and research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0182" y="1189759"/>
            <a:ext cx="11607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chemeClr val="bg1"/>
                </a:solidFill>
              </a:rPr>
              <a:t> HYPOTHESIS:  </a:t>
            </a:r>
            <a:r>
              <a:rPr lang="en-CA" dirty="0">
                <a:solidFill>
                  <a:schemeClr val="bg1"/>
                </a:solidFill>
              </a:rPr>
              <a:t>What is currently known about the experiences and well-being of siblings of children with CKD?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7001" y="1758952"/>
            <a:ext cx="1175799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65AA"/>
                </a:solidFill>
              </a:rPr>
              <a:t>DESIGN &amp; OUTCOMES</a:t>
            </a:r>
            <a:r>
              <a:rPr lang="en-GB" dirty="0">
                <a:solidFill>
                  <a:srgbClr val="0065AA"/>
                </a:solidFill>
              </a:rPr>
              <a:t>: </a:t>
            </a:r>
          </a:p>
          <a:p>
            <a:endParaRPr lang="en-GB" dirty="0">
              <a:solidFill>
                <a:srgbClr val="0065AA"/>
              </a:solidFill>
            </a:endParaRPr>
          </a:p>
          <a:p>
            <a:endParaRPr lang="en-GB" dirty="0">
              <a:solidFill>
                <a:srgbClr val="0065AA"/>
              </a:solidFill>
            </a:endParaRPr>
          </a:p>
          <a:p>
            <a:endParaRPr lang="en-GB" dirty="0">
              <a:solidFill>
                <a:srgbClr val="0065AA"/>
              </a:solidFill>
            </a:endParaRPr>
          </a:p>
          <a:p>
            <a:endParaRPr lang="en-GB" dirty="0">
              <a:solidFill>
                <a:srgbClr val="0065AA"/>
              </a:solidFill>
            </a:endParaRPr>
          </a:p>
          <a:p>
            <a:endParaRPr lang="en-GB" dirty="0">
              <a:solidFill>
                <a:srgbClr val="0065AA"/>
              </a:solidFill>
            </a:endParaRPr>
          </a:p>
          <a:p>
            <a:endParaRPr lang="en-GB" dirty="0">
              <a:solidFill>
                <a:srgbClr val="0065AA"/>
              </a:solidFill>
            </a:endParaRPr>
          </a:p>
          <a:p>
            <a:endParaRPr lang="en-GB" dirty="0">
              <a:solidFill>
                <a:srgbClr val="0065AA"/>
              </a:solidFill>
            </a:endParaRPr>
          </a:p>
          <a:p>
            <a:endParaRPr lang="en-GB" dirty="0">
              <a:solidFill>
                <a:srgbClr val="0065AA"/>
              </a:solidFill>
            </a:endParaRPr>
          </a:p>
          <a:p>
            <a:endParaRPr lang="en-GB" dirty="0">
              <a:solidFill>
                <a:srgbClr val="0065AA"/>
              </a:solidFill>
            </a:endParaRPr>
          </a:p>
          <a:p>
            <a:endParaRPr lang="en-GB" dirty="0">
              <a:solidFill>
                <a:srgbClr val="0065AA"/>
              </a:solidFill>
            </a:endParaRPr>
          </a:p>
          <a:p>
            <a:endParaRPr lang="en-GB" dirty="0">
              <a:solidFill>
                <a:srgbClr val="0065AA"/>
              </a:solidFill>
            </a:endParaRPr>
          </a:p>
          <a:p>
            <a:endParaRPr lang="en-GB" dirty="0">
              <a:solidFill>
                <a:srgbClr val="0065AA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679856" y="5587477"/>
            <a:ext cx="410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+mj-lt"/>
              </a:rPr>
              <a:t>Piotrowski et al. 2022</a:t>
            </a:r>
            <a:endParaRPr lang="en-GB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6569" y="5787532"/>
            <a:ext cx="714184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CA" b="1" dirty="0">
                <a:solidFill>
                  <a:schemeClr val="bg1"/>
                </a:solidFill>
              </a:rPr>
              <a:t>CONCLUSION</a:t>
            </a:r>
            <a:r>
              <a:rPr lang="en-CA" dirty="0">
                <a:solidFill>
                  <a:schemeClr val="bg1"/>
                </a:solidFill>
              </a:rPr>
              <a:t>: </a:t>
            </a:r>
            <a:r>
              <a:rPr lang="en-CA" sz="1600" dirty="0">
                <a:solidFill>
                  <a:schemeClr val="bg1"/>
                </a:solidFill>
              </a:rPr>
              <a:t>Sibling perceptions of differential parental treatment by parents and desire for CKD information emerged as priorities for practice,  while incorporating a strengths-based approach into future research was recommended. 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1626" y="2625213"/>
            <a:ext cx="25624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296DC0"/>
                </a:solidFill>
              </a:rPr>
              <a:t>2 of the studies selected were quantitative; </a:t>
            </a:r>
          </a:p>
          <a:p>
            <a:pPr algn="ctr"/>
            <a:r>
              <a:rPr lang="en-GB" sz="1600" dirty="0">
                <a:solidFill>
                  <a:srgbClr val="296DC0"/>
                </a:solidFill>
              </a:rPr>
              <a:t>5 were </a:t>
            </a:r>
            <a:r>
              <a:rPr lang="en-GB" sz="1600">
                <a:solidFill>
                  <a:srgbClr val="296DC0"/>
                </a:solidFill>
              </a:rPr>
              <a:t>qualitative and </a:t>
            </a:r>
            <a:endParaRPr lang="en-GB" sz="1600" dirty="0">
              <a:solidFill>
                <a:srgbClr val="296DC0"/>
              </a:solidFill>
            </a:endParaRPr>
          </a:p>
          <a:p>
            <a:pPr algn="ctr"/>
            <a:r>
              <a:rPr lang="en-GB" sz="1600" dirty="0">
                <a:solidFill>
                  <a:srgbClr val="296DC0"/>
                </a:solidFill>
              </a:rPr>
              <a:t>1 used mixed methods. Synthesis analyses examined how studies converged and diverged.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029" y="3104910"/>
            <a:ext cx="843945" cy="447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029" y="2123768"/>
            <a:ext cx="951684" cy="692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369" y="3982065"/>
            <a:ext cx="861605" cy="665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7477430" y="1758952"/>
            <a:ext cx="4454013" cy="1028493"/>
          </a:xfrm>
          <a:prstGeom prst="rect">
            <a:avLst/>
          </a:prstGeom>
          <a:solidFill>
            <a:srgbClr val="00385E"/>
          </a:solidFill>
          <a:ln w="41275">
            <a:solidFill>
              <a:srgbClr val="00385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/>
              <a:t>Siblings reported significantly lower health-related quality of life,  but anxiety and school behaviour problems did not differ on quantitative measures.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477431" y="2979958"/>
            <a:ext cx="4454013" cy="1002108"/>
          </a:xfrm>
          <a:prstGeom prst="rect">
            <a:avLst/>
          </a:prstGeom>
          <a:solidFill>
            <a:srgbClr val="296DC0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/>
              <a:t>Siblings felt deep concern for their brother or sister with CKD; they also felt overlooked by parents and jealous of parental differential treatment.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477431" y="4194874"/>
            <a:ext cx="4454013" cy="1085050"/>
          </a:xfrm>
          <a:prstGeom prst="rect">
            <a:avLst/>
          </a:prstGeom>
          <a:solidFill>
            <a:srgbClr val="65AA00"/>
          </a:solidFill>
          <a:ln w="41275">
            <a:solidFill>
              <a:srgbClr val="65AA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/>
              <a:t>Siblings used effective coping strategies including social supports such as grandparents and  friends; however, most wanted more information about CKD and fewer disruptions to family routine.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60439" y="3849330"/>
            <a:ext cx="2369764" cy="1297858"/>
          </a:xfrm>
          <a:prstGeom prst="rect">
            <a:avLst/>
          </a:prstGeom>
          <a:noFill/>
          <a:ln w="41275">
            <a:solidFill>
              <a:srgbClr val="65AA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65AA00"/>
                </a:solidFill>
              </a:rPr>
              <a:t>Of the 2,990 studies identified using </a:t>
            </a:r>
            <a:r>
              <a:rPr lang="en-GB" sz="1600" dirty="0" err="1">
                <a:solidFill>
                  <a:srgbClr val="65AA00"/>
                </a:solidFill>
              </a:rPr>
              <a:t>Covidence</a:t>
            </a:r>
            <a:r>
              <a:rPr lang="en-GB" sz="1600">
                <a:solidFill>
                  <a:srgbClr val="65AA00"/>
                </a:solidFill>
              </a:rPr>
              <a:t>©, </a:t>
            </a:r>
            <a:r>
              <a:rPr lang="en-GB" sz="1600" dirty="0">
                <a:solidFill>
                  <a:srgbClr val="65AA00"/>
                </a:solidFill>
              </a:rPr>
              <a:t>8 concerning siblings of </a:t>
            </a:r>
            <a:r>
              <a:rPr lang="en-GB" sz="1600" dirty="0" err="1">
                <a:solidFill>
                  <a:srgbClr val="65AA00"/>
                </a:solidFill>
              </a:rPr>
              <a:t>pediatric</a:t>
            </a:r>
            <a:r>
              <a:rPr lang="en-GB" sz="1600" dirty="0">
                <a:solidFill>
                  <a:srgbClr val="65AA00"/>
                </a:solidFill>
              </a:rPr>
              <a:t> CKD patients were selected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60439" y="2273198"/>
            <a:ext cx="2369764" cy="1363734"/>
          </a:xfrm>
          <a:prstGeom prst="rect">
            <a:avLst/>
          </a:prstGeom>
          <a:noFill/>
          <a:ln w="41275">
            <a:solidFill>
              <a:srgbClr val="296DC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296DC0"/>
                </a:solidFill>
              </a:rPr>
              <a:t>A scoping review of English language publications in 5 databases was undertaken </a:t>
            </a:r>
          </a:p>
        </p:txBody>
      </p:sp>
    </p:spTree>
    <p:extLst>
      <p:ext uri="{BB962C8B-B14F-4D97-AF65-F5344CB8AC3E}">
        <p14:creationId xmlns:p14="http://schemas.microsoft.com/office/powerpoint/2010/main" val="2867428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dNeph_VisualAbstract_Template_NoText.potx" id="{B1C48F58-D1E0-4C98-814B-D3979964E517}" vid="{3276ECFE-687C-499A-B544-1DE21692DD6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213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IDEAS  initially using a combination of    monochromatic and triadic colours</dc:title>
  <dc:creator/>
  <cp:lastModifiedBy/>
  <cp:revision>57</cp:revision>
  <dcterms:created xsi:type="dcterms:W3CDTF">2019-06-13T12:30:18Z</dcterms:created>
  <dcterms:modified xsi:type="dcterms:W3CDTF">2022-03-29T12:03:02Z</dcterms:modified>
</cp:coreProperties>
</file>