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DDFF"/>
    <a:srgbClr val="4FE6FF"/>
    <a:srgbClr val="003A5D"/>
    <a:srgbClr val="00BF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54"/>
  </p:normalViewPr>
  <p:slideViewPr>
    <p:cSldViewPr snapToGrid="0" snapToObjects="1">
      <p:cViewPr varScale="1">
        <p:scale>
          <a:sx n="78" d="100"/>
          <a:sy n="78" d="100"/>
        </p:scale>
        <p:origin x="58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62" d="100"/>
          <a:sy n="62" d="100"/>
        </p:scale>
        <p:origin x="3154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88FD3E-1513-4922-836E-69C1F2565848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5979F9-6F6C-4B1C-8474-9809D7DAE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637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5979F9-6F6C-4B1C-8474-9809D7DAE21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454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05A4-B662-294F-9DA1-5D9B91FD62B8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0AD1-A2B4-CE4D-9BE1-A480AB004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56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05A4-B662-294F-9DA1-5D9B91FD62B8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0AD1-A2B4-CE4D-9BE1-A480AB004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486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05A4-B662-294F-9DA1-5D9B91FD62B8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0AD1-A2B4-CE4D-9BE1-A480AB004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223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05A4-B662-294F-9DA1-5D9B91FD62B8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0AD1-A2B4-CE4D-9BE1-A480AB004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102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05A4-B662-294F-9DA1-5D9B91FD62B8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0AD1-A2B4-CE4D-9BE1-A480AB004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977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05A4-B662-294F-9DA1-5D9B91FD62B8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0AD1-A2B4-CE4D-9BE1-A480AB004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029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05A4-B662-294F-9DA1-5D9B91FD62B8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0AD1-A2B4-CE4D-9BE1-A480AB004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834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05A4-B662-294F-9DA1-5D9B91FD62B8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0AD1-A2B4-CE4D-9BE1-A480AB004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792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05A4-B662-294F-9DA1-5D9B91FD62B8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0AD1-A2B4-CE4D-9BE1-A480AB004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11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05A4-B662-294F-9DA1-5D9B91FD62B8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0AD1-A2B4-CE4D-9BE1-A480AB004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508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05A4-B662-294F-9DA1-5D9B91FD62B8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0AD1-A2B4-CE4D-9BE1-A480AB004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617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805A4-B662-294F-9DA1-5D9B91FD62B8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40AD1-A2B4-CE4D-9BE1-A480AB004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519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6AB67B-F644-49E3-B9C9-2951F830C7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581" y="0"/>
            <a:ext cx="11642838" cy="1137055"/>
          </a:xfrm>
        </p:spPr>
        <p:txBody>
          <a:bodyPr>
            <a:normAutofit/>
          </a:bodyPr>
          <a:lstStyle/>
          <a:p>
            <a:pPr algn="ctr"/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Preclinical Comparison of Distal Off-Pump Anastomotic Remodeling:</a:t>
            </a:r>
            <a:b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Hand-Sewn Versus ELANA Heart Bypass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54CF4FF-198F-4038-A94A-73E2DD96E73F}"/>
              </a:ext>
            </a:extLst>
          </p:cNvPr>
          <p:cNvGrpSpPr/>
          <p:nvPr/>
        </p:nvGrpSpPr>
        <p:grpSpPr>
          <a:xfrm>
            <a:off x="274581" y="1137055"/>
            <a:ext cx="11642838" cy="4453641"/>
            <a:chOff x="274581" y="1137055"/>
            <a:chExt cx="11642838" cy="4453641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A66F968-4A60-40CC-ABF8-1715250DD3A4}"/>
                </a:ext>
              </a:extLst>
            </p:cNvPr>
            <p:cNvSpPr/>
            <p:nvPr/>
          </p:nvSpPr>
          <p:spPr>
            <a:xfrm>
              <a:off x="274581" y="1137055"/>
              <a:ext cx="3880946" cy="4453641"/>
            </a:xfrm>
            <a:prstGeom prst="rect">
              <a:avLst/>
            </a:prstGeom>
            <a:solidFill>
              <a:srgbClr val="00BFD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2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STUDY POPULATION</a:t>
              </a:r>
            </a:p>
            <a:p>
              <a:pPr algn="ctr"/>
              <a:endPara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2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Porcine off-pump CABG, </a:t>
              </a:r>
            </a:p>
            <a:p>
              <a:pPr algn="ctr"/>
              <a:r>
                <a:rPr lang="en-US" sz="2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LIMA-LAD</a:t>
              </a:r>
            </a:p>
            <a:p>
              <a:pPr algn="ctr"/>
              <a:endPara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2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algn="ctr"/>
              <a:r>
                <a:rPr lang="en-US" sz="2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ELANA Heart Bypass (</a:t>
              </a:r>
              <a:r>
                <a:rPr lang="en-US" sz="2000" i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r>
                <a:rPr lang="en-US" sz="2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=24)</a:t>
              </a:r>
            </a:p>
            <a:p>
              <a:pPr algn="ctr"/>
              <a:endPara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2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Hand-sewn control (</a:t>
              </a:r>
              <a:r>
                <a:rPr lang="en-US" sz="2000" i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r>
                <a:rPr lang="en-US" sz="2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=18)</a:t>
              </a:r>
              <a:endPara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2BD41FA-277E-48C9-A86D-24E908BEAB43}"/>
                </a:ext>
              </a:extLst>
            </p:cNvPr>
            <p:cNvSpPr/>
            <p:nvPr/>
          </p:nvSpPr>
          <p:spPr>
            <a:xfrm>
              <a:off x="4155527" y="1137055"/>
              <a:ext cx="3880946" cy="4453641"/>
            </a:xfrm>
            <a:prstGeom prst="rect">
              <a:avLst/>
            </a:prstGeom>
            <a:solidFill>
              <a:srgbClr val="11DD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2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INTERVENTION</a:t>
              </a:r>
            </a:p>
            <a:p>
              <a:pPr algn="ctr"/>
              <a:endPara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2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ELANA Heart Bypass ®</a:t>
              </a:r>
            </a:p>
            <a:p>
              <a:pPr algn="ctr"/>
              <a:endPara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2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0–90 days of follow-up</a:t>
              </a:r>
            </a:p>
            <a:p>
              <a:pPr algn="ctr"/>
              <a:endPara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BDD0B3E-97C4-4961-85FC-17F984B231B4}"/>
                </a:ext>
              </a:extLst>
            </p:cNvPr>
            <p:cNvSpPr/>
            <p:nvPr/>
          </p:nvSpPr>
          <p:spPr>
            <a:xfrm>
              <a:off x="8036473" y="1137055"/>
              <a:ext cx="3880946" cy="4453641"/>
            </a:xfrm>
            <a:prstGeom prst="rect">
              <a:avLst/>
            </a:prstGeom>
            <a:solidFill>
              <a:srgbClr val="00BFD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2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OUTCOME</a:t>
              </a:r>
            </a:p>
            <a:p>
              <a:pPr algn="ctr"/>
              <a:endPara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2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Neo-intima coverage from</a:t>
              </a:r>
            </a:p>
            <a:p>
              <a:pPr algn="ctr"/>
              <a:r>
                <a:rPr lang="en-US" sz="2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14 days</a:t>
              </a:r>
            </a:p>
            <a:p>
              <a:pPr algn="ctr"/>
              <a:endPara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2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ELANA &lt; hand-sewn on </a:t>
              </a:r>
            </a:p>
            <a:p>
              <a:pPr algn="ctr"/>
              <a:r>
                <a:rPr lang="en-US" sz="2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intima hyperplasia, </a:t>
              </a:r>
            </a:p>
            <a:p>
              <a:pPr algn="ctr"/>
              <a:r>
                <a:rPr lang="en-US" sz="2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anastomotic opening, and patency (79% vs 100%)</a:t>
              </a:r>
            </a:p>
            <a:p>
              <a:pPr algn="ctr"/>
              <a:r>
                <a:rPr lang="en-US" sz="2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	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F1067D66-3B18-4C13-BE99-9FADBCAC927E}"/>
              </a:ext>
            </a:extLst>
          </p:cNvPr>
          <p:cNvGrpSpPr/>
          <p:nvPr/>
        </p:nvGrpSpPr>
        <p:grpSpPr>
          <a:xfrm>
            <a:off x="274581" y="5590696"/>
            <a:ext cx="11642838" cy="1267304"/>
            <a:chOff x="274581" y="5590696"/>
            <a:chExt cx="11642838" cy="1267304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5C1BC0D-3D40-4F7D-9935-BB8BC885EA74}"/>
                </a:ext>
              </a:extLst>
            </p:cNvPr>
            <p:cNvSpPr txBox="1"/>
            <p:nvPr/>
          </p:nvSpPr>
          <p:spPr>
            <a:xfrm>
              <a:off x="3204022" y="6627168"/>
              <a:ext cx="577754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@Innovationsjour | Copyright © The Author(s) 2022. All rights reserved. Published by SAGE Publishing Inc.</a:t>
              </a:r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0300ED5C-CD19-4926-A571-D5CC9C00EE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581" y="5590696"/>
              <a:ext cx="11642838" cy="1036472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A0A69DF-628C-48B0-9981-44EBE0D1E2AA}"/>
                </a:ext>
              </a:extLst>
            </p:cNvPr>
            <p:cNvSpPr txBox="1"/>
            <p:nvPr/>
          </p:nvSpPr>
          <p:spPr>
            <a:xfrm>
              <a:off x="4026773" y="6280919"/>
              <a:ext cx="47811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Stecher</a:t>
              </a: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et al. </a:t>
              </a:r>
              <a:r>
                <a:rPr lang="en-US" sz="1400" i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Innovations</a:t>
              </a: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 March/April 2022.</a:t>
              </a:r>
            </a:p>
          </p:txBody>
        </p:sp>
      </p:grpSp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4F57414D-2CF2-46AD-8E5B-8885948CD5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9218" y="2911159"/>
            <a:ext cx="3315455" cy="1117855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2544B900-F2ED-4DC9-BE58-EE5F701F21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11680" y="2173527"/>
            <a:ext cx="3368639" cy="1938839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0279744D-D17B-400E-8CF8-0632267816D2}"/>
              </a:ext>
            </a:extLst>
          </p:cNvPr>
          <p:cNvGrpSpPr/>
          <p:nvPr/>
        </p:nvGrpSpPr>
        <p:grpSpPr>
          <a:xfrm>
            <a:off x="1203422" y="2814519"/>
            <a:ext cx="2023264" cy="1744235"/>
            <a:chOff x="1018252" y="2220015"/>
            <a:chExt cx="1809326" cy="1559801"/>
          </a:xfrm>
        </p:grpSpPr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1DE659BD-877C-43BF-A1F9-0BC88754102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552457" y="2504695"/>
              <a:ext cx="1275121" cy="1275121"/>
            </a:xfrm>
            <a:prstGeom prst="rect">
              <a:avLst/>
            </a:prstGeom>
          </p:spPr>
        </p:pic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1B71F885-57FA-41F2-9BED-7CA6DF3F71B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018252" y="2220015"/>
              <a:ext cx="1275121" cy="1275121"/>
            </a:xfrm>
            <a:prstGeom prst="rect">
              <a:avLst/>
            </a:prstGeom>
          </p:spPr>
        </p:pic>
      </p:grpSp>
      <p:pic>
        <p:nvPicPr>
          <p:cNvPr id="9" name="Graphic 8" descr="Arrow Right with solid fill">
            <a:extLst>
              <a:ext uri="{FF2B5EF4-FFF2-40B4-BE49-F238E27FC236}">
                <a16:creationId xmlns:a16="http://schemas.microsoft.com/office/drawing/2014/main" id="{ADE0B69C-E20D-4B0F-9879-87D9773809E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563512" y="4650182"/>
            <a:ext cx="729115" cy="729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5569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105</Words>
  <Application>Microsoft Office PowerPoint</Application>
  <PresentationFormat>Widescreen</PresentationFormat>
  <Paragraphs>46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Preclinical Comparison of Distal Off-Pump Anastomotic Remodeling: Hand-Sewn Versus ELANA Heart Bypass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Janet Kiesel</dc:creator>
  <cp:lastModifiedBy>Holmes, Sari</cp:lastModifiedBy>
  <cp:revision>17</cp:revision>
  <dcterms:created xsi:type="dcterms:W3CDTF">2019-04-26T22:59:25Z</dcterms:created>
  <dcterms:modified xsi:type="dcterms:W3CDTF">2022-01-25T19:16:04Z</dcterms:modified>
</cp:coreProperties>
</file>