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6" r:id="rId2"/>
    <p:sldId id="265" r:id="rId3"/>
    <p:sldId id="328" r:id="rId4"/>
    <p:sldId id="332" r:id="rId5"/>
    <p:sldId id="358" r:id="rId6"/>
    <p:sldId id="359" r:id="rId7"/>
    <p:sldId id="360" r:id="rId8"/>
    <p:sldId id="330" r:id="rId9"/>
    <p:sldId id="329" r:id="rId10"/>
    <p:sldId id="320" r:id="rId11"/>
    <p:sldId id="333" r:id="rId12"/>
    <p:sldId id="357" r:id="rId13"/>
    <p:sldId id="355" r:id="rId14"/>
    <p:sldId id="345" r:id="rId15"/>
    <p:sldId id="346" r:id="rId16"/>
    <p:sldId id="347" r:id="rId17"/>
    <p:sldId id="348" r:id="rId18"/>
    <p:sldId id="337" r:id="rId19"/>
    <p:sldId id="338" r:id="rId20"/>
    <p:sldId id="339" r:id="rId21"/>
    <p:sldId id="340" r:id="rId22"/>
    <p:sldId id="341" r:id="rId23"/>
    <p:sldId id="342" r:id="rId24"/>
    <p:sldId id="349" r:id="rId25"/>
    <p:sldId id="343" r:id="rId26"/>
    <p:sldId id="344" r:id="rId27"/>
    <p:sldId id="350" r:id="rId28"/>
    <p:sldId id="361" r:id="rId29"/>
    <p:sldId id="351" r:id="rId30"/>
    <p:sldId id="352" r:id="rId31"/>
    <p:sldId id="363" r:id="rId32"/>
    <p:sldId id="282" r:id="rId33"/>
  </p:sldIdLst>
  <p:sldSz cx="9144000" cy="5143500" type="screen16x9"/>
  <p:notesSz cx="6858000" cy="9144000"/>
  <p:custDataLst>
    <p:tags r:id="rId35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A4B7"/>
    <a:srgbClr val="5771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62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B60C3-B9A4-4D7D-AF5A-DD2013B74981}" type="datetimeFigureOut">
              <a:rPr lang="zh-CN" altLang="en-US" smtClean="0"/>
              <a:t>2022/3/29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78105-5C94-4BB4-B585-D28AB54B6C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4784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78105-5C94-4BB4-B585-D28AB54B6CA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66121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78105-5C94-4BB4-B585-D28AB54B6CA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24208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78105-5C94-4BB4-B585-D28AB54B6CA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2225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78105-5C94-4BB4-B585-D28AB54B6CA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61497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78105-5C94-4BB4-B585-D28AB54B6C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6460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78105-5C94-4BB4-B585-D28AB54B6CA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71340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78105-5C94-4BB4-B585-D28AB54B6CA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16841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78105-5C94-4BB4-B585-D28AB54B6CA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6755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78105-5C94-4BB4-B585-D28AB54B6CA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63676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78105-5C94-4BB4-B585-D28AB54B6C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95565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78105-5C94-4BB4-B585-D28AB54B6CA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8580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78105-5C94-4BB4-B585-D28AB54B6C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73348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78105-5C94-4BB4-B585-D28AB54B6CA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05523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78105-5C94-4BB4-B585-D28AB54B6CA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9240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78105-5C94-4BB4-B585-D28AB54B6CA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9578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78105-5C94-4BB4-B585-D28AB54B6CA7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36802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78105-5C94-4BB4-B585-D28AB54B6CA7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7077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78105-5C94-4BB4-B585-D28AB54B6CA7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466284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78105-5C94-4BB4-B585-D28AB54B6CA7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252006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78105-5C94-4BB4-B585-D28AB54B6CA7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063345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78105-5C94-4BB4-B585-D28AB54B6CA7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725588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78105-5C94-4BB4-B585-D28AB54B6CA7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90175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78105-5C94-4BB4-B585-D28AB54B6C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806083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78105-5C94-4BB4-B585-D28AB54B6CA7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617250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78105-5C94-4BB4-B585-D28AB54B6CA7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354334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78105-5C94-4BB4-B585-D28AB54B6CA7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3496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78105-5C94-4BB4-B585-D28AB54B6CA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74076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78105-5C94-4BB4-B585-D28AB54B6CA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08096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78105-5C94-4BB4-B585-D28AB54B6CA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75161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78105-5C94-4BB4-B585-D28AB54B6CA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06512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78105-5C94-4BB4-B585-D28AB54B6C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75892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78105-5C94-4BB4-B585-D28AB54B6CA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1822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C36F3-4C11-42A2-983D-4B18D201F8C3}" type="datetimeFigureOut">
              <a:rPr lang="zh-CN" altLang="en-US" smtClean="0"/>
              <a:t>2022/3/29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EA41-9E10-4930-9F15-A835C09199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2137890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C36F3-4C11-42A2-983D-4B18D201F8C3}" type="datetimeFigureOut">
              <a:rPr lang="zh-CN" altLang="en-US" smtClean="0"/>
              <a:t>2022/3/29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EA41-9E10-4930-9F15-A835C09199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3299390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C36F3-4C11-42A2-983D-4B18D201F8C3}" type="datetimeFigureOut">
              <a:rPr lang="zh-CN" altLang="en-US" smtClean="0"/>
              <a:t>2022/3/29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EA41-9E10-4930-9F15-A835C09199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7240253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C36F3-4C11-42A2-983D-4B18D201F8C3}" type="datetimeFigureOut">
              <a:rPr lang="zh-CN" altLang="en-US" smtClean="0"/>
              <a:t>2022/3/29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EA41-9E10-4930-9F15-A835C09199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8906815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C36F3-4C11-42A2-983D-4B18D201F8C3}" type="datetimeFigureOut">
              <a:rPr lang="zh-CN" altLang="en-US" smtClean="0"/>
              <a:t>2022/3/29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EA41-9E10-4930-9F15-A835C09199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2251264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C36F3-4C11-42A2-983D-4B18D201F8C3}" type="datetimeFigureOut">
              <a:rPr lang="zh-CN" altLang="en-US" smtClean="0"/>
              <a:t>2022/3/29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EA41-9E10-4930-9F15-A835C09199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655287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C36F3-4C11-42A2-983D-4B18D201F8C3}" type="datetimeFigureOut">
              <a:rPr lang="zh-CN" altLang="en-US" smtClean="0"/>
              <a:t>2022/3/29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EA41-9E10-4930-9F15-A835C09199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0461814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C36F3-4C11-42A2-983D-4B18D201F8C3}" type="datetimeFigureOut">
              <a:rPr lang="zh-CN" altLang="en-US" smtClean="0"/>
              <a:t>2022/3/29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EA41-9E10-4930-9F15-A835C09199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245761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C36F3-4C11-42A2-983D-4B18D201F8C3}" type="datetimeFigureOut">
              <a:rPr lang="zh-CN" altLang="en-US" smtClean="0"/>
              <a:t>2022/3/29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EA41-9E10-4930-9F15-A835C09199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9071722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C36F3-4C11-42A2-983D-4B18D201F8C3}" type="datetimeFigureOut">
              <a:rPr lang="zh-CN" altLang="en-US" smtClean="0"/>
              <a:t>2022/3/29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EA41-9E10-4930-9F15-A835C09199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8882922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C36F3-4C11-42A2-983D-4B18D201F8C3}" type="datetimeFigureOut">
              <a:rPr lang="zh-CN" altLang="en-US" smtClean="0"/>
              <a:t>2022/3/29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EA41-9E10-4930-9F15-A835C09199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2571313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C36F3-4C11-42A2-983D-4B18D201F8C3}" type="datetimeFigureOut">
              <a:rPr lang="zh-CN" altLang="en-US" smtClean="0"/>
              <a:t>2022/3/29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1EA41-9E10-4930-9F15-A835C09199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629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tif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tif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tif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t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tif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2"/>
          <p:cNvSpPr txBox="1"/>
          <p:nvPr/>
        </p:nvSpPr>
        <p:spPr>
          <a:xfrm>
            <a:off x="2650233" y="1166885"/>
            <a:ext cx="3832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rgbClr val="57718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3600" dirty="0"/>
              <a:t>Additional result</a:t>
            </a:r>
            <a:endParaRPr lang="zh-CN" altLang="en-US" sz="3600" dirty="0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8ACCCB30-9530-42D4-B53D-46AFE8D72478}"/>
              </a:ext>
            </a:extLst>
          </p:cNvPr>
          <p:cNvGrpSpPr/>
          <p:nvPr/>
        </p:nvGrpSpPr>
        <p:grpSpPr>
          <a:xfrm>
            <a:off x="1641872" y="4103688"/>
            <a:ext cx="6481763" cy="959644"/>
            <a:chOff x="1312863" y="187325"/>
            <a:chExt cx="8642350" cy="1279525"/>
          </a:xfrm>
          <a:solidFill>
            <a:srgbClr val="8FA4B7">
              <a:alpha val="42000"/>
            </a:srgbClr>
          </a:solidFill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194DABD8-A4E2-4D3E-B236-0CC9006F0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2863" y="307975"/>
              <a:ext cx="2224088" cy="1158875"/>
            </a:xfrm>
            <a:custGeom>
              <a:avLst/>
              <a:gdLst>
                <a:gd name="T0" fmla="*/ 0 w 524"/>
                <a:gd name="T1" fmla="*/ 164 h 271"/>
                <a:gd name="T2" fmla="*/ 256 w 524"/>
                <a:gd name="T3" fmla="*/ 28 h 271"/>
                <a:gd name="T4" fmla="*/ 524 w 524"/>
                <a:gd name="T5" fmla="*/ 104 h 271"/>
                <a:gd name="T6" fmla="*/ 244 w 524"/>
                <a:gd name="T7" fmla="*/ 244 h 271"/>
                <a:gd name="T8" fmla="*/ 0 w 524"/>
                <a:gd name="T9" fmla="*/ 164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4" h="271">
                  <a:moveTo>
                    <a:pt x="0" y="164"/>
                  </a:moveTo>
                  <a:cubicBezTo>
                    <a:pt x="80" y="116"/>
                    <a:pt x="164" y="60"/>
                    <a:pt x="256" y="28"/>
                  </a:cubicBezTo>
                  <a:cubicBezTo>
                    <a:pt x="312" y="8"/>
                    <a:pt x="404" y="0"/>
                    <a:pt x="524" y="104"/>
                  </a:cubicBezTo>
                  <a:cubicBezTo>
                    <a:pt x="524" y="104"/>
                    <a:pt x="372" y="216"/>
                    <a:pt x="244" y="244"/>
                  </a:cubicBezTo>
                  <a:cubicBezTo>
                    <a:pt x="120" y="271"/>
                    <a:pt x="28" y="196"/>
                    <a:pt x="0" y="164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5A54A1AD-4A06-4424-8577-FD51DDA2A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7613" y="307975"/>
              <a:ext cx="1933575" cy="1125538"/>
            </a:xfrm>
            <a:custGeom>
              <a:avLst/>
              <a:gdLst>
                <a:gd name="T0" fmla="*/ 0 w 456"/>
                <a:gd name="T1" fmla="*/ 104 h 263"/>
                <a:gd name="T2" fmla="*/ 256 w 456"/>
                <a:gd name="T3" fmla="*/ 32 h 263"/>
                <a:gd name="T4" fmla="*/ 456 w 456"/>
                <a:gd name="T5" fmla="*/ 188 h 263"/>
                <a:gd name="T6" fmla="*/ 272 w 456"/>
                <a:gd name="T7" fmla="*/ 263 h 263"/>
                <a:gd name="T8" fmla="*/ 0 w 456"/>
                <a:gd name="T9" fmla="*/ 10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" h="263">
                  <a:moveTo>
                    <a:pt x="0" y="104"/>
                  </a:moveTo>
                  <a:cubicBezTo>
                    <a:pt x="0" y="104"/>
                    <a:pt x="160" y="0"/>
                    <a:pt x="256" y="32"/>
                  </a:cubicBezTo>
                  <a:cubicBezTo>
                    <a:pt x="352" y="64"/>
                    <a:pt x="436" y="168"/>
                    <a:pt x="456" y="188"/>
                  </a:cubicBezTo>
                  <a:cubicBezTo>
                    <a:pt x="456" y="188"/>
                    <a:pt x="364" y="263"/>
                    <a:pt x="272" y="263"/>
                  </a:cubicBezTo>
                  <a:cubicBezTo>
                    <a:pt x="188" y="263"/>
                    <a:pt x="56" y="152"/>
                    <a:pt x="0" y="104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48992316-171D-4D81-9677-C7BEB41DF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8513" y="855663"/>
              <a:ext cx="1103313" cy="527050"/>
            </a:xfrm>
            <a:custGeom>
              <a:avLst/>
              <a:gdLst>
                <a:gd name="T0" fmla="*/ 0 w 260"/>
                <a:gd name="T1" fmla="*/ 68 h 123"/>
                <a:gd name="T2" fmla="*/ 156 w 260"/>
                <a:gd name="T3" fmla="*/ 0 h 123"/>
                <a:gd name="T4" fmla="*/ 260 w 260"/>
                <a:gd name="T5" fmla="*/ 40 h 123"/>
                <a:gd name="T6" fmla="*/ 136 w 260"/>
                <a:gd name="T7" fmla="*/ 104 h 123"/>
                <a:gd name="T8" fmla="*/ 0 w 260"/>
                <a:gd name="T9" fmla="*/ 6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123">
                  <a:moveTo>
                    <a:pt x="0" y="68"/>
                  </a:moveTo>
                  <a:cubicBezTo>
                    <a:pt x="0" y="68"/>
                    <a:pt x="80" y="0"/>
                    <a:pt x="156" y="0"/>
                  </a:cubicBezTo>
                  <a:cubicBezTo>
                    <a:pt x="232" y="4"/>
                    <a:pt x="248" y="36"/>
                    <a:pt x="260" y="40"/>
                  </a:cubicBezTo>
                  <a:cubicBezTo>
                    <a:pt x="260" y="40"/>
                    <a:pt x="204" y="88"/>
                    <a:pt x="136" y="104"/>
                  </a:cubicBezTo>
                  <a:cubicBezTo>
                    <a:pt x="68" y="123"/>
                    <a:pt x="16" y="84"/>
                    <a:pt x="0" y="68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B322E208-0823-4C5F-A3F6-322BEC714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4225" y="563563"/>
              <a:ext cx="1123950" cy="685800"/>
            </a:xfrm>
            <a:custGeom>
              <a:avLst/>
              <a:gdLst>
                <a:gd name="T0" fmla="*/ 0 w 265"/>
                <a:gd name="T1" fmla="*/ 104 h 160"/>
                <a:gd name="T2" fmla="*/ 133 w 265"/>
                <a:gd name="T3" fmla="*/ 20 h 160"/>
                <a:gd name="T4" fmla="*/ 265 w 265"/>
                <a:gd name="T5" fmla="*/ 20 h 160"/>
                <a:gd name="T6" fmla="*/ 149 w 265"/>
                <a:gd name="T7" fmla="*/ 144 h 160"/>
                <a:gd name="T8" fmla="*/ 0 w 265"/>
                <a:gd name="T9" fmla="*/ 10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60">
                  <a:moveTo>
                    <a:pt x="0" y="104"/>
                  </a:moveTo>
                  <a:cubicBezTo>
                    <a:pt x="0" y="104"/>
                    <a:pt x="81" y="40"/>
                    <a:pt x="133" y="20"/>
                  </a:cubicBezTo>
                  <a:cubicBezTo>
                    <a:pt x="173" y="4"/>
                    <a:pt x="221" y="0"/>
                    <a:pt x="265" y="20"/>
                  </a:cubicBezTo>
                  <a:cubicBezTo>
                    <a:pt x="265" y="20"/>
                    <a:pt x="209" y="128"/>
                    <a:pt x="149" y="144"/>
                  </a:cubicBezTo>
                  <a:cubicBezTo>
                    <a:pt x="85" y="160"/>
                    <a:pt x="0" y="104"/>
                    <a:pt x="0" y="104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id="{8FDAFA18-8310-4586-B2D6-8DFA9236F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0575" y="187325"/>
              <a:ext cx="1544638" cy="1044575"/>
            </a:xfrm>
            <a:custGeom>
              <a:avLst/>
              <a:gdLst>
                <a:gd name="T0" fmla="*/ 0 w 364"/>
                <a:gd name="T1" fmla="*/ 96 h 244"/>
                <a:gd name="T2" fmla="*/ 116 w 364"/>
                <a:gd name="T3" fmla="*/ 24 h 244"/>
                <a:gd name="T4" fmla="*/ 364 w 364"/>
                <a:gd name="T5" fmla="*/ 184 h 244"/>
                <a:gd name="T6" fmla="*/ 256 w 364"/>
                <a:gd name="T7" fmla="*/ 224 h 244"/>
                <a:gd name="T8" fmla="*/ 0 w 364"/>
                <a:gd name="T9" fmla="*/ 9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44">
                  <a:moveTo>
                    <a:pt x="0" y="96"/>
                  </a:moveTo>
                  <a:cubicBezTo>
                    <a:pt x="0" y="96"/>
                    <a:pt x="56" y="0"/>
                    <a:pt x="116" y="24"/>
                  </a:cubicBezTo>
                  <a:cubicBezTo>
                    <a:pt x="144" y="24"/>
                    <a:pt x="336" y="200"/>
                    <a:pt x="364" y="184"/>
                  </a:cubicBezTo>
                  <a:cubicBezTo>
                    <a:pt x="364" y="184"/>
                    <a:pt x="324" y="244"/>
                    <a:pt x="256" y="224"/>
                  </a:cubicBezTo>
                  <a:cubicBezTo>
                    <a:pt x="108" y="184"/>
                    <a:pt x="100" y="144"/>
                    <a:pt x="0" y="96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12" name="任意多边形: 形状 2"/>
          <p:cNvSpPr/>
          <p:nvPr/>
        </p:nvSpPr>
        <p:spPr>
          <a:xfrm>
            <a:off x="26292" y="4130231"/>
            <a:ext cx="9024257" cy="954512"/>
          </a:xfrm>
          <a:custGeom>
            <a:avLst/>
            <a:gdLst>
              <a:gd name="connsiteX0" fmla="*/ 0 w 12032343"/>
              <a:gd name="connsiteY0" fmla="*/ 17481 h 1272682"/>
              <a:gd name="connsiteX1" fmla="*/ 1567543 w 12032343"/>
              <a:gd name="connsiteY1" fmla="*/ 902853 h 1272682"/>
              <a:gd name="connsiteX2" fmla="*/ 3599543 w 12032343"/>
              <a:gd name="connsiteY2" fmla="*/ 90053 h 1272682"/>
              <a:gd name="connsiteX3" fmla="*/ 5646057 w 12032343"/>
              <a:gd name="connsiteY3" fmla="*/ 1265710 h 1272682"/>
              <a:gd name="connsiteX4" fmla="*/ 7300686 w 12032343"/>
              <a:gd name="connsiteY4" fmla="*/ 598053 h 1272682"/>
              <a:gd name="connsiteX5" fmla="*/ 8563429 w 12032343"/>
              <a:gd name="connsiteY5" fmla="*/ 1033481 h 1272682"/>
              <a:gd name="connsiteX6" fmla="*/ 9608457 w 12032343"/>
              <a:gd name="connsiteY6" fmla="*/ 2967 h 1272682"/>
              <a:gd name="connsiteX7" fmla="*/ 10871200 w 12032343"/>
              <a:gd name="connsiteY7" fmla="*/ 699653 h 1272682"/>
              <a:gd name="connsiteX8" fmla="*/ 12032343 w 12032343"/>
              <a:gd name="connsiteY8" fmla="*/ 46510 h 12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32343" h="1272682">
                <a:moveTo>
                  <a:pt x="0" y="17481"/>
                </a:moveTo>
                <a:cubicBezTo>
                  <a:pt x="483809" y="454119"/>
                  <a:pt x="967619" y="890758"/>
                  <a:pt x="1567543" y="902853"/>
                </a:cubicBezTo>
                <a:cubicBezTo>
                  <a:pt x="2167467" y="914948"/>
                  <a:pt x="2919791" y="29577"/>
                  <a:pt x="3599543" y="90053"/>
                </a:cubicBezTo>
                <a:cubicBezTo>
                  <a:pt x="4279295" y="150529"/>
                  <a:pt x="5029200" y="1181043"/>
                  <a:pt x="5646057" y="1265710"/>
                </a:cubicBezTo>
                <a:cubicBezTo>
                  <a:pt x="6262914" y="1350377"/>
                  <a:pt x="6814457" y="636758"/>
                  <a:pt x="7300686" y="598053"/>
                </a:cubicBezTo>
                <a:cubicBezTo>
                  <a:pt x="7786915" y="559348"/>
                  <a:pt x="8178801" y="1132662"/>
                  <a:pt x="8563429" y="1033481"/>
                </a:cubicBezTo>
                <a:cubicBezTo>
                  <a:pt x="8948057" y="934300"/>
                  <a:pt x="9223829" y="58605"/>
                  <a:pt x="9608457" y="2967"/>
                </a:cubicBezTo>
                <a:cubicBezTo>
                  <a:pt x="9993086" y="-52671"/>
                  <a:pt x="10467219" y="692396"/>
                  <a:pt x="10871200" y="699653"/>
                </a:cubicBezTo>
                <a:cubicBezTo>
                  <a:pt x="11275181" y="706910"/>
                  <a:pt x="11831562" y="152948"/>
                  <a:pt x="12032343" y="46510"/>
                </a:cubicBezTo>
              </a:path>
            </a:pathLst>
          </a:custGeom>
          <a:noFill/>
          <a:ln w="19050">
            <a:solidFill>
              <a:srgbClr val="5771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062390" y="4742418"/>
            <a:ext cx="141515" cy="141515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07478" y="4228203"/>
            <a:ext cx="274486" cy="274486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2258478" y="4232918"/>
            <a:ext cx="133048" cy="13304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452742" y="4591121"/>
            <a:ext cx="104618" cy="10461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320353" y="4939256"/>
            <a:ext cx="205038" cy="205038"/>
          </a:xfrm>
          <a:prstGeom prst="ellipse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404956" y="4542788"/>
            <a:ext cx="100420" cy="100420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386516" y="4805907"/>
            <a:ext cx="205038" cy="20503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7138992" y="4062436"/>
            <a:ext cx="147634" cy="147634"/>
          </a:xfrm>
          <a:prstGeom prst="ellipse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8120828" y="4537624"/>
            <a:ext cx="205038" cy="20503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任意多边形: 形状 4"/>
          <p:cNvSpPr/>
          <p:nvPr/>
        </p:nvSpPr>
        <p:spPr>
          <a:xfrm>
            <a:off x="26291" y="2907280"/>
            <a:ext cx="9128594" cy="2143034"/>
          </a:xfrm>
          <a:custGeom>
            <a:avLst/>
            <a:gdLst>
              <a:gd name="connsiteX0" fmla="*/ 0 w 12424228"/>
              <a:gd name="connsiteY0" fmla="*/ 0 h 2857379"/>
              <a:gd name="connsiteX1" fmla="*/ 2728685 w 12424228"/>
              <a:gd name="connsiteY1" fmla="*/ 2815772 h 2857379"/>
              <a:gd name="connsiteX2" fmla="*/ 5573485 w 12424228"/>
              <a:gd name="connsiteY2" fmla="*/ 1756229 h 2857379"/>
              <a:gd name="connsiteX3" fmla="*/ 7257143 w 12424228"/>
              <a:gd name="connsiteY3" fmla="*/ 2786743 h 2857379"/>
              <a:gd name="connsiteX4" fmla="*/ 8940800 w 12424228"/>
              <a:gd name="connsiteY4" fmla="*/ 1944915 h 2857379"/>
              <a:gd name="connsiteX5" fmla="*/ 10653485 w 12424228"/>
              <a:gd name="connsiteY5" fmla="*/ 2627086 h 2857379"/>
              <a:gd name="connsiteX6" fmla="*/ 11727543 w 12424228"/>
              <a:gd name="connsiteY6" fmla="*/ 1654629 h 2857379"/>
              <a:gd name="connsiteX7" fmla="*/ 12424228 w 12424228"/>
              <a:gd name="connsiteY7" fmla="*/ 1799772 h 2857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24228" h="2857379">
                <a:moveTo>
                  <a:pt x="0" y="0"/>
                </a:moveTo>
                <a:cubicBezTo>
                  <a:pt x="899885" y="1261533"/>
                  <a:pt x="1799771" y="2523067"/>
                  <a:pt x="2728685" y="2815772"/>
                </a:cubicBezTo>
                <a:cubicBezTo>
                  <a:pt x="3657599" y="3108477"/>
                  <a:pt x="4818742" y="1761067"/>
                  <a:pt x="5573485" y="1756229"/>
                </a:cubicBezTo>
                <a:cubicBezTo>
                  <a:pt x="6328228" y="1751391"/>
                  <a:pt x="6695924" y="2755295"/>
                  <a:pt x="7257143" y="2786743"/>
                </a:cubicBezTo>
                <a:cubicBezTo>
                  <a:pt x="7818362" y="2818191"/>
                  <a:pt x="8374743" y="1971525"/>
                  <a:pt x="8940800" y="1944915"/>
                </a:cubicBezTo>
                <a:cubicBezTo>
                  <a:pt x="9506857" y="1918306"/>
                  <a:pt x="10189028" y="2675467"/>
                  <a:pt x="10653485" y="2627086"/>
                </a:cubicBezTo>
                <a:cubicBezTo>
                  <a:pt x="11117942" y="2578705"/>
                  <a:pt x="11432419" y="1792515"/>
                  <a:pt x="11727543" y="1654629"/>
                </a:cubicBezTo>
                <a:cubicBezTo>
                  <a:pt x="12022667" y="1516743"/>
                  <a:pt x="12223447" y="1658257"/>
                  <a:pt x="12424228" y="1799772"/>
                </a:cubicBezTo>
              </a:path>
            </a:pathLst>
          </a:custGeom>
          <a:noFill/>
          <a:ln>
            <a:solidFill>
              <a:srgbClr val="5771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523478" y="3649926"/>
            <a:ext cx="141515" cy="141515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423352" y="4590600"/>
            <a:ext cx="274486" cy="274486"/>
          </a:xfrm>
          <a:prstGeom prst="ellipse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119564" y="4167386"/>
            <a:ext cx="133048" cy="133048"/>
          </a:xfrm>
          <a:prstGeom prst="ellipse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367415" y="4939256"/>
            <a:ext cx="133048" cy="13304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883627" y="4665288"/>
            <a:ext cx="141515" cy="141515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8942614" y="4086688"/>
            <a:ext cx="141515" cy="141515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E313177E-59BA-45B4-A649-116184D482FA}"/>
              </a:ext>
            </a:extLst>
          </p:cNvPr>
          <p:cNvCxnSpPr/>
          <p:nvPr/>
        </p:nvCxnSpPr>
        <p:spPr>
          <a:xfrm>
            <a:off x="1701936" y="1049694"/>
            <a:ext cx="596353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4813C647-C18F-49A4-9F27-02A75536227E}"/>
              </a:ext>
            </a:extLst>
          </p:cNvPr>
          <p:cNvCxnSpPr/>
          <p:nvPr/>
        </p:nvCxnSpPr>
        <p:spPr>
          <a:xfrm>
            <a:off x="1701936" y="2180225"/>
            <a:ext cx="596353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557788" y="2480554"/>
            <a:ext cx="6563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/>
              <a:t>Effect and mechanism of naringin on P2Y</a:t>
            </a:r>
            <a:r>
              <a:rPr lang="en-US" altLang="zh-CN" sz="1400" baseline="-25000" dirty="0"/>
              <a:t>14</a:t>
            </a:r>
            <a:r>
              <a:rPr lang="en-US" altLang="zh-CN" sz="1400" dirty="0"/>
              <a:t> receptor in superior cervical ganglion in diabetic cardiac autonomic neuropathy.</a:t>
            </a:r>
            <a:endParaRPr lang="zh-CN" altLang="en-US" sz="1400" dirty="0"/>
          </a:p>
        </p:txBody>
      </p:sp>
      <p:sp>
        <p:nvSpPr>
          <p:cNvPr id="31" name="矩形 30"/>
          <p:cNvSpPr/>
          <p:nvPr/>
        </p:nvSpPr>
        <p:spPr>
          <a:xfrm>
            <a:off x="3659698" y="1800180"/>
            <a:ext cx="18062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5771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Result and analysis</a:t>
            </a:r>
            <a:endParaRPr lang="zh-CN" altLang="en-US" sz="1400" dirty="0">
              <a:solidFill>
                <a:srgbClr val="57718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55705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6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26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3" presetID="26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5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7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0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9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2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83300" y="516416"/>
            <a:ext cx="8377403" cy="0"/>
            <a:chOff x="503625" y="726011"/>
            <a:chExt cx="11780723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8"/>
          <p:cNvSpPr txBox="1"/>
          <p:nvPr/>
        </p:nvSpPr>
        <p:spPr>
          <a:xfrm>
            <a:off x="3503366" y="528852"/>
            <a:ext cx="2060807" cy="15324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6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result and analysis</a:t>
            </a:r>
            <a:endParaRPr lang="zh-CN" altLang="en-US" dirty="0">
              <a:solidFill>
                <a:srgbClr val="57718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15732" y="632279"/>
            <a:ext cx="820596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1. Original pictures: Representative images of the postganglionic cervical sympathetic nerve discharge of SG. </a:t>
            </a:r>
          </a:p>
        </p:txBody>
      </p:sp>
      <p:sp>
        <p:nvSpPr>
          <p:cNvPr id="23" name="TextBox 35">
            <a:extLst>
              <a:ext uri="{FF2B5EF4-FFF2-40B4-BE49-F238E27FC236}">
                <a16:creationId xmlns:a16="http://schemas.microsoft.com/office/drawing/2014/main" id="{EEEEDBB7-AD90-459B-A09F-3949905A1AC1}"/>
              </a:ext>
            </a:extLst>
          </p:cNvPr>
          <p:cNvSpPr txBox="1"/>
          <p:nvPr/>
        </p:nvSpPr>
        <p:spPr>
          <a:xfrm>
            <a:off x="1306892" y="1456073"/>
            <a:ext cx="8876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+mj-ea"/>
                <a:ea typeface="+mj-ea"/>
              </a:defRPr>
            </a:lvl1pPr>
          </a:lstStyle>
          <a:p>
            <a:pPr algn="ctr"/>
            <a:r>
              <a:rPr lang="en-US" altLang="zh-CN" sz="1200" dirty="0">
                <a:latin typeface="Abadi" panose="020B0604020202020204" pitchFamily="34" charset="0"/>
              </a:rPr>
              <a:t>Control</a:t>
            </a:r>
            <a:endParaRPr lang="zh-CN" altLang="en-US" sz="1200" dirty="0">
              <a:latin typeface="Abadi" panose="020B0604020202020204" pitchFamily="34" charset="0"/>
            </a:endParaRPr>
          </a:p>
        </p:txBody>
      </p:sp>
      <p:sp>
        <p:nvSpPr>
          <p:cNvPr id="24" name="TextBox 36">
            <a:extLst>
              <a:ext uri="{FF2B5EF4-FFF2-40B4-BE49-F238E27FC236}">
                <a16:creationId xmlns:a16="http://schemas.microsoft.com/office/drawing/2014/main" id="{3BC4CD2C-7714-4D0C-A14F-8E1463F7DD49}"/>
              </a:ext>
            </a:extLst>
          </p:cNvPr>
          <p:cNvSpPr txBox="1"/>
          <p:nvPr/>
        </p:nvSpPr>
        <p:spPr>
          <a:xfrm>
            <a:off x="512839" y="2880407"/>
            <a:ext cx="2475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200">
                <a:latin typeface="Abadi" panose="020B0604020202020204" pitchFamily="34" charset="0"/>
                <a:ea typeface="+mj-ea"/>
              </a:defRPr>
            </a:lvl1pPr>
          </a:lstStyle>
          <a:p>
            <a:r>
              <a:rPr lang="en-US" altLang="zh-CN" dirty="0"/>
              <a:t>DM+P2Y</a:t>
            </a:r>
            <a:r>
              <a:rPr lang="en-US" altLang="zh-CN" baseline="-25000" dirty="0"/>
              <a:t>14</a:t>
            </a:r>
            <a:r>
              <a:rPr lang="en-US" altLang="zh-CN" dirty="0"/>
              <a:t> shRNA</a:t>
            </a:r>
            <a:endParaRPr lang="zh-CN" altLang="en-US" dirty="0"/>
          </a:p>
        </p:txBody>
      </p:sp>
      <p:sp>
        <p:nvSpPr>
          <p:cNvPr id="25" name="TextBox 37">
            <a:extLst>
              <a:ext uri="{FF2B5EF4-FFF2-40B4-BE49-F238E27FC236}">
                <a16:creationId xmlns:a16="http://schemas.microsoft.com/office/drawing/2014/main" id="{311DEA73-0F81-4026-805F-F55EA5CEE65C}"/>
              </a:ext>
            </a:extLst>
          </p:cNvPr>
          <p:cNvSpPr txBox="1"/>
          <p:nvPr/>
        </p:nvSpPr>
        <p:spPr>
          <a:xfrm>
            <a:off x="806049" y="4267865"/>
            <a:ext cx="17095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200">
                <a:latin typeface="Abadi" panose="020B0604020202020204" pitchFamily="34" charset="0"/>
                <a:ea typeface="+mj-ea"/>
              </a:defRPr>
            </a:lvl1pPr>
          </a:lstStyle>
          <a:p>
            <a:r>
              <a:rPr lang="en-US" altLang="zh-CN" dirty="0" err="1"/>
              <a:t>DM+Naringin</a:t>
            </a:r>
            <a:endParaRPr lang="en-US" altLang="zh-CN" dirty="0"/>
          </a:p>
        </p:txBody>
      </p:sp>
      <p:sp>
        <p:nvSpPr>
          <p:cNvPr id="26" name="TextBox 38">
            <a:extLst>
              <a:ext uri="{FF2B5EF4-FFF2-40B4-BE49-F238E27FC236}">
                <a16:creationId xmlns:a16="http://schemas.microsoft.com/office/drawing/2014/main" id="{7A5A782C-5607-481F-A313-158EADE80D6F}"/>
              </a:ext>
            </a:extLst>
          </p:cNvPr>
          <p:cNvSpPr txBox="1"/>
          <p:nvPr/>
        </p:nvSpPr>
        <p:spPr>
          <a:xfrm>
            <a:off x="4826362" y="1456073"/>
            <a:ext cx="7758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200">
                <a:latin typeface="Abadi" panose="020B0604020202020204" pitchFamily="34" charset="0"/>
                <a:ea typeface="+mj-ea"/>
              </a:defRPr>
            </a:lvl1pPr>
          </a:lstStyle>
          <a:p>
            <a:r>
              <a:rPr lang="en-US" altLang="zh-CN" dirty="0"/>
              <a:t>DM</a:t>
            </a:r>
            <a:endParaRPr lang="zh-CN" altLang="en-US" dirty="0"/>
          </a:p>
        </p:txBody>
      </p:sp>
      <p:sp>
        <p:nvSpPr>
          <p:cNvPr id="27" name="TextBox 39">
            <a:extLst>
              <a:ext uri="{FF2B5EF4-FFF2-40B4-BE49-F238E27FC236}">
                <a16:creationId xmlns:a16="http://schemas.microsoft.com/office/drawing/2014/main" id="{3431F2C8-FA66-49F9-98BF-0F348F11C182}"/>
              </a:ext>
            </a:extLst>
          </p:cNvPr>
          <p:cNvSpPr txBox="1"/>
          <p:nvPr/>
        </p:nvSpPr>
        <p:spPr>
          <a:xfrm>
            <a:off x="3833356" y="2880407"/>
            <a:ext cx="27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200">
                <a:latin typeface="Abadi" panose="020B0604020202020204" pitchFamily="34" charset="0"/>
                <a:ea typeface="+mj-ea"/>
              </a:defRPr>
            </a:lvl1pPr>
          </a:lstStyle>
          <a:p>
            <a:r>
              <a:rPr lang="en-US" altLang="zh-CN" dirty="0"/>
              <a:t>DM+</a:t>
            </a:r>
            <a:r>
              <a:rPr lang="en-US" altLang="zh-CN"/>
              <a:t>NC </a:t>
            </a:r>
            <a:r>
              <a:rPr lang="en-US" altLang="zh-CN" dirty="0" err="1"/>
              <a:t>shRNA</a:t>
            </a:r>
            <a:endParaRPr lang="zh-CN" altLang="en-US" dirty="0"/>
          </a:p>
        </p:txBody>
      </p:sp>
      <p:sp>
        <p:nvSpPr>
          <p:cNvPr id="28" name="TextBox 40">
            <a:extLst>
              <a:ext uri="{FF2B5EF4-FFF2-40B4-BE49-F238E27FC236}">
                <a16:creationId xmlns:a16="http://schemas.microsoft.com/office/drawing/2014/main" id="{C0BB8D31-F3D0-4C8E-8C62-39EB13850722}"/>
              </a:ext>
            </a:extLst>
          </p:cNvPr>
          <p:cNvSpPr txBox="1"/>
          <p:nvPr/>
        </p:nvSpPr>
        <p:spPr>
          <a:xfrm>
            <a:off x="4311152" y="4324439"/>
            <a:ext cx="18062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200">
                <a:latin typeface="Abadi" panose="020B0604020202020204" pitchFamily="34" charset="0"/>
                <a:ea typeface="+mj-ea"/>
              </a:defRPr>
            </a:lvl1pPr>
          </a:lstStyle>
          <a:p>
            <a:r>
              <a:rPr lang="en-US" altLang="zh-CN" dirty="0"/>
              <a:t>DM+PBS</a:t>
            </a:r>
          </a:p>
        </p:txBody>
      </p:sp>
      <p:grpSp>
        <p:nvGrpSpPr>
          <p:cNvPr id="43" name="组合 42">
            <a:extLst>
              <a:ext uri="{FF2B5EF4-FFF2-40B4-BE49-F238E27FC236}">
                <a16:creationId xmlns:a16="http://schemas.microsoft.com/office/drawing/2014/main" id="{ACD69A28-2B64-480D-8A86-D2FFF32720D5}"/>
              </a:ext>
            </a:extLst>
          </p:cNvPr>
          <p:cNvGrpSpPr/>
          <p:nvPr/>
        </p:nvGrpSpPr>
        <p:grpSpPr>
          <a:xfrm>
            <a:off x="5755310" y="912465"/>
            <a:ext cx="671282" cy="1396569"/>
            <a:chOff x="1809477" y="492740"/>
            <a:chExt cx="671282" cy="1396569"/>
          </a:xfrm>
        </p:grpSpPr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BC420AA7-693E-4E92-BC6C-2F04808A3601}"/>
                </a:ext>
              </a:extLst>
            </p:cNvPr>
            <p:cNvSpPr txBox="1"/>
            <p:nvPr/>
          </p:nvSpPr>
          <p:spPr>
            <a:xfrm>
              <a:off x="1821512" y="492740"/>
              <a:ext cx="5523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100 mV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D4A008E3-65FB-4E47-9AD8-3F7ADCBB0137}"/>
                </a:ext>
              </a:extLst>
            </p:cNvPr>
            <p:cNvSpPr txBox="1"/>
            <p:nvPr/>
          </p:nvSpPr>
          <p:spPr>
            <a:xfrm>
              <a:off x="1809477" y="1673865"/>
              <a:ext cx="57646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-100 mV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id="{0784CC13-B383-46DF-A3BC-1937E5AC3FA3}"/>
                </a:ext>
              </a:extLst>
            </p:cNvPr>
            <p:cNvSpPr txBox="1"/>
            <p:nvPr/>
          </p:nvSpPr>
          <p:spPr>
            <a:xfrm>
              <a:off x="1904299" y="1083302"/>
              <a:ext cx="57646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0 mV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id="{906425DD-1E6D-41CF-8229-35A4581573E9}"/>
              </a:ext>
            </a:extLst>
          </p:cNvPr>
          <p:cNvGrpSpPr/>
          <p:nvPr/>
        </p:nvGrpSpPr>
        <p:grpSpPr>
          <a:xfrm>
            <a:off x="2415281" y="2322001"/>
            <a:ext cx="671282" cy="1396569"/>
            <a:chOff x="1809477" y="492740"/>
            <a:chExt cx="671282" cy="1396569"/>
          </a:xfrm>
        </p:grpSpPr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id="{BE912B34-A78B-4A21-AD37-9C2424F1558E}"/>
                </a:ext>
              </a:extLst>
            </p:cNvPr>
            <p:cNvSpPr txBox="1"/>
            <p:nvPr/>
          </p:nvSpPr>
          <p:spPr>
            <a:xfrm>
              <a:off x="1821512" y="492740"/>
              <a:ext cx="5523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100 mV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72BAF171-0148-43CF-A552-91E19F7CCD36}"/>
                </a:ext>
              </a:extLst>
            </p:cNvPr>
            <p:cNvSpPr txBox="1"/>
            <p:nvPr/>
          </p:nvSpPr>
          <p:spPr>
            <a:xfrm>
              <a:off x="1809477" y="1673865"/>
              <a:ext cx="57646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-100 mV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73C04AC6-84A9-4F22-B762-5F0B38D3E111}"/>
                </a:ext>
              </a:extLst>
            </p:cNvPr>
            <p:cNvSpPr txBox="1"/>
            <p:nvPr/>
          </p:nvSpPr>
          <p:spPr>
            <a:xfrm>
              <a:off x="1904299" y="1083302"/>
              <a:ext cx="57646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0 mV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1" name="组合 50">
            <a:extLst>
              <a:ext uri="{FF2B5EF4-FFF2-40B4-BE49-F238E27FC236}">
                <a16:creationId xmlns:a16="http://schemas.microsoft.com/office/drawing/2014/main" id="{8C0CCDD1-537D-44EA-8DB7-0ABF74BD0438}"/>
              </a:ext>
            </a:extLst>
          </p:cNvPr>
          <p:cNvGrpSpPr/>
          <p:nvPr/>
        </p:nvGrpSpPr>
        <p:grpSpPr>
          <a:xfrm>
            <a:off x="2415281" y="3706033"/>
            <a:ext cx="671282" cy="1396569"/>
            <a:chOff x="1809477" y="492740"/>
            <a:chExt cx="671282" cy="1396569"/>
          </a:xfrm>
        </p:grpSpPr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B3E9BD57-E432-4545-B12E-E3896A487107}"/>
                </a:ext>
              </a:extLst>
            </p:cNvPr>
            <p:cNvSpPr txBox="1"/>
            <p:nvPr/>
          </p:nvSpPr>
          <p:spPr>
            <a:xfrm>
              <a:off x="1821512" y="492740"/>
              <a:ext cx="5523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100 mV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839D81C7-DB28-4A49-BCE8-82158098CE42}"/>
                </a:ext>
              </a:extLst>
            </p:cNvPr>
            <p:cNvSpPr txBox="1"/>
            <p:nvPr/>
          </p:nvSpPr>
          <p:spPr>
            <a:xfrm>
              <a:off x="1809477" y="1673865"/>
              <a:ext cx="57646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-100 mV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8057BADF-247B-4A00-B06D-CE29223B50F6}"/>
                </a:ext>
              </a:extLst>
            </p:cNvPr>
            <p:cNvSpPr txBox="1"/>
            <p:nvPr/>
          </p:nvSpPr>
          <p:spPr>
            <a:xfrm>
              <a:off x="1904299" y="1083302"/>
              <a:ext cx="57646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0 mV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id="{D2486FB9-2611-4C5F-9CDA-F8191FF6EA6E}"/>
              </a:ext>
            </a:extLst>
          </p:cNvPr>
          <p:cNvGrpSpPr/>
          <p:nvPr/>
        </p:nvGrpSpPr>
        <p:grpSpPr>
          <a:xfrm>
            <a:off x="5755310" y="2329527"/>
            <a:ext cx="671282" cy="1396569"/>
            <a:chOff x="1809477" y="492740"/>
            <a:chExt cx="671282" cy="1396569"/>
          </a:xfrm>
        </p:grpSpPr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id="{FC3BA3B0-F30E-494F-B9F2-72F8F9031855}"/>
                </a:ext>
              </a:extLst>
            </p:cNvPr>
            <p:cNvSpPr txBox="1"/>
            <p:nvPr/>
          </p:nvSpPr>
          <p:spPr>
            <a:xfrm>
              <a:off x="1821512" y="492740"/>
              <a:ext cx="5523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100 mV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id="{827C3E69-656A-4E3A-90F0-2A5C416B5617}"/>
                </a:ext>
              </a:extLst>
            </p:cNvPr>
            <p:cNvSpPr txBox="1"/>
            <p:nvPr/>
          </p:nvSpPr>
          <p:spPr>
            <a:xfrm>
              <a:off x="1809477" y="1673865"/>
              <a:ext cx="57646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-100 mV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D9F5273F-27F8-49FB-813F-3FD910FE2188}"/>
                </a:ext>
              </a:extLst>
            </p:cNvPr>
            <p:cNvSpPr txBox="1"/>
            <p:nvPr/>
          </p:nvSpPr>
          <p:spPr>
            <a:xfrm>
              <a:off x="1904299" y="1083302"/>
              <a:ext cx="57646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0 mV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9" name="组合 58">
            <a:extLst>
              <a:ext uri="{FF2B5EF4-FFF2-40B4-BE49-F238E27FC236}">
                <a16:creationId xmlns:a16="http://schemas.microsoft.com/office/drawing/2014/main" id="{E866A9DF-092D-4EA7-94BF-652B1C5FD94B}"/>
              </a:ext>
            </a:extLst>
          </p:cNvPr>
          <p:cNvGrpSpPr/>
          <p:nvPr/>
        </p:nvGrpSpPr>
        <p:grpSpPr>
          <a:xfrm>
            <a:off x="5755310" y="3716407"/>
            <a:ext cx="671282" cy="1396569"/>
            <a:chOff x="1809477" y="492740"/>
            <a:chExt cx="671282" cy="1396569"/>
          </a:xfrm>
        </p:grpSpPr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56864867-A250-419E-A37D-624131C1AF5C}"/>
                </a:ext>
              </a:extLst>
            </p:cNvPr>
            <p:cNvSpPr txBox="1"/>
            <p:nvPr/>
          </p:nvSpPr>
          <p:spPr>
            <a:xfrm>
              <a:off x="1821512" y="492740"/>
              <a:ext cx="5523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100 mV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id="{4017F530-F660-46EC-B99E-A6F2285C0715}"/>
                </a:ext>
              </a:extLst>
            </p:cNvPr>
            <p:cNvSpPr txBox="1"/>
            <p:nvPr/>
          </p:nvSpPr>
          <p:spPr>
            <a:xfrm>
              <a:off x="1809477" y="1673865"/>
              <a:ext cx="57646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-100 mV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id="{56A866A0-2C5F-49C3-AE1B-014CAECA3D8B}"/>
                </a:ext>
              </a:extLst>
            </p:cNvPr>
            <p:cNvSpPr txBox="1"/>
            <p:nvPr/>
          </p:nvSpPr>
          <p:spPr>
            <a:xfrm>
              <a:off x="1904299" y="1083302"/>
              <a:ext cx="57646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0 mV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30" name="图片 29">
            <a:extLst>
              <a:ext uri="{FF2B5EF4-FFF2-40B4-BE49-F238E27FC236}">
                <a16:creationId xmlns:a16="http://schemas.microsoft.com/office/drawing/2014/main" id="{7549D6D2-24C2-4CCE-937E-E426EE881B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598" t="14609" r="36582" b="16510"/>
          <a:stretch/>
        </p:blipFill>
        <p:spPr>
          <a:xfrm>
            <a:off x="3048751" y="943677"/>
            <a:ext cx="1438702" cy="1301790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0671F39B-EE93-44BB-9553-D688B3EC1FA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096" t="15349" r="45110" b="16004"/>
          <a:stretch/>
        </p:blipFill>
        <p:spPr>
          <a:xfrm>
            <a:off x="3048751" y="2369826"/>
            <a:ext cx="1438702" cy="1298160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id="{7E969BC4-8F24-4FCF-AAD5-5257766994B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5390" t="15868" r="11768" b="15616"/>
          <a:stretch/>
        </p:blipFill>
        <p:spPr>
          <a:xfrm>
            <a:off x="3048751" y="3759228"/>
            <a:ext cx="1438702" cy="1294272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id="{682E38B5-2967-4EB8-9859-81CF7AB72C7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7498" t="15761" r="29501" b="15835"/>
          <a:stretch/>
        </p:blipFill>
        <p:spPr>
          <a:xfrm>
            <a:off x="6360030" y="952557"/>
            <a:ext cx="1434995" cy="1284031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7130F630-C9B8-4D38-A21D-7A854FC6968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3988" t="15596" r="32822" b="15983"/>
          <a:stretch/>
        </p:blipFill>
        <p:spPr>
          <a:xfrm>
            <a:off x="6358176" y="2377886"/>
            <a:ext cx="1438702" cy="1282040"/>
          </a:xfrm>
          <a:prstGeom prst="rect">
            <a:avLst/>
          </a:prstGeom>
        </p:spPr>
      </p:pic>
      <p:pic>
        <p:nvPicPr>
          <p:cNvPr id="38" name="Picture 4">
            <a:extLst>
              <a:ext uri="{FF2B5EF4-FFF2-40B4-BE49-F238E27FC236}">
                <a16:creationId xmlns:a16="http://schemas.microsoft.com/office/drawing/2014/main" id="{E29B1ACB-28F0-4621-ADB4-ADFAF792A8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92" t="15101" r="46609" b="15510"/>
          <a:stretch/>
        </p:blipFill>
        <p:spPr bwMode="auto">
          <a:xfrm>
            <a:off x="6356393" y="3765346"/>
            <a:ext cx="1442269" cy="128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id="{658B3F0C-50C8-432C-9EF0-0ADAAB1809D1}"/>
              </a:ext>
            </a:extLst>
          </p:cNvPr>
          <p:cNvGrpSpPr/>
          <p:nvPr/>
        </p:nvGrpSpPr>
        <p:grpSpPr>
          <a:xfrm>
            <a:off x="3029892" y="2171015"/>
            <a:ext cx="327195" cy="215444"/>
            <a:chOff x="3336685" y="2183366"/>
            <a:chExt cx="327195" cy="215444"/>
          </a:xfrm>
        </p:grpSpPr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id="{28F94871-8AC7-4ED8-B2FC-704987B62955}"/>
                </a:ext>
              </a:extLst>
            </p:cNvPr>
            <p:cNvSpPr txBox="1"/>
            <p:nvPr/>
          </p:nvSpPr>
          <p:spPr>
            <a:xfrm>
              <a:off x="3336685" y="2183366"/>
              <a:ext cx="3271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 s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" name="直接连接符 2">
              <a:extLst>
                <a:ext uri="{FF2B5EF4-FFF2-40B4-BE49-F238E27FC236}">
                  <a16:creationId xmlns:a16="http://schemas.microsoft.com/office/drawing/2014/main" id="{00B263C7-2ABB-40BB-B6BA-B369126363B2}"/>
                </a:ext>
              </a:extLst>
            </p:cNvPr>
            <p:cNvCxnSpPr>
              <a:cxnSpLocks/>
            </p:cNvCxnSpPr>
            <p:nvPr/>
          </p:nvCxnSpPr>
          <p:spPr>
            <a:xfrm>
              <a:off x="3390334" y="2197155"/>
              <a:ext cx="219898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1F31AD91-290B-451D-AC03-D608FB0699F2}"/>
              </a:ext>
            </a:extLst>
          </p:cNvPr>
          <p:cNvGrpSpPr/>
          <p:nvPr/>
        </p:nvGrpSpPr>
        <p:grpSpPr>
          <a:xfrm>
            <a:off x="2915141" y="952557"/>
            <a:ext cx="121731" cy="1292909"/>
            <a:chOff x="2094682" y="952557"/>
            <a:chExt cx="121731" cy="1292909"/>
          </a:xfrm>
        </p:grpSpPr>
        <p:sp>
          <p:nvSpPr>
            <p:cNvPr id="2" name="左中括号 1">
              <a:extLst>
                <a:ext uri="{FF2B5EF4-FFF2-40B4-BE49-F238E27FC236}">
                  <a16:creationId xmlns:a16="http://schemas.microsoft.com/office/drawing/2014/main" id="{90F99D5B-4E35-4169-8058-241820DDE8AB}"/>
                </a:ext>
              </a:extLst>
            </p:cNvPr>
            <p:cNvSpPr/>
            <p:nvPr/>
          </p:nvSpPr>
          <p:spPr>
            <a:xfrm>
              <a:off x="2094682" y="952557"/>
              <a:ext cx="121731" cy="1292909"/>
            </a:xfrm>
            <a:prstGeom prst="leftBracket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5" name="直接连接符 64">
              <a:extLst>
                <a:ext uri="{FF2B5EF4-FFF2-40B4-BE49-F238E27FC236}">
                  <a16:creationId xmlns:a16="http://schemas.microsoft.com/office/drawing/2014/main" id="{F2199BF2-FAA8-435C-BC9F-FBDA014E3565}"/>
                </a:ext>
              </a:extLst>
            </p:cNvPr>
            <p:cNvCxnSpPr>
              <a:cxnSpLocks/>
            </p:cNvCxnSpPr>
            <p:nvPr/>
          </p:nvCxnSpPr>
          <p:spPr>
            <a:xfrm>
              <a:off x="2102866" y="1602053"/>
              <a:ext cx="11354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4" name="组合 83">
            <a:extLst>
              <a:ext uri="{FF2B5EF4-FFF2-40B4-BE49-F238E27FC236}">
                <a16:creationId xmlns:a16="http://schemas.microsoft.com/office/drawing/2014/main" id="{5A47F437-85FD-4E4D-A700-C57C3D1D488D}"/>
              </a:ext>
            </a:extLst>
          </p:cNvPr>
          <p:cNvGrpSpPr/>
          <p:nvPr/>
        </p:nvGrpSpPr>
        <p:grpSpPr>
          <a:xfrm>
            <a:off x="2915141" y="2369826"/>
            <a:ext cx="121731" cy="1292909"/>
            <a:chOff x="2094682" y="952557"/>
            <a:chExt cx="121731" cy="1292909"/>
          </a:xfrm>
        </p:grpSpPr>
        <p:sp>
          <p:nvSpPr>
            <p:cNvPr id="85" name="左中括号 84">
              <a:extLst>
                <a:ext uri="{FF2B5EF4-FFF2-40B4-BE49-F238E27FC236}">
                  <a16:creationId xmlns:a16="http://schemas.microsoft.com/office/drawing/2014/main" id="{2D2A8498-8638-49EB-9274-87FBD19E07B6}"/>
                </a:ext>
              </a:extLst>
            </p:cNvPr>
            <p:cNvSpPr/>
            <p:nvPr/>
          </p:nvSpPr>
          <p:spPr>
            <a:xfrm>
              <a:off x="2094682" y="952557"/>
              <a:ext cx="121731" cy="1292909"/>
            </a:xfrm>
            <a:prstGeom prst="leftBracket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6" name="直接连接符 85">
              <a:extLst>
                <a:ext uri="{FF2B5EF4-FFF2-40B4-BE49-F238E27FC236}">
                  <a16:creationId xmlns:a16="http://schemas.microsoft.com/office/drawing/2014/main" id="{EC3D1382-5E29-492A-B9BC-325E2279840D}"/>
                </a:ext>
              </a:extLst>
            </p:cNvPr>
            <p:cNvCxnSpPr>
              <a:cxnSpLocks/>
            </p:cNvCxnSpPr>
            <p:nvPr/>
          </p:nvCxnSpPr>
          <p:spPr>
            <a:xfrm>
              <a:off x="2102866" y="1602053"/>
              <a:ext cx="11354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7" name="组合 86">
            <a:extLst>
              <a:ext uri="{FF2B5EF4-FFF2-40B4-BE49-F238E27FC236}">
                <a16:creationId xmlns:a16="http://schemas.microsoft.com/office/drawing/2014/main" id="{93F3BC3A-5AFA-4405-A6DB-436707F9104C}"/>
              </a:ext>
            </a:extLst>
          </p:cNvPr>
          <p:cNvGrpSpPr/>
          <p:nvPr/>
        </p:nvGrpSpPr>
        <p:grpSpPr>
          <a:xfrm>
            <a:off x="2915141" y="3759228"/>
            <a:ext cx="121731" cy="1292909"/>
            <a:chOff x="2094682" y="952557"/>
            <a:chExt cx="121731" cy="1292909"/>
          </a:xfrm>
        </p:grpSpPr>
        <p:sp>
          <p:nvSpPr>
            <p:cNvPr id="88" name="左中括号 87">
              <a:extLst>
                <a:ext uri="{FF2B5EF4-FFF2-40B4-BE49-F238E27FC236}">
                  <a16:creationId xmlns:a16="http://schemas.microsoft.com/office/drawing/2014/main" id="{E0CDCCCD-3178-410F-8288-E7AB0029EF75}"/>
                </a:ext>
              </a:extLst>
            </p:cNvPr>
            <p:cNvSpPr/>
            <p:nvPr/>
          </p:nvSpPr>
          <p:spPr>
            <a:xfrm>
              <a:off x="2094682" y="952557"/>
              <a:ext cx="121731" cy="1292909"/>
            </a:xfrm>
            <a:prstGeom prst="leftBracket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9" name="直接连接符 88">
              <a:extLst>
                <a:ext uri="{FF2B5EF4-FFF2-40B4-BE49-F238E27FC236}">
                  <a16:creationId xmlns:a16="http://schemas.microsoft.com/office/drawing/2014/main" id="{CB14974C-F367-465B-9728-344B22DBB54C}"/>
                </a:ext>
              </a:extLst>
            </p:cNvPr>
            <p:cNvCxnSpPr>
              <a:cxnSpLocks/>
            </p:cNvCxnSpPr>
            <p:nvPr/>
          </p:nvCxnSpPr>
          <p:spPr>
            <a:xfrm>
              <a:off x="2102866" y="1602053"/>
              <a:ext cx="11354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0" name="组合 89">
            <a:extLst>
              <a:ext uri="{FF2B5EF4-FFF2-40B4-BE49-F238E27FC236}">
                <a16:creationId xmlns:a16="http://schemas.microsoft.com/office/drawing/2014/main" id="{AC4FB00E-EA9A-4810-8001-20FFE390DFD0}"/>
              </a:ext>
            </a:extLst>
          </p:cNvPr>
          <p:cNvGrpSpPr/>
          <p:nvPr/>
        </p:nvGrpSpPr>
        <p:grpSpPr>
          <a:xfrm>
            <a:off x="6233712" y="956125"/>
            <a:ext cx="121731" cy="1292909"/>
            <a:chOff x="2094682" y="952557"/>
            <a:chExt cx="121731" cy="1292909"/>
          </a:xfrm>
        </p:grpSpPr>
        <p:sp>
          <p:nvSpPr>
            <p:cNvPr id="91" name="左中括号 90">
              <a:extLst>
                <a:ext uri="{FF2B5EF4-FFF2-40B4-BE49-F238E27FC236}">
                  <a16:creationId xmlns:a16="http://schemas.microsoft.com/office/drawing/2014/main" id="{27864962-BF7A-4D27-8F37-72BAF1BAD85C}"/>
                </a:ext>
              </a:extLst>
            </p:cNvPr>
            <p:cNvSpPr/>
            <p:nvPr/>
          </p:nvSpPr>
          <p:spPr>
            <a:xfrm>
              <a:off x="2094682" y="952557"/>
              <a:ext cx="121731" cy="1292909"/>
            </a:xfrm>
            <a:prstGeom prst="leftBracket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2" name="直接连接符 91">
              <a:extLst>
                <a:ext uri="{FF2B5EF4-FFF2-40B4-BE49-F238E27FC236}">
                  <a16:creationId xmlns:a16="http://schemas.microsoft.com/office/drawing/2014/main" id="{CC7C5ACA-FC86-4DE4-81F4-9E23036B70BB}"/>
                </a:ext>
              </a:extLst>
            </p:cNvPr>
            <p:cNvCxnSpPr>
              <a:cxnSpLocks/>
            </p:cNvCxnSpPr>
            <p:nvPr/>
          </p:nvCxnSpPr>
          <p:spPr>
            <a:xfrm>
              <a:off x="2102866" y="1602053"/>
              <a:ext cx="11354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3" name="组合 92">
            <a:extLst>
              <a:ext uri="{FF2B5EF4-FFF2-40B4-BE49-F238E27FC236}">
                <a16:creationId xmlns:a16="http://schemas.microsoft.com/office/drawing/2014/main" id="{F588B854-AB57-42ED-953C-702A199263A6}"/>
              </a:ext>
            </a:extLst>
          </p:cNvPr>
          <p:cNvGrpSpPr/>
          <p:nvPr/>
        </p:nvGrpSpPr>
        <p:grpSpPr>
          <a:xfrm>
            <a:off x="6229222" y="2377886"/>
            <a:ext cx="121731" cy="1292909"/>
            <a:chOff x="2094682" y="952557"/>
            <a:chExt cx="121731" cy="1292909"/>
          </a:xfrm>
        </p:grpSpPr>
        <p:sp>
          <p:nvSpPr>
            <p:cNvPr id="94" name="左中括号 93">
              <a:extLst>
                <a:ext uri="{FF2B5EF4-FFF2-40B4-BE49-F238E27FC236}">
                  <a16:creationId xmlns:a16="http://schemas.microsoft.com/office/drawing/2014/main" id="{D6A8E1ED-0FB2-4415-8677-C6478C196B1F}"/>
                </a:ext>
              </a:extLst>
            </p:cNvPr>
            <p:cNvSpPr/>
            <p:nvPr/>
          </p:nvSpPr>
          <p:spPr>
            <a:xfrm>
              <a:off x="2094682" y="952557"/>
              <a:ext cx="121731" cy="1292909"/>
            </a:xfrm>
            <a:prstGeom prst="leftBracket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5" name="直接连接符 94">
              <a:extLst>
                <a:ext uri="{FF2B5EF4-FFF2-40B4-BE49-F238E27FC236}">
                  <a16:creationId xmlns:a16="http://schemas.microsoft.com/office/drawing/2014/main" id="{984AA120-4CD5-42CB-AF30-2FC7BB1385D1}"/>
                </a:ext>
              </a:extLst>
            </p:cNvPr>
            <p:cNvCxnSpPr>
              <a:cxnSpLocks/>
            </p:cNvCxnSpPr>
            <p:nvPr/>
          </p:nvCxnSpPr>
          <p:spPr>
            <a:xfrm>
              <a:off x="2102866" y="1602053"/>
              <a:ext cx="11354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6" name="组合 95">
            <a:extLst>
              <a:ext uri="{FF2B5EF4-FFF2-40B4-BE49-F238E27FC236}">
                <a16:creationId xmlns:a16="http://schemas.microsoft.com/office/drawing/2014/main" id="{86D375B7-0995-4BF9-A86F-D80AF8411C8B}"/>
              </a:ext>
            </a:extLst>
          </p:cNvPr>
          <p:cNvGrpSpPr/>
          <p:nvPr/>
        </p:nvGrpSpPr>
        <p:grpSpPr>
          <a:xfrm>
            <a:off x="6233012" y="3761554"/>
            <a:ext cx="121731" cy="1292909"/>
            <a:chOff x="2094682" y="952557"/>
            <a:chExt cx="121731" cy="1292909"/>
          </a:xfrm>
        </p:grpSpPr>
        <p:sp>
          <p:nvSpPr>
            <p:cNvPr id="97" name="左中括号 96">
              <a:extLst>
                <a:ext uri="{FF2B5EF4-FFF2-40B4-BE49-F238E27FC236}">
                  <a16:creationId xmlns:a16="http://schemas.microsoft.com/office/drawing/2014/main" id="{2692678B-D872-4EC7-B43C-FF6B19898889}"/>
                </a:ext>
              </a:extLst>
            </p:cNvPr>
            <p:cNvSpPr/>
            <p:nvPr/>
          </p:nvSpPr>
          <p:spPr>
            <a:xfrm>
              <a:off x="2094682" y="952557"/>
              <a:ext cx="121731" cy="1292909"/>
            </a:xfrm>
            <a:prstGeom prst="leftBracket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8" name="直接连接符 97">
              <a:extLst>
                <a:ext uri="{FF2B5EF4-FFF2-40B4-BE49-F238E27FC236}">
                  <a16:creationId xmlns:a16="http://schemas.microsoft.com/office/drawing/2014/main" id="{BA045980-6D99-4C69-8554-CB907FE25587}"/>
                </a:ext>
              </a:extLst>
            </p:cNvPr>
            <p:cNvCxnSpPr>
              <a:cxnSpLocks/>
            </p:cNvCxnSpPr>
            <p:nvPr/>
          </p:nvCxnSpPr>
          <p:spPr>
            <a:xfrm>
              <a:off x="2102866" y="1602053"/>
              <a:ext cx="11354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9" name="组合 98">
            <a:extLst>
              <a:ext uri="{FF2B5EF4-FFF2-40B4-BE49-F238E27FC236}">
                <a16:creationId xmlns:a16="http://schemas.microsoft.com/office/drawing/2014/main" id="{8FB3BC11-55FE-4D95-9B5F-9FCD1EFE51DA}"/>
              </a:ext>
            </a:extLst>
          </p:cNvPr>
          <p:cNvGrpSpPr/>
          <p:nvPr/>
        </p:nvGrpSpPr>
        <p:grpSpPr>
          <a:xfrm>
            <a:off x="2415281" y="910170"/>
            <a:ext cx="671282" cy="1396569"/>
            <a:chOff x="1809477" y="492740"/>
            <a:chExt cx="671282" cy="1396569"/>
          </a:xfrm>
        </p:grpSpPr>
        <p:sp>
          <p:nvSpPr>
            <p:cNvPr id="100" name="文本框 99">
              <a:extLst>
                <a:ext uri="{FF2B5EF4-FFF2-40B4-BE49-F238E27FC236}">
                  <a16:creationId xmlns:a16="http://schemas.microsoft.com/office/drawing/2014/main" id="{86CEF5F6-A67A-41E1-9B63-AE554FBC511F}"/>
                </a:ext>
              </a:extLst>
            </p:cNvPr>
            <p:cNvSpPr txBox="1"/>
            <p:nvPr/>
          </p:nvSpPr>
          <p:spPr>
            <a:xfrm>
              <a:off x="1821512" y="492740"/>
              <a:ext cx="5523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100 mV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文本框 100">
              <a:extLst>
                <a:ext uri="{FF2B5EF4-FFF2-40B4-BE49-F238E27FC236}">
                  <a16:creationId xmlns:a16="http://schemas.microsoft.com/office/drawing/2014/main" id="{F498AE04-967C-4E99-9429-6A042F96EA11}"/>
                </a:ext>
              </a:extLst>
            </p:cNvPr>
            <p:cNvSpPr txBox="1"/>
            <p:nvPr/>
          </p:nvSpPr>
          <p:spPr>
            <a:xfrm>
              <a:off x="1809477" y="1673865"/>
              <a:ext cx="57646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-100 mV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文本框 101">
              <a:extLst>
                <a:ext uri="{FF2B5EF4-FFF2-40B4-BE49-F238E27FC236}">
                  <a16:creationId xmlns:a16="http://schemas.microsoft.com/office/drawing/2014/main" id="{795AA51D-28D6-4DA2-8841-9657C25B0DAE}"/>
                </a:ext>
              </a:extLst>
            </p:cNvPr>
            <p:cNvSpPr txBox="1"/>
            <p:nvPr/>
          </p:nvSpPr>
          <p:spPr>
            <a:xfrm>
              <a:off x="1904299" y="1083302"/>
              <a:ext cx="57646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0 mV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7" name="TextBox 8">
            <a:extLst>
              <a:ext uri="{FF2B5EF4-FFF2-40B4-BE49-F238E27FC236}">
                <a16:creationId xmlns:a16="http://schemas.microsoft.com/office/drawing/2014/main" id="{8DC0B93D-BA4E-434D-9C9D-F586CF3C0304}"/>
              </a:ext>
            </a:extLst>
          </p:cNvPr>
          <p:cNvSpPr txBox="1"/>
          <p:nvPr/>
        </p:nvSpPr>
        <p:spPr>
          <a:xfrm>
            <a:off x="3167857" y="172047"/>
            <a:ext cx="2808288" cy="33855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200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Fig. 2</a:t>
            </a:r>
          </a:p>
        </p:txBody>
      </p:sp>
    </p:spTree>
    <p:extLst>
      <p:ext uri="{BB962C8B-B14F-4D97-AF65-F5344CB8AC3E}">
        <p14:creationId xmlns:p14="http://schemas.microsoft.com/office/powerpoint/2010/main" val="7705541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67857" y="172047"/>
            <a:ext cx="2808288" cy="33855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200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Fig. 2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3503366" y="528852"/>
            <a:ext cx="2060807" cy="15324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6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result and analysis</a:t>
            </a:r>
            <a:endParaRPr lang="zh-CN" altLang="en-US" dirty="0">
              <a:solidFill>
                <a:srgbClr val="577188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3300" y="516416"/>
            <a:ext cx="8377403" cy="0"/>
            <a:chOff x="503625" y="726011"/>
            <a:chExt cx="11780723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Box 84"/>
          <p:cNvSpPr txBox="1"/>
          <p:nvPr/>
        </p:nvSpPr>
        <p:spPr>
          <a:xfrm>
            <a:off x="217153" y="830880"/>
            <a:ext cx="3116890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2. The Δ cervical SND analysis</a:t>
            </a:r>
          </a:p>
          <a:p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Note: The detailed Δ cervical SND data were shown in the Excel file titled “data sheet 1”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70DB8E25-CD4C-4AC2-834A-256DEA2628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769" t="12035" r="42000" b="54598"/>
          <a:stretch/>
        </p:blipFill>
        <p:spPr>
          <a:xfrm>
            <a:off x="3404382" y="700350"/>
            <a:ext cx="5043268" cy="171624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06BB7261-D320-4ABF-98A4-57981148E6D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077" t="39111" r="34000" b="20547"/>
          <a:stretch/>
        </p:blipFill>
        <p:spPr>
          <a:xfrm>
            <a:off x="2440745" y="2489981"/>
            <a:ext cx="6006905" cy="2575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067320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67857" y="172047"/>
            <a:ext cx="2808288" cy="33855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200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Fig. 1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3503366" y="528852"/>
            <a:ext cx="2060807" cy="15324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6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result and analysis</a:t>
            </a:r>
            <a:endParaRPr lang="zh-CN" altLang="en-US" dirty="0">
              <a:solidFill>
                <a:srgbClr val="577188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3300" y="516416"/>
            <a:ext cx="8377403" cy="0"/>
            <a:chOff x="503625" y="726011"/>
            <a:chExt cx="11780723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Box 84"/>
          <p:cNvSpPr txBox="1"/>
          <p:nvPr/>
        </p:nvSpPr>
        <p:spPr>
          <a:xfrm>
            <a:off x="217153" y="830880"/>
            <a:ext cx="41168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3. GraphPad prism histogram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图片 7" descr="图示&#10;&#10;描述已自动生成">
            <a:extLst>
              <a:ext uri="{FF2B5EF4-FFF2-40B4-BE49-F238E27FC236}">
                <a16:creationId xmlns:a16="http://schemas.microsoft.com/office/drawing/2014/main" id="{C9B419C5-534D-49CF-B0BE-DB709C41B3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793" y="836696"/>
            <a:ext cx="4522173" cy="3960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888702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67857" y="172047"/>
            <a:ext cx="2808288" cy="33855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200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Fig. 2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3503366" y="528852"/>
            <a:ext cx="2060807" cy="15324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6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result and analysis</a:t>
            </a:r>
            <a:endParaRPr lang="zh-CN" altLang="en-US" dirty="0">
              <a:solidFill>
                <a:srgbClr val="577188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3300" y="516416"/>
            <a:ext cx="8377403" cy="0"/>
            <a:chOff x="503625" y="726011"/>
            <a:chExt cx="11780723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84">
            <a:extLst>
              <a:ext uri="{FF2B5EF4-FFF2-40B4-BE49-F238E27FC236}">
                <a16:creationId xmlns:a16="http://schemas.microsoft.com/office/drawing/2014/main" id="{024180A0-E0F6-4CE9-A34E-98621AB37BAB}"/>
              </a:ext>
            </a:extLst>
          </p:cNvPr>
          <p:cNvSpPr txBox="1"/>
          <p:nvPr/>
        </p:nvSpPr>
        <p:spPr>
          <a:xfrm>
            <a:off x="224186" y="791270"/>
            <a:ext cx="75298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Fig.2: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图片 10" descr="图表&#10;&#10;描述已自动生成">
            <a:extLst>
              <a:ext uri="{FF2B5EF4-FFF2-40B4-BE49-F238E27FC236}">
                <a16:creationId xmlns:a16="http://schemas.microsoft.com/office/drawing/2014/main" id="{1C0BC986-BCA9-4AC2-900C-BB790F1D4C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22" y="1091352"/>
            <a:ext cx="8902956" cy="3396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353753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67857" y="172047"/>
            <a:ext cx="2808288" cy="33855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200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Fig. 3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3503366" y="528852"/>
            <a:ext cx="2060807" cy="15324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6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result and analysis</a:t>
            </a:r>
            <a:endParaRPr lang="zh-CN" altLang="en-US" dirty="0">
              <a:solidFill>
                <a:srgbClr val="577188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3300" y="516416"/>
            <a:ext cx="8377403" cy="0"/>
            <a:chOff x="503625" y="726011"/>
            <a:chExt cx="11780723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Box 84"/>
          <p:cNvSpPr txBox="1"/>
          <p:nvPr/>
        </p:nvSpPr>
        <p:spPr>
          <a:xfrm>
            <a:off x="217153" y="830880"/>
            <a:ext cx="41168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1. original pictures of microscopy: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图片 8" descr="紫色的叶子&#10;&#10;中度可信度描述已自动生成">
            <a:extLst>
              <a:ext uri="{FF2B5EF4-FFF2-40B4-BE49-F238E27FC236}">
                <a16:creationId xmlns:a16="http://schemas.microsoft.com/office/drawing/2014/main" id="{4EEB6941-D008-4A9A-9FCA-270D525218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14" y="1279743"/>
            <a:ext cx="3697385" cy="2783913"/>
          </a:xfrm>
          <a:prstGeom prst="rect">
            <a:avLst/>
          </a:prstGeom>
        </p:spPr>
      </p:pic>
      <p:sp>
        <p:nvSpPr>
          <p:cNvPr id="14" name="TextBox 84">
            <a:extLst>
              <a:ext uri="{FF2B5EF4-FFF2-40B4-BE49-F238E27FC236}">
                <a16:creationId xmlns:a16="http://schemas.microsoft.com/office/drawing/2014/main" id="{6AAF4906-7DE2-4CBC-AA76-E9DF9808F4EA}"/>
              </a:ext>
            </a:extLst>
          </p:cNvPr>
          <p:cNvSpPr txBox="1"/>
          <p:nvPr/>
        </p:nvSpPr>
        <p:spPr>
          <a:xfrm>
            <a:off x="1857953" y="4212437"/>
            <a:ext cx="7526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84">
            <a:extLst>
              <a:ext uri="{FF2B5EF4-FFF2-40B4-BE49-F238E27FC236}">
                <a16:creationId xmlns:a16="http://schemas.microsoft.com/office/drawing/2014/main" id="{90DF841B-F3E3-4CC5-9823-81284764F415}"/>
              </a:ext>
            </a:extLst>
          </p:cNvPr>
          <p:cNvSpPr txBox="1"/>
          <p:nvPr/>
        </p:nvSpPr>
        <p:spPr>
          <a:xfrm>
            <a:off x="6098495" y="4212437"/>
            <a:ext cx="7526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DM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图片 11" descr="图片包含 游戏机, 卷心菜&#10;&#10;描述已自动生成">
            <a:extLst>
              <a:ext uri="{FF2B5EF4-FFF2-40B4-BE49-F238E27FC236}">
                <a16:creationId xmlns:a16="http://schemas.microsoft.com/office/drawing/2014/main" id="{33CD6A76-696A-4F04-8CFD-3094D97F604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566" y="1256731"/>
            <a:ext cx="3758509" cy="2829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055787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67857" y="172047"/>
            <a:ext cx="2808288" cy="33855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200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Fig. 3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3503366" y="528852"/>
            <a:ext cx="2060807" cy="15324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6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result and analysis</a:t>
            </a:r>
            <a:endParaRPr lang="zh-CN" altLang="en-US" dirty="0">
              <a:solidFill>
                <a:srgbClr val="577188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3300" y="516416"/>
            <a:ext cx="8377403" cy="0"/>
            <a:chOff x="503625" y="726011"/>
            <a:chExt cx="11780723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Box 84"/>
          <p:cNvSpPr txBox="1"/>
          <p:nvPr/>
        </p:nvSpPr>
        <p:spPr>
          <a:xfrm>
            <a:off x="217153" y="830880"/>
            <a:ext cx="41168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1. original pictures of microscopy: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84">
            <a:extLst>
              <a:ext uri="{FF2B5EF4-FFF2-40B4-BE49-F238E27FC236}">
                <a16:creationId xmlns:a16="http://schemas.microsoft.com/office/drawing/2014/main" id="{6AAF4906-7DE2-4CBC-AA76-E9DF9808F4EA}"/>
              </a:ext>
            </a:extLst>
          </p:cNvPr>
          <p:cNvSpPr txBox="1"/>
          <p:nvPr/>
        </p:nvSpPr>
        <p:spPr>
          <a:xfrm>
            <a:off x="1498600" y="4216456"/>
            <a:ext cx="18542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DM+P2Y</a:t>
            </a:r>
            <a:r>
              <a:rPr lang="en-US" altLang="zh-CN" baseline="-250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shRNA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84">
            <a:extLst>
              <a:ext uri="{FF2B5EF4-FFF2-40B4-BE49-F238E27FC236}">
                <a16:creationId xmlns:a16="http://schemas.microsoft.com/office/drawing/2014/main" id="{90DF841B-F3E3-4CC5-9823-81284764F415}"/>
              </a:ext>
            </a:extLst>
          </p:cNvPr>
          <p:cNvSpPr txBox="1"/>
          <p:nvPr/>
        </p:nvSpPr>
        <p:spPr>
          <a:xfrm>
            <a:off x="5705841" y="4216456"/>
            <a:ext cx="154690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DM+NC shRNA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图片 7" descr="紫色的图案&#10;&#10;低可信度描述已自动生成">
            <a:extLst>
              <a:ext uri="{FF2B5EF4-FFF2-40B4-BE49-F238E27FC236}">
                <a16:creationId xmlns:a16="http://schemas.microsoft.com/office/drawing/2014/main" id="{986607AF-ED99-4F6D-9423-8741130B57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80" y="1208847"/>
            <a:ext cx="3891040" cy="2929724"/>
          </a:xfrm>
          <a:prstGeom prst="rect">
            <a:avLst/>
          </a:prstGeom>
        </p:spPr>
      </p:pic>
      <p:pic>
        <p:nvPicPr>
          <p:cNvPr id="11" name="图片 10" descr="图片包含 紫色, 游戏机, 食物&#10;&#10;描述已自动生成">
            <a:extLst>
              <a:ext uri="{FF2B5EF4-FFF2-40B4-BE49-F238E27FC236}">
                <a16:creationId xmlns:a16="http://schemas.microsoft.com/office/drawing/2014/main" id="{FC9A6B45-D480-4ABA-A246-9EA4578440C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3778" y="1208847"/>
            <a:ext cx="3891032" cy="2929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545237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67857" y="172047"/>
            <a:ext cx="2808288" cy="33855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200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Fig. 3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3503366" y="528852"/>
            <a:ext cx="2060807" cy="15324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6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result and analysis</a:t>
            </a:r>
            <a:endParaRPr lang="zh-CN" altLang="en-US" dirty="0">
              <a:solidFill>
                <a:srgbClr val="577188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3300" y="516416"/>
            <a:ext cx="8377403" cy="0"/>
            <a:chOff x="503625" y="726011"/>
            <a:chExt cx="11780723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Box 84"/>
          <p:cNvSpPr txBox="1"/>
          <p:nvPr/>
        </p:nvSpPr>
        <p:spPr>
          <a:xfrm>
            <a:off x="217153" y="830880"/>
            <a:ext cx="41168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1. original pictures of microscopy: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84">
            <a:extLst>
              <a:ext uri="{FF2B5EF4-FFF2-40B4-BE49-F238E27FC236}">
                <a16:creationId xmlns:a16="http://schemas.microsoft.com/office/drawing/2014/main" id="{6AAF4906-7DE2-4CBC-AA76-E9DF9808F4EA}"/>
              </a:ext>
            </a:extLst>
          </p:cNvPr>
          <p:cNvSpPr txBox="1"/>
          <p:nvPr/>
        </p:nvSpPr>
        <p:spPr>
          <a:xfrm>
            <a:off x="1681802" y="4291802"/>
            <a:ext cx="11875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DM+naringin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84">
            <a:extLst>
              <a:ext uri="{FF2B5EF4-FFF2-40B4-BE49-F238E27FC236}">
                <a16:creationId xmlns:a16="http://schemas.microsoft.com/office/drawing/2014/main" id="{90DF841B-F3E3-4CC5-9823-81284764F415}"/>
              </a:ext>
            </a:extLst>
          </p:cNvPr>
          <p:cNvSpPr txBox="1"/>
          <p:nvPr/>
        </p:nvSpPr>
        <p:spPr>
          <a:xfrm>
            <a:off x="5918756" y="4296940"/>
            <a:ext cx="11875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DM+PBS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图片 7" descr="紫色的叶子&#10;&#10;中度可信度描述已自动生成">
            <a:extLst>
              <a:ext uri="{FF2B5EF4-FFF2-40B4-BE49-F238E27FC236}">
                <a16:creationId xmlns:a16="http://schemas.microsoft.com/office/drawing/2014/main" id="{D04AE258-5502-41AC-96C3-9A54A0DC89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90" y="1210327"/>
            <a:ext cx="3987178" cy="3002110"/>
          </a:xfrm>
          <a:prstGeom prst="rect">
            <a:avLst/>
          </a:prstGeom>
        </p:spPr>
      </p:pic>
      <p:pic>
        <p:nvPicPr>
          <p:cNvPr id="11" name="图片 10" descr="紫色的花朵&#10;&#10;中度可信度描述已自动生成">
            <a:extLst>
              <a:ext uri="{FF2B5EF4-FFF2-40B4-BE49-F238E27FC236}">
                <a16:creationId xmlns:a16="http://schemas.microsoft.com/office/drawing/2014/main" id="{5A7FBDB0-E2B5-42AC-8C20-AE233A1264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6277" y="1210327"/>
            <a:ext cx="3992511" cy="3006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333654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67857" y="172047"/>
            <a:ext cx="2808288" cy="33855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200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Fig. 3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3503366" y="528852"/>
            <a:ext cx="2060807" cy="15324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6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result and analysis</a:t>
            </a:r>
            <a:endParaRPr lang="zh-CN" altLang="en-US" dirty="0">
              <a:solidFill>
                <a:srgbClr val="577188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3300" y="516416"/>
            <a:ext cx="8377403" cy="0"/>
            <a:chOff x="503625" y="726011"/>
            <a:chExt cx="11780723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Box 84"/>
          <p:cNvSpPr txBox="1"/>
          <p:nvPr/>
        </p:nvSpPr>
        <p:spPr>
          <a:xfrm>
            <a:off x="217153" y="830880"/>
            <a:ext cx="41168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Fig.3:  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图片 7" descr="图片包含 图表&#10;&#10;描述已自动生成">
            <a:extLst>
              <a:ext uri="{FF2B5EF4-FFF2-40B4-BE49-F238E27FC236}">
                <a16:creationId xmlns:a16="http://schemas.microsoft.com/office/drawing/2014/main" id="{B52AEA5B-D7BC-4F39-B2DE-B92F547655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204" y="700350"/>
            <a:ext cx="6045591" cy="433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347536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67857" y="172047"/>
            <a:ext cx="2808288" cy="33855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200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Fig. 4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3503366" y="528852"/>
            <a:ext cx="2060807" cy="15324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6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result and analysis</a:t>
            </a:r>
            <a:endParaRPr lang="zh-CN" altLang="en-US" dirty="0">
              <a:solidFill>
                <a:srgbClr val="577188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3300" y="516416"/>
            <a:ext cx="8377403" cy="0"/>
            <a:chOff x="503625" y="726011"/>
            <a:chExt cx="11780723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Box 84"/>
          <p:cNvSpPr txBox="1"/>
          <p:nvPr/>
        </p:nvSpPr>
        <p:spPr>
          <a:xfrm>
            <a:off x="217153" y="830880"/>
            <a:ext cx="41168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1. original gel image of protein IL-1</a:t>
            </a:r>
            <a:r>
              <a:rPr lang="el-GR" altLang="zh-CN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and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β-actin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35B2B29D-2CC1-44C5-B561-311AE93BC47A}"/>
              </a:ext>
            </a:extLst>
          </p:cNvPr>
          <p:cNvSpPr txBox="1"/>
          <p:nvPr/>
        </p:nvSpPr>
        <p:spPr>
          <a:xfrm>
            <a:off x="970542" y="2988975"/>
            <a:ext cx="18499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+mj-ea"/>
                <a:ea typeface="+mj-ea"/>
              </a:defRPr>
            </a:lvl1pPr>
          </a:lstStyle>
          <a:p>
            <a:pPr algn="ctr"/>
            <a:r>
              <a:rPr lang="el-GR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β-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actin (43kD)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文本框 12">
            <a:extLst>
              <a:ext uri="{FF2B5EF4-FFF2-40B4-BE49-F238E27FC236}">
                <a16:creationId xmlns:a16="http://schemas.microsoft.com/office/drawing/2014/main" id="{E3A2331C-4CFE-4A8A-B8CE-5A8C48155188}"/>
              </a:ext>
            </a:extLst>
          </p:cNvPr>
          <p:cNvSpPr txBox="1"/>
          <p:nvPr/>
        </p:nvSpPr>
        <p:spPr>
          <a:xfrm>
            <a:off x="945698" y="1349906"/>
            <a:ext cx="18747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200">
                <a:latin typeface="+mj-lt"/>
                <a:ea typeface="+mj-ea"/>
              </a:defRPr>
            </a:lvl1pPr>
          </a:lstStyle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IL-1</a:t>
            </a:r>
            <a:r>
              <a:rPr lang="el-GR" altLang="zh-CN" dirty="0">
                <a:latin typeface="Arial" panose="020B0604020202020204" pitchFamily="34" charset="0"/>
                <a:cs typeface="Arial" panose="020B0604020202020204" pitchFamily="34" charset="0"/>
              </a:rPr>
              <a:t>β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(31kD)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58ED3764-20AB-425F-AC02-E809ECCCFE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500" t="31630" r="25417" b="40905"/>
          <a:stretch/>
        </p:blipFill>
        <p:spPr>
          <a:xfrm>
            <a:off x="2827512" y="2751733"/>
            <a:ext cx="3456369" cy="166433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23DA7A1E-231C-4EF3-B182-6F711988A7D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857" t="15828" r="28572" b="50000"/>
          <a:stretch/>
        </p:blipFill>
        <p:spPr>
          <a:xfrm>
            <a:off x="2704969" y="1158696"/>
            <a:ext cx="3657600" cy="133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1474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67857" y="172047"/>
            <a:ext cx="2808288" cy="33855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200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Fig. 4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3503366" y="528852"/>
            <a:ext cx="2060807" cy="15324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6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result and analysis</a:t>
            </a:r>
            <a:endParaRPr lang="zh-CN" altLang="en-US" dirty="0">
              <a:solidFill>
                <a:srgbClr val="577188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3300" y="516416"/>
            <a:ext cx="8377403" cy="0"/>
            <a:chOff x="503625" y="726011"/>
            <a:chExt cx="11780723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4">
            <a:extLst>
              <a:ext uri="{FF2B5EF4-FFF2-40B4-BE49-F238E27FC236}">
                <a16:creationId xmlns:a16="http://schemas.microsoft.com/office/drawing/2014/main" id="{0C8E2372-1A0B-4E08-9B15-8EE94C3CBB36}"/>
              </a:ext>
            </a:extLst>
          </p:cNvPr>
          <p:cNvSpPr txBox="1"/>
          <p:nvPr/>
        </p:nvSpPr>
        <p:spPr>
          <a:xfrm>
            <a:off x="177801" y="830880"/>
            <a:ext cx="2590800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2. IOD values analysis</a:t>
            </a:r>
          </a:p>
          <a:p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(Note: all the detailed IOD values were shown in the Excel file titled “data sheet 1”)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76A270FF-B16E-4E85-A408-7B95CD2749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077" t="12171" r="43384" b="66906"/>
          <a:stretch/>
        </p:blipFill>
        <p:spPr>
          <a:xfrm>
            <a:off x="3334043" y="700350"/>
            <a:ext cx="5310554" cy="143553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D464972A-7B8E-4F95-B0B6-E7A32C448F5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000" t="41526" r="33308" b="18906"/>
          <a:stretch/>
        </p:blipFill>
        <p:spPr>
          <a:xfrm>
            <a:off x="1730326" y="2203766"/>
            <a:ext cx="6914271" cy="286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445249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67857" y="172047"/>
            <a:ext cx="2808288" cy="33855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200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Fig. 1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3503366" y="528852"/>
            <a:ext cx="2060807" cy="15324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6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result and analysis</a:t>
            </a:r>
            <a:endParaRPr lang="zh-CN" altLang="en-US" dirty="0">
              <a:solidFill>
                <a:srgbClr val="577188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3300" y="516416"/>
            <a:ext cx="8377403" cy="0"/>
            <a:chOff x="503625" y="726011"/>
            <a:chExt cx="11780723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Box 84"/>
          <p:cNvSpPr txBox="1"/>
          <p:nvPr/>
        </p:nvSpPr>
        <p:spPr>
          <a:xfrm>
            <a:off x="217153" y="830880"/>
            <a:ext cx="41168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1. original gel image of protein P2Y</a:t>
            </a:r>
            <a:r>
              <a:rPr lang="en-US" altLang="zh-CN" baseline="-250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and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β-actin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文本框 13">
            <a:extLst>
              <a:ext uri="{FF2B5EF4-FFF2-40B4-BE49-F238E27FC236}">
                <a16:creationId xmlns:a16="http://schemas.microsoft.com/office/drawing/2014/main" id="{04DDE882-1F7E-49DB-AE90-67D62F425BA0}"/>
              </a:ext>
            </a:extLst>
          </p:cNvPr>
          <p:cNvSpPr txBox="1"/>
          <p:nvPr/>
        </p:nvSpPr>
        <p:spPr>
          <a:xfrm>
            <a:off x="1046521" y="3035073"/>
            <a:ext cx="18499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+mj-ea"/>
                <a:ea typeface="+mj-ea"/>
              </a:defRPr>
            </a:lvl1pPr>
          </a:lstStyle>
          <a:p>
            <a:pPr algn="ctr"/>
            <a:r>
              <a:rPr lang="el-GR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β-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actin (43kD)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文本框 12">
            <a:extLst>
              <a:ext uri="{FF2B5EF4-FFF2-40B4-BE49-F238E27FC236}">
                <a16:creationId xmlns:a16="http://schemas.microsoft.com/office/drawing/2014/main" id="{C420840A-2153-42ED-9A3B-F640A08DD058}"/>
              </a:ext>
            </a:extLst>
          </p:cNvPr>
          <p:cNvSpPr txBox="1"/>
          <p:nvPr/>
        </p:nvSpPr>
        <p:spPr>
          <a:xfrm>
            <a:off x="1034099" y="2135494"/>
            <a:ext cx="18747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+mj-ea"/>
                <a:ea typeface="+mj-ea"/>
              </a:defRPr>
            </a:lvl1pPr>
          </a:lstStyle>
          <a:p>
            <a:pPr algn="ctr"/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P2Y</a:t>
            </a:r>
            <a:r>
              <a:rPr lang="en-US" altLang="zh-CN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14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(55kD)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C11C17DC-F180-42F1-8410-92A0F12717D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524" t="32684" r="23699" b="51781"/>
          <a:stretch/>
        </p:blipFill>
        <p:spPr>
          <a:xfrm>
            <a:off x="2921609" y="2657637"/>
            <a:ext cx="3589167" cy="90186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B6BC9523-0C93-4A0E-BC1F-080D9F77094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549" t="22140" r="26428" b="57872"/>
          <a:stretch/>
        </p:blipFill>
        <p:spPr>
          <a:xfrm>
            <a:off x="2713969" y="1891216"/>
            <a:ext cx="3639600" cy="786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1948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67857" y="172047"/>
            <a:ext cx="2808288" cy="33855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200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Fig. 4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3503366" y="528852"/>
            <a:ext cx="2060807" cy="15324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6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result and analysis</a:t>
            </a:r>
            <a:endParaRPr lang="zh-CN" altLang="en-US" dirty="0">
              <a:solidFill>
                <a:srgbClr val="577188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3300" y="516416"/>
            <a:ext cx="8377403" cy="0"/>
            <a:chOff x="503625" y="726011"/>
            <a:chExt cx="11780723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Box 84"/>
          <p:cNvSpPr txBox="1"/>
          <p:nvPr/>
        </p:nvSpPr>
        <p:spPr>
          <a:xfrm>
            <a:off x="217153" y="830880"/>
            <a:ext cx="41168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3. GraphPad prism histogram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图片 7" descr="图表, 图示&#10;&#10;描述已自动生成">
            <a:extLst>
              <a:ext uri="{FF2B5EF4-FFF2-40B4-BE49-F238E27FC236}">
                <a16:creationId xmlns:a16="http://schemas.microsoft.com/office/drawing/2014/main" id="{4C1C5494-2DE2-4BEB-AA37-168EAADE46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9470" y="921934"/>
            <a:ext cx="4372978" cy="3705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773092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67857" y="172047"/>
            <a:ext cx="2808288" cy="33855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200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Fig. 4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3503366" y="528852"/>
            <a:ext cx="2060807" cy="15324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6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result and analysis</a:t>
            </a:r>
            <a:endParaRPr lang="zh-CN" altLang="en-US" dirty="0">
              <a:solidFill>
                <a:srgbClr val="577188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3300" y="516416"/>
            <a:ext cx="8377403" cy="0"/>
            <a:chOff x="503625" y="726011"/>
            <a:chExt cx="11780723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Box 84"/>
          <p:cNvSpPr txBox="1"/>
          <p:nvPr/>
        </p:nvSpPr>
        <p:spPr>
          <a:xfrm>
            <a:off x="217152" y="830880"/>
            <a:ext cx="54978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Fig. 4: 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图片 7" descr="图示&#10;&#10;描述已自动生成">
            <a:extLst>
              <a:ext uri="{FF2B5EF4-FFF2-40B4-BE49-F238E27FC236}">
                <a16:creationId xmlns:a16="http://schemas.microsoft.com/office/drawing/2014/main" id="{DE67F8CA-9A27-4AB4-BC23-D40A027EDF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0658" y="779290"/>
            <a:ext cx="3763107" cy="4260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904980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67857" y="172047"/>
            <a:ext cx="2808288" cy="33855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200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Fig. 5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3503366" y="528852"/>
            <a:ext cx="2060807" cy="15324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6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result and analysis</a:t>
            </a:r>
            <a:endParaRPr lang="zh-CN" altLang="en-US" dirty="0">
              <a:solidFill>
                <a:srgbClr val="577188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3300" y="516416"/>
            <a:ext cx="8377403" cy="0"/>
            <a:chOff x="503625" y="726011"/>
            <a:chExt cx="11780723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Box 84"/>
          <p:cNvSpPr txBox="1"/>
          <p:nvPr/>
        </p:nvSpPr>
        <p:spPr>
          <a:xfrm>
            <a:off x="217152" y="830880"/>
            <a:ext cx="44818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1. original gel image of protein GPX4, NRF2 and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β-actin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文本框 13">
            <a:extLst>
              <a:ext uri="{FF2B5EF4-FFF2-40B4-BE49-F238E27FC236}">
                <a16:creationId xmlns:a16="http://schemas.microsoft.com/office/drawing/2014/main" id="{0D8074EF-7A1C-41D7-9764-E75B946B70C5}"/>
              </a:ext>
            </a:extLst>
          </p:cNvPr>
          <p:cNvSpPr txBox="1"/>
          <p:nvPr/>
        </p:nvSpPr>
        <p:spPr>
          <a:xfrm>
            <a:off x="960976" y="3998042"/>
            <a:ext cx="18499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+mj-ea"/>
                <a:ea typeface="+mj-ea"/>
              </a:defRPr>
            </a:lvl1pPr>
          </a:lstStyle>
          <a:p>
            <a:pPr algn="ctr"/>
            <a:r>
              <a:rPr lang="el-GR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β-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actin (43kD)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1BAB9AF3-1FF6-46B9-8172-3C8334C70217}"/>
              </a:ext>
            </a:extLst>
          </p:cNvPr>
          <p:cNvSpPr txBox="1"/>
          <p:nvPr/>
        </p:nvSpPr>
        <p:spPr>
          <a:xfrm>
            <a:off x="936132" y="2911330"/>
            <a:ext cx="18747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+mj-ea"/>
                <a:ea typeface="+mj-ea"/>
              </a:defRPr>
            </a:lvl1pPr>
          </a:lstStyle>
          <a:p>
            <a:pPr algn="ctr"/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NRF2</a:t>
            </a:r>
            <a:r>
              <a:rPr lang="en-US" altLang="zh-CN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(70kD)</a:t>
            </a:r>
          </a:p>
        </p:txBody>
      </p:sp>
      <p:sp>
        <p:nvSpPr>
          <p:cNvPr id="15" name="文本框 12">
            <a:extLst>
              <a:ext uri="{FF2B5EF4-FFF2-40B4-BE49-F238E27FC236}">
                <a16:creationId xmlns:a16="http://schemas.microsoft.com/office/drawing/2014/main" id="{C2BCD7DC-631F-4DF3-AE7A-0DD5843B4B3D}"/>
              </a:ext>
            </a:extLst>
          </p:cNvPr>
          <p:cNvSpPr txBox="1"/>
          <p:nvPr/>
        </p:nvSpPr>
        <p:spPr>
          <a:xfrm>
            <a:off x="936132" y="1593038"/>
            <a:ext cx="18747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+mj-ea"/>
                <a:ea typeface="+mj-ea"/>
              </a:defRPr>
            </a:lvl1pPr>
          </a:lstStyle>
          <a:p>
            <a:pPr algn="ctr"/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GPX4</a:t>
            </a:r>
            <a:r>
              <a:rPr lang="en-US" altLang="zh-CN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(25kD)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4C729A1B-D982-4D12-9246-0A4091070D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861" t="56167" r="25555" b="28889"/>
          <a:stretch/>
        </p:blipFill>
        <p:spPr>
          <a:xfrm>
            <a:off x="3114351" y="1246525"/>
            <a:ext cx="3575843" cy="869113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A482F71E-B17F-413E-A169-E772CEBB49C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286" t="29042" r="22000" b="47565"/>
          <a:stretch/>
        </p:blipFill>
        <p:spPr>
          <a:xfrm>
            <a:off x="3079394" y="2406662"/>
            <a:ext cx="3610800" cy="100933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426B0FF7-E4AF-4519-8D80-9136419B9B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858" t="42345" r="26834" b="36139"/>
          <a:stretch/>
        </p:blipFill>
        <p:spPr>
          <a:xfrm>
            <a:off x="3041925" y="3657519"/>
            <a:ext cx="3685737" cy="957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1965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67857" y="172047"/>
            <a:ext cx="2808288" cy="33855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200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Fig. 5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3503366" y="528852"/>
            <a:ext cx="2060807" cy="15324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6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result and analysis</a:t>
            </a:r>
            <a:endParaRPr lang="zh-CN" altLang="en-US" dirty="0">
              <a:solidFill>
                <a:srgbClr val="577188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3300" y="516416"/>
            <a:ext cx="8377403" cy="0"/>
            <a:chOff x="503625" y="726011"/>
            <a:chExt cx="11780723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84">
            <a:extLst>
              <a:ext uri="{FF2B5EF4-FFF2-40B4-BE49-F238E27FC236}">
                <a16:creationId xmlns:a16="http://schemas.microsoft.com/office/drawing/2014/main" id="{7D2FD181-0AC4-4772-B7F6-D6FDCEA045D9}"/>
              </a:ext>
            </a:extLst>
          </p:cNvPr>
          <p:cNvSpPr txBox="1"/>
          <p:nvPr/>
        </p:nvSpPr>
        <p:spPr>
          <a:xfrm>
            <a:off x="177801" y="830880"/>
            <a:ext cx="2590800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2. IOD values analysis (GPX4)</a:t>
            </a:r>
          </a:p>
          <a:p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(Note: all the detailed IOD values were shown in the Excel file titled “data sheet 1”)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9110CD12-2DFC-4365-B3D1-AD73E60998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846" t="12171" r="43539" b="68821"/>
          <a:stretch/>
        </p:blipFill>
        <p:spPr>
          <a:xfrm>
            <a:off x="3021335" y="676989"/>
            <a:ext cx="5528602" cy="135532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87FE1DA4-C7CF-4814-8A65-37D6771053B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154" t="34051" r="33308" b="26154"/>
          <a:stretch/>
        </p:blipFill>
        <p:spPr>
          <a:xfrm>
            <a:off x="1868031" y="2129302"/>
            <a:ext cx="6681906" cy="279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97020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67857" y="172047"/>
            <a:ext cx="2808288" cy="33855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200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Fig. 5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3503366" y="528852"/>
            <a:ext cx="2060807" cy="15324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6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result and analysis</a:t>
            </a:r>
            <a:endParaRPr lang="zh-CN" altLang="en-US" dirty="0">
              <a:solidFill>
                <a:srgbClr val="577188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3300" y="516416"/>
            <a:ext cx="8377403" cy="0"/>
            <a:chOff x="503625" y="726011"/>
            <a:chExt cx="11780723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84">
            <a:extLst>
              <a:ext uri="{FF2B5EF4-FFF2-40B4-BE49-F238E27FC236}">
                <a16:creationId xmlns:a16="http://schemas.microsoft.com/office/drawing/2014/main" id="{7D2FD181-0AC4-4772-B7F6-D6FDCEA045D9}"/>
              </a:ext>
            </a:extLst>
          </p:cNvPr>
          <p:cNvSpPr txBox="1"/>
          <p:nvPr/>
        </p:nvSpPr>
        <p:spPr>
          <a:xfrm>
            <a:off x="177801" y="830880"/>
            <a:ext cx="2590800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2. IOD values analysis (NRF2)</a:t>
            </a:r>
          </a:p>
          <a:p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(Note: all the detailed IOD values were shown in the Excel file titled “data sheet 1”)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97203B29-9E5C-4CAA-84CE-7686B5AF7D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077" t="13261" r="42923" b="69368"/>
          <a:stretch/>
        </p:blipFill>
        <p:spPr>
          <a:xfrm>
            <a:off x="2991378" y="737888"/>
            <a:ext cx="5512056" cy="122407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211A8F3B-DC03-45B1-8469-44834847DBA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000" t="41299" r="33000" b="18359"/>
          <a:stretch/>
        </p:blipFill>
        <p:spPr>
          <a:xfrm>
            <a:off x="1575582" y="2060197"/>
            <a:ext cx="6927852" cy="2911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482276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67857" y="172047"/>
            <a:ext cx="2808288" cy="33855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200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Fig. 5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3503366" y="528852"/>
            <a:ext cx="2060807" cy="15324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6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result and analysis</a:t>
            </a:r>
            <a:endParaRPr lang="zh-CN" altLang="en-US" dirty="0">
              <a:solidFill>
                <a:srgbClr val="577188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3300" y="516416"/>
            <a:ext cx="8377403" cy="0"/>
            <a:chOff x="503625" y="726011"/>
            <a:chExt cx="11780723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Box 84"/>
          <p:cNvSpPr txBox="1"/>
          <p:nvPr/>
        </p:nvSpPr>
        <p:spPr>
          <a:xfrm>
            <a:off x="217153" y="830880"/>
            <a:ext cx="41168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3. GraphPad prism histogram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图片 7" descr="图示&#10;&#10;描述已自动生成">
            <a:extLst>
              <a:ext uri="{FF2B5EF4-FFF2-40B4-BE49-F238E27FC236}">
                <a16:creationId xmlns:a16="http://schemas.microsoft.com/office/drawing/2014/main" id="{A0FD8532-BFBC-4640-963D-520BE18DE3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00" y="1130961"/>
            <a:ext cx="3963596" cy="3398835"/>
          </a:xfrm>
          <a:prstGeom prst="rect">
            <a:avLst/>
          </a:prstGeom>
        </p:spPr>
      </p:pic>
      <p:pic>
        <p:nvPicPr>
          <p:cNvPr id="12" name="图片 11" descr="图示&#10;&#10;描述已自动生成">
            <a:extLst>
              <a:ext uri="{FF2B5EF4-FFF2-40B4-BE49-F238E27FC236}">
                <a16:creationId xmlns:a16="http://schemas.microsoft.com/office/drawing/2014/main" id="{6EFCE8F3-45F5-49FA-B781-F94746750F4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130960"/>
            <a:ext cx="3963596" cy="336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112856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67857" y="172047"/>
            <a:ext cx="2808288" cy="33855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200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Fig. 5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3503366" y="528852"/>
            <a:ext cx="2060807" cy="15324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6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result and analysis</a:t>
            </a:r>
            <a:endParaRPr lang="zh-CN" altLang="en-US" dirty="0">
              <a:solidFill>
                <a:srgbClr val="577188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3300" y="516416"/>
            <a:ext cx="8377403" cy="0"/>
            <a:chOff x="503625" y="726011"/>
            <a:chExt cx="11780723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Box 84"/>
          <p:cNvSpPr txBox="1"/>
          <p:nvPr/>
        </p:nvSpPr>
        <p:spPr>
          <a:xfrm>
            <a:off x="217152" y="830880"/>
            <a:ext cx="54978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Fig. 5: 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图片 7" descr="图片包含 图示&#10;&#10;描述已自动生成">
            <a:extLst>
              <a:ext uri="{FF2B5EF4-FFF2-40B4-BE49-F238E27FC236}">
                <a16:creationId xmlns:a16="http://schemas.microsoft.com/office/drawing/2014/main" id="{1AE6DDD4-05A2-4DD4-8C3C-113284127F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555" y="700350"/>
            <a:ext cx="6059659" cy="4283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114079"/>
      </p:ext>
    </p:extLst>
  </p:cSld>
  <p:clrMapOvr>
    <a:masterClrMapping/>
  </p:clrMapOvr>
  <p:transition spd="slow"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67857" y="172047"/>
            <a:ext cx="2808288" cy="33855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200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Fig. 6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3503366" y="528852"/>
            <a:ext cx="2060807" cy="15324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6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result and analysis</a:t>
            </a:r>
            <a:endParaRPr lang="zh-CN" altLang="en-US" dirty="0">
              <a:solidFill>
                <a:srgbClr val="577188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3300" y="516416"/>
            <a:ext cx="8377403" cy="0"/>
            <a:chOff x="503625" y="726011"/>
            <a:chExt cx="11780723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Box 84"/>
          <p:cNvSpPr txBox="1"/>
          <p:nvPr/>
        </p:nvSpPr>
        <p:spPr>
          <a:xfrm>
            <a:off x="435201" y="830880"/>
            <a:ext cx="238537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1. The detailed ROS data were shown in the Excel file titled “data sheet 1”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D0384DA7-84DC-4890-8F51-073E3D7A4E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000" t="12171" r="43231" b="72376"/>
          <a:stretch/>
        </p:blipFill>
        <p:spPr>
          <a:xfrm>
            <a:off x="2933113" y="751644"/>
            <a:ext cx="5598941" cy="111190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D5FE449B-372E-45C3-AF41-4689DD952C5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846" t="26393" r="33077" b="33402"/>
          <a:stretch/>
        </p:blipFill>
        <p:spPr>
          <a:xfrm>
            <a:off x="1515578" y="1933094"/>
            <a:ext cx="7016476" cy="293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088330"/>
      </p:ext>
    </p:extLst>
  </p:cSld>
  <p:clrMapOvr>
    <a:masterClrMapping/>
  </p:clrMapOvr>
  <p:transition spd="slow"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67857" y="172047"/>
            <a:ext cx="2808288" cy="33855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200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Fig. 6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3503366" y="528852"/>
            <a:ext cx="2060807" cy="15324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6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result and analysis</a:t>
            </a:r>
            <a:endParaRPr lang="zh-CN" altLang="en-US" dirty="0">
              <a:solidFill>
                <a:srgbClr val="577188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3300" y="516416"/>
            <a:ext cx="8377403" cy="0"/>
            <a:chOff x="503625" y="726011"/>
            <a:chExt cx="11780723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Box 84"/>
          <p:cNvSpPr txBox="1"/>
          <p:nvPr/>
        </p:nvSpPr>
        <p:spPr>
          <a:xfrm>
            <a:off x="217152" y="830880"/>
            <a:ext cx="75298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2. Fig.6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图片 8" descr="图示&#10;&#10;描述已自动生成">
            <a:extLst>
              <a:ext uri="{FF2B5EF4-FFF2-40B4-BE49-F238E27FC236}">
                <a16:creationId xmlns:a16="http://schemas.microsoft.com/office/drawing/2014/main" id="{CB198ECA-F0CD-4DCB-8604-3B863C053B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669" y="836696"/>
            <a:ext cx="4803413" cy="3924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644448"/>
      </p:ext>
    </p:extLst>
  </p:cSld>
  <p:clrMapOvr>
    <a:masterClrMapping/>
  </p:clrMapOvr>
  <p:transition spd="slow"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67857" y="172047"/>
            <a:ext cx="2808288" cy="33855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200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Fig. 7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3503366" y="528852"/>
            <a:ext cx="2060807" cy="15324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6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result and analysis</a:t>
            </a:r>
            <a:endParaRPr lang="zh-CN" altLang="en-US" dirty="0">
              <a:solidFill>
                <a:srgbClr val="577188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3300" y="516416"/>
            <a:ext cx="8377403" cy="0"/>
            <a:chOff x="503625" y="726011"/>
            <a:chExt cx="11780723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Box 84"/>
          <p:cNvSpPr txBox="1"/>
          <p:nvPr/>
        </p:nvSpPr>
        <p:spPr>
          <a:xfrm>
            <a:off x="217152" y="830880"/>
            <a:ext cx="75298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1. The detailed data were shown in the Table 3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84">
            <a:extLst>
              <a:ext uri="{FF2B5EF4-FFF2-40B4-BE49-F238E27FC236}">
                <a16:creationId xmlns:a16="http://schemas.microsoft.com/office/drawing/2014/main" id="{024180A0-E0F6-4CE9-A34E-98621AB37BAB}"/>
              </a:ext>
            </a:extLst>
          </p:cNvPr>
          <p:cNvSpPr txBox="1"/>
          <p:nvPr/>
        </p:nvSpPr>
        <p:spPr>
          <a:xfrm>
            <a:off x="633956" y="1262308"/>
            <a:ext cx="75298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Fig.7: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图片 8" descr="地图的截图&#10;&#10;中度可信度描述已自动生成">
            <a:extLst>
              <a:ext uri="{FF2B5EF4-FFF2-40B4-BE49-F238E27FC236}">
                <a16:creationId xmlns:a16="http://schemas.microsoft.com/office/drawing/2014/main" id="{770F7CC7-85F3-4DC1-BC79-31FF3D49B0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322" y="1143397"/>
            <a:ext cx="6496578" cy="3698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423926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67857" y="172047"/>
            <a:ext cx="2808288" cy="33855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200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Fig. 1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3503366" y="528852"/>
            <a:ext cx="2060807" cy="15324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6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result and analysis</a:t>
            </a:r>
            <a:endParaRPr lang="zh-CN" altLang="en-US" dirty="0">
              <a:solidFill>
                <a:srgbClr val="577188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3300" y="516416"/>
            <a:ext cx="8377403" cy="0"/>
            <a:chOff x="503625" y="726011"/>
            <a:chExt cx="11780723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Box 84"/>
          <p:cNvSpPr txBox="1"/>
          <p:nvPr/>
        </p:nvSpPr>
        <p:spPr>
          <a:xfrm>
            <a:off x="177801" y="830880"/>
            <a:ext cx="2590800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2. IOD values analysis</a:t>
            </a:r>
          </a:p>
          <a:p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(Note: all the detailed IOD values were shown in the Excel file titled “data sheet 1”)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89D10EA2-7C34-481D-A6B3-9B60E3FE35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308" t="13261" r="43307" b="71829"/>
          <a:stretch/>
        </p:blipFill>
        <p:spPr>
          <a:xfrm>
            <a:off x="2768601" y="752712"/>
            <a:ext cx="5883030" cy="113723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E931C4A4-2D6A-4658-8756-B70C2EA7B16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001" t="33778" r="33385" b="25470"/>
          <a:stretch/>
        </p:blipFill>
        <p:spPr>
          <a:xfrm>
            <a:off x="1922712" y="1983059"/>
            <a:ext cx="6728919" cy="2988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422362"/>
      </p:ext>
    </p:extLst>
  </p:cSld>
  <p:clrMapOvr>
    <a:masterClrMapping/>
  </p:clrMapOvr>
  <p:transition spd="slow"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67857" y="172047"/>
            <a:ext cx="2808288" cy="33855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200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Table 1,2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3503366" y="528852"/>
            <a:ext cx="2060807" cy="15324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6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result and analysis</a:t>
            </a:r>
            <a:endParaRPr lang="zh-CN" altLang="en-US" dirty="0">
              <a:solidFill>
                <a:srgbClr val="577188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3300" y="516416"/>
            <a:ext cx="8377403" cy="0"/>
            <a:chOff x="503625" y="726011"/>
            <a:chExt cx="11780723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Box 84"/>
          <p:cNvSpPr txBox="1"/>
          <p:nvPr/>
        </p:nvSpPr>
        <p:spPr>
          <a:xfrm>
            <a:off x="217152" y="830880"/>
            <a:ext cx="75298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1. The detailed data were shown in the Excel file titled “data sheet 1”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5735F49A-F15D-4C07-BC9D-E4B3D87D75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292" t="29676" r="25692" b="7248"/>
          <a:stretch/>
        </p:blipFill>
        <p:spPr>
          <a:xfrm>
            <a:off x="765193" y="1112995"/>
            <a:ext cx="7070511" cy="3858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691062"/>
      </p:ext>
    </p:extLst>
  </p:cSld>
  <p:clrMapOvr>
    <a:masterClrMapping/>
  </p:clrMapOvr>
  <p:transition spd="slow"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67857" y="172047"/>
            <a:ext cx="2808288" cy="33855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200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Table 3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3503366" y="528852"/>
            <a:ext cx="2060807" cy="15324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6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result and analysis</a:t>
            </a:r>
            <a:endParaRPr lang="zh-CN" altLang="en-US" dirty="0">
              <a:solidFill>
                <a:srgbClr val="577188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3300" y="516416"/>
            <a:ext cx="8377403" cy="0"/>
            <a:chOff x="503625" y="726011"/>
            <a:chExt cx="11780723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id="{1E1F63D2-1BE4-4AAA-AEF6-9E0AD2AC7E0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385" t="29675" r="37923" b="13710"/>
          <a:stretch/>
        </p:blipFill>
        <p:spPr>
          <a:xfrm>
            <a:off x="1224290" y="700350"/>
            <a:ext cx="6534043" cy="4187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277507"/>
      </p:ext>
    </p:extLst>
  </p:cSld>
  <p:clrMapOvr>
    <a:masterClrMapping/>
  </p:clrMapOvr>
  <p:transition spd="slow">
    <p:push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652008" y="1845951"/>
            <a:ext cx="2063385" cy="76944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4400" dirty="0">
                <a:solidFill>
                  <a:srgbClr val="37455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Ending</a:t>
            </a:r>
            <a:endParaRPr lang="zh-CN" altLang="en-US" sz="4400" dirty="0">
              <a:solidFill>
                <a:srgbClr val="37455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12"/>
          <p:cNvSpPr txBox="1"/>
          <p:nvPr/>
        </p:nvSpPr>
        <p:spPr>
          <a:xfrm>
            <a:off x="2436615" y="2822126"/>
            <a:ext cx="4204608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dirty="0">
                <a:solidFill>
                  <a:srgbClr val="7D78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 for your viewing</a:t>
            </a:r>
            <a:endParaRPr lang="zh-CN" altLang="en-US" sz="1800" dirty="0">
              <a:solidFill>
                <a:srgbClr val="7D78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8ACCCB30-9530-42D4-B53D-46AFE8D72478}"/>
              </a:ext>
            </a:extLst>
          </p:cNvPr>
          <p:cNvGrpSpPr/>
          <p:nvPr/>
        </p:nvGrpSpPr>
        <p:grpSpPr>
          <a:xfrm>
            <a:off x="1641872" y="4103688"/>
            <a:ext cx="6481763" cy="959644"/>
            <a:chOff x="1312863" y="187325"/>
            <a:chExt cx="8642350" cy="1279525"/>
          </a:xfrm>
          <a:solidFill>
            <a:srgbClr val="8FA4B7">
              <a:alpha val="42000"/>
            </a:srgbClr>
          </a:solidFill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194DABD8-A4E2-4D3E-B236-0CC9006F0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2863" y="307975"/>
              <a:ext cx="2224088" cy="1158875"/>
            </a:xfrm>
            <a:custGeom>
              <a:avLst/>
              <a:gdLst>
                <a:gd name="T0" fmla="*/ 0 w 524"/>
                <a:gd name="T1" fmla="*/ 164 h 271"/>
                <a:gd name="T2" fmla="*/ 256 w 524"/>
                <a:gd name="T3" fmla="*/ 28 h 271"/>
                <a:gd name="T4" fmla="*/ 524 w 524"/>
                <a:gd name="T5" fmla="*/ 104 h 271"/>
                <a:gd name="T6" fmla="*/ 244 w 524"/>
                <a:gd name="T7" fmla="*/ 244 h 271"/>
                <a:gd name="T8" fmla="*/ 0 w 524"/>
                <a:gd name="T9" fmla="*/ 164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4" h="271">
                  <a:moveTo>
                    <a:pt x="0" y="164"/>
                  </a:moveTo>
                  <a:cubicBezTo>
                    <a:pt x="80" y="116"/>
                    <a:pt x="164" y="60"/>
                    <a:pt x="256" y="28"/>
                  </a:cubicBezTo>
                  <a:cubicBezTo>
                    <a:pt x="312" y="8"/>
                    <a:pt x="404" y="0"/>
                    <a:pt x="524" y="104"/>
                  </a:cubicBezTo>
                  <a:cubicBezTo>
                    <a:pt x="524" y="104"/>
                    <a:pt x="372" y="216"/>
                    <a:pt x="244" y="244"/>
                  </a:cubicBezTo>
                  <a:cubicBezTo>
                    <a:pt x="120" y="271"/>
                    <a:pt x="28" y="196"/>
                    <a:pt x="0" y="164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5A54A1AD-4A06-4424-8577-FD51DDA2A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7613" y="307975"/>
              <a:ext cx="1933575" cy="1125538"/>
            </a:xfrm>
            <a:custGeom>
              <a:avLst/>
              <a:gdLst>
                <a:gd name="T0" fmla="*/ 0 w 456"/>
                <a:gd name="T1" fmla="*/ 104 h 263"/>
                <a:gd name="T2" fmla="*/ 256 w 456"/>
                <a:gd name="T3" fmla="*/ 32 h 263"/>
                <a:gd name="T4" fmla="*/ 456 w 456"/>
                <a:gd name="T5" fmla="*/ 188 h 263"/>
                <a:gd name="T6" fmla="*/ 272 w 456"/>
                <a:gd name="T7" fmla="*/ 263 h 263"/>
                <a:gd name="T8" fmla="*/ 0 w 456"/>
                <a:gd name="T9" fmla="*/ 10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" h="263">
                  <a:moveTo>
                    <a:pt x="0" y="104"/>
                  </a:moveTo>
                  <a:cubicBezTo>
                    <a:pt x="0" y="104"/>
                    <a:pt x="160" y="0"/>
                    <a:pt x="256" y="32"/>
                  </a:cubicBezTo>
                  <a:cubicBezTo>
                    <a:pt x="352" y="64"/>
                    <a:pt x="436" y="168"/>
                    <a:pt x="456" y="188"/>
                  </a:cubicBezTo>
                  <a:cubicBezTo>
                    <a:pt x="456" y="188"/>
                    <a:pt x="364" y="263"/>
                    <a:pt x="272" y="263"/>
                  </a:cubicBezTo>
                  <a:cubicBezTo>
                    <a:pt x="188" y="263"/>
                    <a:pt x="56" y="152"/>
                    <a:pt x="0" y="104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48992316-171D-4D81-9677-C7BEB41DF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8513" y="855663"/>
              <a:ext cx="1103313" cy="527050"/>
            </a:xfrm>
            <a:custGeom>
              <a:avLst/>
              <a:gdLst>
                <a:gd name="T0" fmla="*/ 0 w 260"/>
                <a:gd name="T1" fmla="*/ 68 h 123"/>
                <a:gd name="T2" fmla="*/ 156 w 260"/>
                <a:gd name="T3" fmla="*/ 0 h 123"/>
                <a:gd name="T4" fmla="*/ 260 w 260"/>
                <a:gd name="T5" fmla="*/ 40 h 123"/>
                <a:gd name="T6" fmla="*/ 136 w 260"/>
                <a:gd name="T7" fmla="*/ 104 h 123"/>
                <a:gd name="T8" fmla="*/ 0 w 260"/>
                <a:gd name="T9" fmla="*/ 6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123">
                  <a:moveTo>
                    <a:pt x="0" y="68"/>
                  </a:moveTo>
                  <a:cubicBezTo>
                    <a:pt x="0" y="68"/>
                    <a:pt x="80" y="0"/>
                    <a:pt x="156" y="0"/>
                  </a:cubicBezTo>
                  <a:cubicBezTo>
                    <a:pt x="232" y="4"/>
                    <a:pt x="248" y="36"/>
                    <a:pt x="260" y="40"/>
                  </a:cubicBezTo>
                  <a:cubicBezTo>
                    <a:pt x="260" y="40"/>
                    <a:pt x="204" y="88"/>
                    <a:pt x="136" y="104"/>
                  </a:cubicBezTo>
                  <a:cubicBezTo>
                    <a:pt x="68" y="123"/>
                    <a:pt x="16" y="84"/>
                    <a:pt x="0" y="68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B322E208-0823-4C5F-A3F6-322BEC714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4225" y="563563"/>
              <a:ext cx="1123950" cy="685800"/>
            </a:xfrm>
            <a:custGeom>
              <a:avLst/>
              <a:gdLst>
                <a:gd name="T0" fmla="*/ 0 w 265"/>
                <a:gd name="T1" fmla="*/ 104 h 160"/>
                <a:gd name="T2" fmla="*/ 133 w 265"/>
                <a:gd name="T3" fmla="*/ 20 h 160"/>
                <a:gd name="T4" fmla="*/ 265 w 265"/>
                <a:gd name="T5" fmla="*/ 20 h 160"/>
                <a:gd name="T6" fmla="*/ 149 w 265"/>
                <a:gd name="T7" fmla="*/ 144 h 160"/>
                <a:gd name="T8" fmla="*/ 0 w 265"/>
                <a:gd name="T9" fmla="*/ 10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60">
                  <a:moveTo>
                    <a:pt x="0" y="104"/>
                  </a:moveTo>
                  <a:cubicBezTo>
                    <a:pt x="0" y="104"/>
                    <a:pt x="81" y="40"/>
                    <a:pt x="133" y="20"/>
                  </a:cubicBezTo>
                  <a:cubicBezTo>
                    <a:pt x="173" y="4"/>
                    <a:pt x="221" y="0"/>
                    <a:pt x="265" y="20"/>
                  </a:cubicBezTo>
                  <a:cubicBezTo>
                    <a:pt x="265" y="20"/>
                    <a:pt x="209" y="128"/>
                    <a:pt x="149" y="144"/>
                  </a:cubicBezTo>
                  <a:cubicBezTo>
                    <a:pt x="85" y="160"/>
                    <a:pt x="0" y="104"/>
                    <a:pt x="0" y="104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id="{8FDAFA18-8310-4586-B2D6-8DFA9236F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0575" y="187325"/>
              <a:ext cx="1544638" cy="1044575"/>
            </a:xfrm>
            <a:custGeom>
              <a:avLst/>
              <a:gdLst>
                <a:gd name="T0" fmla="*/ 0 w 364"/>
                <a:gd name="T1" fmla="*/ 96 h 244"/>
                <a:gd name="T2" fmla="*/ 116 w 364"/>
                <a:gd name="T3" fmla="*/ 24 h 244"/>
                <a:gd name="T4" fmla="*/ 364 w 364"/>
                <a:gd name="T5" fmla="*/ 184 h 244"/>
                <a:gd name="T6" fmla="*/ 256 w 364"/>
                <a:gd name="T7" fmla="*/ 224 h 244"/>
                <a:gd name="T8" fmla="*/ 0 w 364"/>
                <a:gd name="T9" fmla="*/ 9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44">
                  <a:moveTo>
                    <a:pt x="0" y="96"/>
                  </a:moveTo>
                  <a:cubicBezTo>
                    <a:pt x="0" y="96"/>
                    <a:pt x="56" y="0"/>
                    <a:pt x="116" y="24"/>
                  </a:cubicBezTo>
                  <a:cubicBezTo>
                    <a:pt x="144" y="24"/>
                    <a:pt x="336" y="200"/>
                    <a:pt x="364" y="184"/>
                  </a:cubicBezTo>
                  <a:cubicBezTo>
                    <a:pt x="364" y="184"/>
                    <a:pt x="324" y="244"/>
                    <a:pt x="256" y="224"/>
                  </a:cubicBezTo>
                  <a:cubicBezTo>
                    <a:pt x="108" y="184"/>
                    <a:pt x="100" y="144"/>
                    <a:pt x="0" y="96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12" name="任意多边形: 形状 2"/>
          <p:cNvSpPr/>
          <p:nvPr/>
        </p:nvSpPr>
        <p:spPr>
          <a:xfrm>
            <a:off x="26292" y="4130231"/>
            <a:ext cx="9024257" cy="954512"/>
          </a:xfrm>
          <a:custGeom>
            <a:avLst/>
            <a:gdLst>
              <a:gd name="connsiteX0" fmla="*/ 0 w 12032343"/>
              <a:gd name="connsiteY0" fmla="*/ 17481 h 1272682"/>
              <a:gd name="connsiteX1" fmla="*/ 1567543 w 12032343"/>
              <a:gd name="connsiteY1" fmla="*/ 902853 h 1272682"/>
              <a:gd name="connsiteX2" fmla="*/ 3599543 w 12032343"/>
              <a:gd name="connsiteY2" fmla="*/ 90053 h 1272682"/>
              <a:gd name="connsiteX3" fmla="*/ 5646057 w 12032343"/>
              <a:gd name="connsiteY3" fmla="*/ 1265710 h 1272682"/>
              <a:gd name="connsiteX4" fmla="*/ 7300686 w 12032343"/>
              <a:gd name="connsiteY4" fmla="*/ 598053 h 1272682"/>
              <a:gd name="connsiteX5" fmla="*/ 8563429 w 12032343"/>
              <a:gd name="connsiteY5" fmla="*/ 1033481 h 1272682"/>
              <a:gd name="connsiteX6" fmla="*/ 9608457 w 12032343"/>
              <a:gd name="connsiteY6" fmla="*/ 2967 h 1272682"/>
              <a:gd name="connsiteX7" fmla="*/ 10871200 w 12032343"/>
              <a:gd name="connsiteY7" fmla="*/ 699653 h 1272682"/>
              <a:gd name="connsiteX8" fmla="*/ 12032343 w 12032343"/>
              <a:gd name="connsiteY8" fmla="*/ 46510 h 12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32343" h="1272682">
                <a:moveTo>
                  <a:pt x="0" y="17481"/>
                </a:moveTo>
                <a:cubicBezTo>
                  <a:pt x="483809" y="454119"/>
                  <a:pt x="967619" y="890758"/>
                  <a:pt x="1567543" y="902853"/>
                </a:cubicBezTo>
                <a:cubicBezTo>
                  <a:pt x="2167467" y="914948"/>
                  <a:pt x="2919791" y="29577"/>
                  <a:pt x="3599543" y="90053"/>
                </a:cubicBezTo>
                <a:cubicBezTo>
                  <a:pt x="4279295" y="150529"/>
                  <a:pt x="5029200" y="1181043"/>
                  <a:pt x="5646057" y="1265710"/>
                </a:cubicBezTo>
                <a:cubicBezTo>
                  <a:pt x="6262914" y="1350377"/>
                  <a:pt x="6814457" y="636758"/>
                  <a:pt x="7300686" y="598053"/>
                </a:cubicBezTo>
                <a:cubicBezTo>
                  <a:pt x="7786915" y="559348"/>
                  <a:pt x="8178801" y="1132662"/>
                  <a:pt x="8563429" y="1033481"/>
                </a:cubicBezTo>
                <a:cubicBezTo>
                  <a:pt x="8948057" y="934300"/>
                  <a:pt x="9223829" y="58605"/>
                  <a:pt x="9608457" y="2967"/>
                </a:cubicBezTo>
                <a:cubicBezTo>
                  <a:pt x="9993086" y="-52671"/>
                  <a:pt x="10467219" y="692396"/>
                  <a:pt x="10871200" y="699653"/>
                </a:cubicBezTo>
                <a:cubicBezTo>
                  <a:pt x="11275181" y="706910"/>
                  <a:pt x="11831562" y="152948"/>
                  <a:pt x="12032343" y="46510"/>
                </a:cubicBezTo>
              </a:path>
            </a:pathLst>
          </a:custGeom>
          <a:noFill/>
          <a:ln w="19050">
            <a:solidFill>
              <a:srgbClr val="5771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062390" y="4742418"/>
            <a:ext cx="141515" cy="141515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07478" y="4228203"/>
            <a:ext cx="274486" cy="274486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2258478" y="4232918"/>
            <a:ext cx="133048" cy="13304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452742" y="4591121"/>
            <a:ext cx="104618" cy="10461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320353" y="4939256"/>
            <a:ext cx="205038" cy="205038"/>
          </a:xfrm>
          <a:prstGeom prst="ellipse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404956" y="4542788"/>
            <a:ext cx="100420" cy="100420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386516" y="4805907"/>
            <a:ext cx="205038" cy="20503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7138992" y="4062436"/>
            <a:ext cx="147634" cy="147634"/>
          </a:xfrm>
          <a:prstGeom prst="ellipse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8120828" y="4537624"/>
            <a:ext cx="205038" cy="20503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任意多边形: 形状 4"/>
          <p:cNvSpPr/>
          <p:nvPr/>
        </p:nvSpPr>
        <p:spPr>
          <a:xfrm>
            <a:off x="26291" y="2907280"/>
            <a:ext cx="9128594" cy="2143034"/>
          </a:xfrm>
          <a:custGeom>
            <a:avLst/>
            <a:gdLst>
              <a:gd name="connsiteX0" fmla="*/ 0 w 12424228"/>
              <a:gd name="connsiteY0" fmla="*/ 0 h 2857379"/>
              <a:gd name="connsiteX1" fmla="*/ 2728685 w 12424228"/>
              <a:gd name="connsiteY1" fmla="*/ 2815772 h 2857379"/>
              <a:gd name="connsiteX2" fmla="*/ 5573485 w 12424228"/>
              <a:gd name="connsiteY2" fmla="*/ 1756229 h 2857379"/>
              <a:gd name="connsiteX3" fmla="*/ 7257143 w 12424228"/>
              <a:gd name="connsiteY3" fmla="*/ 2786743 h 2857379"/>
              <a:gd name="connsiteX4" fmla="*/ 8940800 w 12424228"/>
              <a:gd name="connsiteY4" fmla="*/ 1944915 h 2857379"/>
              <a:gd name="connsiteX5" fmla="*/ 10653485 w 12424228"/>
              <a:gd name="connsiteY5" fmla="*/ 2627086 h 2857379"/>
              <a:gd name="connsiteX6" fmla="*/ 11727543 w 12424228"/>
              <a:gd name="connsiteY6" fmla="*/ 1654629 h 2857379"/>
              <a:gd name="connsiteX7" fmla="*/ 12424228 w 12424228"/>
              <a:gd name="connsiteY7" fmla="*/ 1799772 h 2857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24228" h="2857379">
                <a:moveTo>
                  <a:pt x="0" y="0"/>
                </a:moveTo>
                <a:cubicBezTo>
                  <a:pt x="899885" y="1261533"/>
                  <a:pt x="1799771" y="2523067"/>
                  <a:pt x="2728685" y="2815772"/>
                </a:cubicBezTo>
                <a:cubicBezTo>
                  <a:pt x="3657599" y="3108477"/>
                  <a:pt x="4818742" y="1761067"/>
                  <a:pt x="5573485" y="1756229"/>
                </a:cubicBezTo>
                <a:cubicBezTo>
                  <a:pt x="6328228" y="1751391"/>
                  <a:pt x="6695924" y="2755295"/>
                  <a:pt x="7257143" y="2786743"/>
                </a:cubicBezTo>
                <a:cubicBezTo>
                  <a:pt x="7818362" y="2818191"/>
                  <a:pt x="8374743" y="1971525"/>
                  <a:pt x="8940800" y="1944915"/>
                </a:cubicBezTo>
                <a:cubicBezTo>
                  <a:pt x="9506857" y="1918306"/>
                  <a:pt x="10189028" y="2675467"/>
                  <a:pt x="10653485" y="2627086"/>
                </a:cubicBezTo>
                <a:cubicBezTo>
                  <a:pt x="11117942" y="2578705"/>
                  <a:pt x="11432419" y="1792515"/>
                  <a:pt x="11727543" y="1654629"/>
                </a:cubicBezTo>
                <a:cubicBezTo>
                  <a:pt x="12022667" y="1516743"/>
                  <a:pt x="12223447" y="1658257"/>
                  <a:pt x="12424228" y="1799772"/>
                </a:cubicBezTo>
              </a:path>
            </a:pathLst>
          </a:custGeom>
          <a:noFill/>
          <a:ln>
            <a:solidFill>
              <a:srgbClr val="5771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523478" y="3649926"/>
            <a:ext cx="141515" cy="141515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423352" y="4590600"/>
            <a:ext cx="274486" cy="274486"/>
          </a:xfrm>
          <a:prstGeom prst="ellipse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119564" y="4167386"/>
            <a:ext cx="133048" cy="133048"/>
          </a:xfrm>
          <a:prstGeom prst="ellipse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367415" y="4939256"/>
            <a:ext cx="133048" cy="13304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883627" y="4665288"/>
            <a:ext cx="141515" cy="141515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8942614" y="4086688"/>
            <a:ext cx="141515" cy="141515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E313177E-59BA-45B4-A649-116184D482FA}"/>
              </a:ext>
            </a:extLst>
          </p:cNvPr>
          <p:cNvCxnSpPr/>
          <p:nvPr/>
        </p:nvCxnSpPr>
        <p:spPr>
          <a:xfrm>
            <a:off x="1701936" y="1621194"/>
            <a:ext cx="596353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4813C647-C18F-49A4-9F27-02A75536227E}"/>
              </a:ext>
            </a:extLst>
          </p:cNvPr>
          <p:cNvCxnSpPr/>
          <p:nvPr/>
        </p:nvCxnSpPr>
        <p:spPr>
          <a:xfrm>
            <a:off x="1701936" y="2751725"/>
            <a:ext cx="596353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13275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6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26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3" presetID="26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5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7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0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9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2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3250"/>
                            </p:stCondLst>
                            <p:childTnLst>
                              <p:par>
                                <p:cTn id="26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4000"/>
                            </p:stCondLst>
                            <p:childTnLst>
                              <p:par>
                                <p:cTn id="2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67857" y="172047"/>
            <a:ext cx="2808288" cy="33855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200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Fig. 1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3503366" y="528852"/>
            <a:ext cx="2060807" cy="15324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6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result and analysis</a:t>
            </a:r>
            <a:endParaRPr lang="zh-CN" altLang="en-US" dirty="0">
              <a:solidFill>
                <a:srgbClr val="577188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3300" y="516416"/>
            <a:ext cx="8377403" cy="0"/>
            <a:chOff x="503625" y="726011"/>
            <a:chExt cx="11780723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Box 84"/>
          <p:cNvSpPr txBox="1"/>
          <p:nvPr/>
        </p:nvSpPr>
        <p:spPr>
          <a:xfrm>
            <a:off x="217153" y="830880"/>
            <a:ext cx="41168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3. GraphPad prism histogram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图片 8" descr="图表, 图示&#10;&#10;描述已自动生成">
            <a:extLst>
              <a:ext uri="{FF2B5EF4-FFF2-40B4-BE49-F238E27FC236}">
                <a16:creationId xmlns:a16="http://schemas.microsoft.com/office/drawing/2014/main" id="{E4EC3EF8-9BA4-4251-BE8A-F159D91029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768" y="858311"/>
            <a:ext cx="4417992" cy="392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243176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67857" y="172047"/>
            <a:ext cx="2808288" cy="33855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200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Fig. 1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3503366" y="528852"/>
            <a:ext cx="2060807" cy="15324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6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result and analysis</a:t>
            </a:r>
            <a:endParaRPr lang="zh-CN" altLang="en-US" dirty="0">
              <a:solidFill>
                <a:srgbClr val="577188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3300" y="516416"/>
            <a:ext cx="8377403" cy="0"/>
            <a:chOff x="503625" y="726011"/>
            <a:chExt cx="11780723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Box 84"/>
          <p:cNvSpPr txBox="1"/>
          <p:nvPr/>
        </p:nvSpPr>
        <p:spPr>
          <a:xfrm>
            <a:off x="217153" y="830880"/>
            <a:ext cx="41168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1. original gel image of protein GFAP and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β-actin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文本框 13">
            <a:extLst>
              <a:ext uri="{FF2B5EF4-FFF2-40B4-BE49-F238E27FC236}">
                <a16:creationId xmlns:a16="http://schemas.microsoft.com/office/drawing/2014/main" id="{04DDE882-1F7E-49DB-AE90-67D62F425BA0}"/>
              </a:ext>
            </a:extLst>
          </p:cNvPr>
          <p:cNvSpPr txBox="1"/>
          <p:nvPr/>
        </p:nvSpPr>
        <p:spPr>
          <a:xfrm>
            <a:off x="1046521" y="3035073"/>
            <a:ext cx="18499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+mj-ea"/>
                <a:ea typeface="+mj-ea"/>
              </a:defRPr>
            </a:lvl1pPr>
          </a:lstStyle>
          <a:p>
            <a:pPr algn="ctr"/>
            <a:r>
              <a:rPr lang="el-GR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β-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actin (43kD)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文本框 12">
            <a:extLst>
              <a:ext uri="{FF2B5EF4-FFF2-40B4-BE49-F238E27FC236}">
                <a16:creationId xmlns:a16="http://schemas.microsoft.com/office/drawing/2014/main" id="{C420840A-2153-42ED-9A3B-F640A08DD058}"/>
              </a:ext>
            </a:extLst>
          </p:cNvPr>
          <p:cNvSpPr txBox="1"/>
          <p:nvPr/>
        </p:nvSpPr>
        <p:spPr>
          <a:xfrm>
            <a:off x="1034099" y="2135494"/>
            <a:ext cx="18747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+mj-ea"/>
                <a:ea typeface="+mj-ea"/>
              </a:defRPr>
            </a:lvl1pPr>
          </a:lstStyle>
          <a:p>
            <a:pPr algn="ctr"/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GFAP</a:t>
            </a:r>
            <a:r>
              <a:rPr lang="en-US" altLang="zh-CN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(50kD)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AA057276-B4A3-49E1-8251-42A2CB7871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231" t="20376" r="23846" b="57197"/>
          <a:stretch/>
        </p:blipFill>
        <p:spPr>
          <a:xfrm>
            <a:off x="2753784" y="1552901"/>
            <a:ext cx="3509889" cy="1267885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DF710230-BE63-411F-8C26-3BE4E0C32F6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3846" t="41141" r="25426" b="48581"/>
          <a:stretch/>
        </p:blipFill>
        <p:spPr>
          <a:xfrm>
            <a:off x="2753784" y="2940059"/>
            <a:ext cx="3493761" cy="65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0589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67857" y="172047"/>
            <a:ext cx="2808288" cy="33855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200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Fig. 1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3503366" y="528852"/>
            <a:ext cx="2060807" cy="15324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6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result and analysis</a:t>
            </a:r>
            <a:endParaRPr lang="zh-CN" altLang="en-US" dirty="0">
              <a:solidFill>
                <a:srgbClr val="577188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3300" y="516416"/>
            <a:ext cx="8377403" cy="0"/>
            <a:chOff x="503625" y="726011"/>
            <a:chExt cx="11780723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Box 84"/>
          <p:cNvSpPr txBox="1"/>
          <p:nvPr/>
        </p:nvSpPr>
        <p:spPr>
          <a:xfrm>
            <a:off x="177801" y="830880"/>
            <a:ext cx="2590800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2. IOD values analysis</a:t>
            </a:r>
          </a:p>
          <a:p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(Note: all the detailed IOD values were shown in the Excel file titled “additional data”)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B64104B6-F886-4080-8E0D-234A36DC1A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000" t="13261" r="43539" b="72103"/>
          <a:stretch/>
        </p:blipFill>
        <p:spPr>
          <a:xfrm>
            <a:off x="2768601" y="759470"/>
            <a:ext cx="5939301" cy="112505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06FA0031-9351-4D38-B9A1-DC6302786CC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308" t="36639" r="33461" b="23146"/>
          <a:stretch/>
        </p:blipFill>
        <p:spPr>
          <a:xfrm>
            <a:off x="1507979" y="1955930"/>
            <a:ext cx="7252724" cy="3082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414679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67857" y="172047"/>
            <a:ext cx="2808288" cy="33855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200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Fig. 1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3503366" y="528852"/>
            <a:ext cx="2060807" cy="15324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6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result and analysis</a:t>
            </a:r>
            <a:endParaRPr lang="zh-CN" altLang="en-US" dirty="0">
              <a:solidFill>
                <a:srgbClr val="577188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3300" y="516416"/>
            <a:ext cx="8377403" cy="0"/>
            <a:chOff x="503625" y="726011"/>
            <a:chExt cx="11780723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Box 84"/>
          <p:cNvSpPr txBox="1"/>
          <p:nvPr/>
        </p:nvSpPr>
        <p:spPr>
          <a:xfrm>
            <a:off x="217153" y="830880"/>
            <a:ext cx="41168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3. GraphPad prism histogram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68686145-F97E-4DE9-8809-7D8BD620FF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208" y="836695"/>
            <a:ext cx="4676804" cy="400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702040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67857" y="172047"/>
            <a:ext cx="2808288" cy="33855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200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Fig. 1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3503366" y="528852"/>
            <a:ext cx="2060807" cy="15324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6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result and analysis</a:t>
            </a:r>
            <a:endParaRPr lang="zh-CN" altLang="en-US" dirty="0">
              <a:solidFill>
                <a:srgbClr val="577188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3300" y="516416"/>
            <a:ext cx="8377403" cy="0"/>
            <a:chOff x="503625" y="726011"/>
            <a:chExt cx="11780723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Box 84"/>
          <p:cNvSpPr txBox="1"/>
          <p:nvPr/>
        </p:nvSpPr>
        <p:spPr>
          <a:xfrm>
            <a:off x="217152" y="830880"/>
            <a:ext cx="61328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4. Original Immunofluorescent images (aiming to testify the co-localization)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图片 11" descr="夜晚的月亮&#10;&#10;中度可信度描述已自动生成">
            <a:extLst>
              <a:ext uri="{FF2B5EF4-FFF2-40B4-BE49-F238E27FC236}">
                <a16:creationId xmlns:a16="http://schemas.microsoft.com/office/drawing/2014/main" id="{92125D6F-D291-47BE-A94A-1B80639C31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758" y="1237846"/>
            <a:ext cx="3405444" cy="3405444"/>
          </a:xfrm>
          <a:prstGeom prst="rect">
            <a:avLst/>
          </a:prstGeom>
        </p:spPr>
      </p:pic>
      <p:pic>
        <p:nvPicPr>
          <p:cNvPr id="16" name="图片 15" descr="模糊的照片&#10;&#10;中度可信度描述已自动生成">
            <a:extLst>
              <a:ext uri="{FF2B5EF4-FFF2-40B4-BE49-F238E27FC236}">
                <a16:creationId xmlns:a16="http://schemas.microsoft.com/office/drawing/2014/main" id="{B60ACDA7-239E-43B4-9359-653418E02BE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56" y="1237847"/>
            <a:ext cx="3405444" cy="3405444"/>
          </a:xfrm>
          <a:prstGeom prst="rect">
            <a:avLst/>
          </a:prstGeom>
        </p:spPr>
      </p:pic>
      <p:sp>
        <p:nvSpPr>
          <p:cNvPr id="13" name="TextBox 84">
            <a:extLst>
              <a:ext uri="{FF2B5EF4-FFF2-40B4-BE49-F238E27FC236}">
                <a16:creationId xmlns:a16="http://schemas.microsoft.com/office/drawing/2014/main" id="{4374A6BF-F14E-4D8D-8A46-6E208CEE1025}"/>
              </a:ext>
            </a:extLst>
          </p:cNvPr>
          <p:cNvSpPr txBox="1"/>
          <p:nvPr/>
        </p:nvSpPr>
        <p:spPr>
          <a:xfrm>
            <a:off x="2035753" y="4703284"/>
            <a:ext cx="7526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P2Y14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84">
            <a:extLst>
              <a:ext uri="{FF2B5EF4-FFF2-40B4-BE49-F238E27FC236}">
                <a16:creationId xmlns:a16="http://schemas.microsoft.com/office/drawing/2014/main" id="{AA32BCC4-98E6-48B5-A420-D55295DA952D}"/>
              </a:ext>
            </a:extLst>
          </p:cNvPr>
          <p:cNvSpPr txBox="1"/>
          <p:nvPr/>
        </p:nvSpPr>
        <p:spPr>
          <a:xfrm>
            <a:off x="5765155" y="4703284"/>
            <a:ext cx="7526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GFAP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0716819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67857" y="172047"/>
            <a:ext cx="2808288" cy="33855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200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Fig. 1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3503366" y="528852"/>
            <a:ext cx="2060807" cy="15324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6" dirty="0">
                <a:solidFill>
                  <a:srgbClr val="57718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result and analysis</a:t>
            </a:r>
            <a:endParaRPr lang="zh-CN" altLang="en-US" dirty="0">
              <a:solidFill>
                <a:srgbClr val="577188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3300" y="516416"/>
            <a:ext cx="8377403" cy="0"/>
            <a:chOff x="503625" y="726011"/>
            <a:chExt cx="11780723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图片 8" descr="黑暗中的蓝色星球&#10;&#10;中度可信度描述已自动生成">
            <a:extLst>
              <a:ext uri="{FF2B5EF4-FFF2-40B4-BE49-F238E27FC236}">
                <a16:creationId xmlns:a16="http://schemas.microsoft.com/office/drawing/2014/main" id="{F118129B-993E-41BD-9675-33875A1706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581" y="1189081"/>
            <a:ext cx="3279619" cy="3279619"/>
          </a:xfrm>
          <a:prstGeom prst="rect">
            <a:avLst/>
          </a:prstGeom>
        </p:spPr>
      </p:pic>
      <p:pic>
        <p:nvPicPr>
          <p:cNvPr id="14" name="图片 13" descr="图片包含 大, 披萨, 亮, 关&#10;&#10;描述已自动生成">
            <a:extLst>
              <a:ext uri="{FF2B5EF4-FFF2-40B4-BE49-F238E27FC236}">
                <a16:creationId xmlns:a16="http://schemas.microsoft.com/office/drawing/2014/main" id="{8E7187BD-7F17-420A-8808-CCBAF3960F1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1171" y="1189081"/>
            <a:ext cx="3279618" cy="3279618"/>
          </a:xfrm>
          <a:prstGeom prst="rect">
            <a:avLst/>
          </a:prstGeom>
        </p:spPr>
      </p:pic>
      <p:sp>
        <p:nvSpPr>
          <p:cNvPr id="20" name="TextBox 84">
            <a:extLst>
              <a:ext uri="{FF2B5EF4-FFF2-40B4-BE49-F238E27FC236}">
                <a16:creationId xmlns:a16="http://schemas.microsoft.com/office/drawing/2014/main" id="{E8782C61-C976-4ADB-BFCE-B58E6444D0D2}"/>
              </a:ext>
            </a:extLst>
          </p:cNvPr>
          <p:cNvSpPr txBox="1"/>
          <p:nvPr/>
        </p:nvSpPr>
        <p:spPr>
          <a:xfrm>
            <a:off x="217152" y="830880"/>
            <a:ext cx="61328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4. Original Immunofluorescent images (aiming to testify the co-localization)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84">
            <a:extLst>
              <a:ext uri="{FF2B5EF4-FFF2-40B4-BE49-F238E27FC236}">
                <a16:creationId xmlns:a16="http://schemas.microsoft.com/office/drawing/2014/main" id="{46C8658C-18AB-4F5B-9405-DDFCE767F064}"/>
              </a:ext>
            </a:extLst>
          </p:cNvPr>
          <p:cNvSpPr txBox="1"/>
          <p:nvPr/>
        </p:nvSpPr>
        <p:spPr>
          <a:xfrm>
            <a:off x="1997065" y="4526819"/>
            <a:ext cx="7526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84">
            <a:extLst>
              <a:ext uri="{FF2B5EF4-FFF2-40B4-BE49-F238E27FC236}">
                <a16:creationId xmlns:a16="http://schemas.microsoft.com/office/drawing/2014/main" id="{223B8934-118F-44FA-B182-C9A88B890990}"/>
              </a:ext>
            </a:extLst>
          </p:cNvPr>
          <p:cNvSpPr txBox="1"/>
          <p:nvPr/>
        </p:nvSpPr>
        <p:spPr>
          <a:xfrm>
            <a:off x="5654337" y="4526818"/>
            <a:ext cx="7526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Merge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370581"/>
      </p:ext>
    </p:extLst>
  </p:cSld>
  <p:clrMapOvr>
    <a:masterClrMapping/>
  </p:clrMapOvr>
  <p:transition spd="slow">
    <p:push dir="u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极简线条商务PPT模板"/>
  <p:tag name="ISPRING_SCORM_RATE_SLIDES" val="0"/>
  <p:tag name="ISPRING_SCORM_RATE_QUIZZES" val="0"/>
  <p:tag name="ISPRING_SCORM_PASSING_SCORE" val="0.000000"/>
  <p:tag name="ISPRING_ULTRA_SCORM_COURSE_ID" val="5FE08153-4E18-404F-ABDC-BD61C3E8510E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CLOUDFOLDERID" val="0"/>
  <p:tag name="ISPRINGCLOUDFOLDERPATH" val="Repository"/>
  <p:tag name="ISPRING_OUTPUT_FOLDER" val="F:\1.30修改\76236"/>
  <p:tag name="ISPRING_FIRST_PUBLISH" val="1"/>
</p:tagLst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1161</TotalTime>
  <Words>717</Words>
  <Application>Microsoft Office PowerPoint</Application>
  <PresentationFormat>全屏显示(16:9)</PresentationFormat>
  <Paragraphs>183</Paragraphs>
  <Slides>32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38" baseType="lpstr">
      <vt:lpstr>微软雅黑</vt:lpstr>
      <vt:lpstr>Abadi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极简线条商务PPT模板</dc:title>
  <dc:creator>kk</dc:creator>
  <cp:lastModifiedBy>Gan Tang</cp:lastModifiedBy>
  <cp:revision>62</cp:revision>
  <dcterms:created xsi:type="dcterms:W3CDTF">2018-08-21T08:37:12Z</dcterms:created>
  <dcterms:modified xsi:type="dcterms:W3CDTF">2022-03-29T07:46:36Z</dcterms:modified>
</cp:coreProperties>
</file>