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93" r:id="rId5"/>
    <p:sldId id="294" r:id="rId6"/>
    <p:sldId id="299" r:id="rId7"/>
    <p:sldId id="295" r:id="rId8"/>
    <p:sldId id="298" r:id="rId9"/>
    <p:sldId id="304" r:id="rId10"/>
    <p:sldId id="296" r:id="rId11"/>
    <p:sldId id="307" r:id="rId12"/>
    <p:sldId id="306" r:id="rId1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2116E3-8289-1346-A7CC-DDC9B101D24A}" v="1" dt="2021-08-01T20:53:39.5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50"/>
  </p:normalViewPr>
  <p:slideViewPr>
    <p:cSldViewPr snapToGrid="0">
      <p:cViewPr varScale="1">
        <p:scale>
          <a:sx n="68" d="100"/>
          <a:sy n="68" d="100"/>
        </p:scale>
        <p:origin x="7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vins, Nicholas" userId="6dce5495-ac4d-456a-8033-00caae7d7955" providerId="ADAL" clId="{E2CAF14C-97D0-2542-BC4A-3C6EBAB9E3B0}"/>
    <pc:docChg chg="modSld">
      <pc:chgData name="Bevins, Nicholas" userId="6dce5495-ac4d-456a-8033-00caae7d7955" providerId="ADAL" clId="{E2CAF14C-97D0-2542-BC4A-3C6EBAB9E3B0}" dt="2021-06-28T14:38:49.451" v="48" actId="1076"/>
      <pc:docMkLst>
        <pc:docMk/>
      </pc:docMkLst>
      <pc:sldChg chg="modSp mod">
        <pc:chgData name="Bevins, Nicholas" userId="6dce5495-ac4d-456a-8033-00caae7d7955" providerId="ADAL" clId="{E2CAF14C-97D0-2542-BC4A-3C6EBAB9E3B0}" dt="2021-06-28T14:38:49.451" v="48" actId="1076"/>
        <pc:sldMkLst>
          <pc:docMk/>
          <pc:sldMk cId="3872435948" sldId="293"/>
        </pc:sldMkLst>
        <pc:spChg chg="mod">
          <ac:chgData name="Bevins, Nicholas" userId="6dce5495-ac4d-456a-8033-00caae7d7955" providerId="ADAL" clId="{E2CAF14C-97D0-2542-BC4A-3C6EBAB9E3B0}" dt="2021-06-28T14:38:45.074" v="47" actId="20577"/>
          <ac:spMkLst>
            <pc:docMk/>
            <pc:sldMk cId="3872435948" sldId="293"/>
            <ac:spMk id="20" creationId="{FF17FAF9-976E-2443-946E-265C9E826E73}"/>
          </ac:spMkLst>
        </pc:spChg>
        <pc:spChg chg="mod">
          <ac:chgData name="Bevins, Nicholas" userId="6dce5495-ac4d-456a-8033-00caae7d7955" providerId="ADAL" clId="{E2CAF14C-97D0-2542-BC4A-3C6EBAB9E3B0}" dt="2021-06-28T14:38:49.451" v="48" actId="1076"/>
          <ac:spMkLst>
            <pc:docMk/>
            <pc:sldMk cId="3872435948" sldId="293"/>
            <ac:spMk id="37" creationId="{00000000-0000-0000-0000-000000000000}"/>
          </ac:spMkLst>
        </pc:spChg>
        <pc:spChg chg="mod">
          <ac:chgData name="Bevins, Nicholas" userId="6dce5495-ac4d-456a-8033-00caae7d7955" providerId="ADAL" clId="{E2CAF14C-97D0-2542-BC4A-3C6EBAB9E3B0}" dt="2021-06-28T14:38:49.451" v="48" actId="1076"/>
          <ac:spMkLst>
            <pc:docMk/>
            <pc:sldMk cId="3872435948" sldId="293"/>
            <ac:spMk id="38" creationId="{00000000-0000-0000-0000-000000000000}"/>
          </ac:spMkLst>
        </pc:spChg>
        <pc:cxnChg chg="mod">
          <ac:chgData name="Bevins, Nicholas" userId="6dce5495-ac4d-456a-8033-00caae7d7955" providerId="ADAL" clId="{E2CAF14C-97D0-2542-BC4A-3C6EBAB9E3B0}" dt="2021-06-28T14:37:26.903" v="0" actId="14100"/>
          <ac:cxnSpMkLst>
            <pc:docMk/>
            <pc:sldMk cId="3872435948" sldId="293"/>
            <ac:cxnSpMk id="21" creationId="{CE0FF363-82CA-5E40-B515-68D7D32565BE}"/>
          </ac:cxnSpMkLst>
        </pc:cxnChg>
      </pc:sldChg>
    </pc:docChg>
  </pc:docChgLst>
  <pc:docChgLst>
    <pc:chgData name="Bevins, Nicholas" userId="6dce5495-ac4d-456a-8033-00caae7d7955" providerId="ADAL" clId="{3A936454-5430-FF4B-B75E-008EED325A1B}"/>
    <pc:docChg chg="delSld modSld">
      <pc:chgData name="Bevins, Nicholas" userId="6dce5495-ac4d-456a-8033-00caae7d7955" providerId="ADAL" clId="{3A936454-5430-FF4B-B75E-008EED325A1B}" dt="2021-06-11T21:10:32.789" v="3" actId="20577"/>
      <pc:docMkLst>
        <pc:docMk/>
      </pc:docMkLst>
      <pc:sldChg chg="modSp mod">
        <pc:chgData name="Bevins, Nicholas" userId="6dce5495-ac4d-456a-8033-00caae7d7955" providerId="ADAL" clId="{3A936454-5430-FF4B-B75E-008EED325A1B}" dt="2021-06-11T21:10:32.789" v="3" actId="20577"/>
        <pc:sldMkLst>
          <pc:docMk/>
          <pc:sldMk cId="3402447845" sldId="256"/>
        </pc:sldMkLst>
        <pc:spChg chg="mod">
          <ac:chgData name="Bevins, Nicholas" userId="6dce5495-ac4d-456a-8033-00caae7d7955" providerId="ADAL" clId="{3A936454-5430-FF4B-B75E-008EED325A1B}" dt="2021-06-11T21:10:32.789" v="3" actId="20577"/>
          <ac:spMkLst>
            <pc:docMk/>
            <pc:sldMk cId="3402447845" sldId="256"/>
            <ac:spMk id="7" creationId="{17722D0C-1DF9-D74C-8750-97D6AB3D137B}"/>
          </ac:spMkLst>
        </pc:spChg>
      </pc:sldChg>
      <pc:sldChg chg="del">
        <pc:chgData name="Bevins, Nicholas" userId="6dce5495-ac4d-456a-8033-00caae7d7955" providerId="ADAL" clId="{3A936454-5430-FF4B-B75E-008EED325A1B}" dt="2021-06-11T21:10:25.819" v="0" actId="2696"/>
        <pc:sldMkLst>
          <pc:docMk/>
          <pc:sldMk cId="2442839294" sldId="301"/>
        </pc:sldMkLst>
      </pc:sldChg>
      <pc:sldChg chg="del">
        <pc:chgData name="Bevins, Nicholas" userId="6dce5495-ac4d-456a-8033-00caae7d7955" providerId="ADAL" clId="{3A936454-5430-FF4B-B75E-008EED325A1B}" dt="2021-06-11T21:10:25.819" v="0" actId="2696"/>
        <pc:sldMkLst>
          <pc:docMk/>
          <pc:sldMk cId="1982684432" sldId="302"/>
        </pc:sldMkLst>
      </pc:sldChg>
    </pc:docChg>
  </pc:docChgLst>
  <pc:docChgLst>
    <pc:chgData name="Bevins, Nicholas" userId="6dce5495-ac4d-456a-8033-00caae7d7955" providerId="ADAL" clId="{AE2116E3-8289-1346-A7CC-DDC9B101D24A}"/>
    <pc:docChg chg="custSel addSld modSld sldOrd">
      <pc:chgData name="Bevins, Nicholas" userId="6dce5495-ac4d-456a-8033-00caae7d7955" providerId="ADAL" clId="{AE2116E3-8289-1346-A7CC-DDC9B101D24A}" dt="2021-08-01T20:53:53.516" v="469" actId="1076"/>
      <pc:docMkLst>
        <pc:docMk/>
      </pc:docMkLst>
      <pc:sldChg chg="addSp delSp modSp new mod ord modClrScheme chgLayout">
        <pc:chgData name="Bevins, Nicholas" userId="6dce5495-ac4d-456a-8033-00caae7d7955" providerId="ADAL" clId="{AE2116E3-8289-1346-A7CC-DDC9B101D24A}" dt="2021-08-01T20:53:53.516" v="469" actId="1076"/>
        <pc:sldMkLst>
          <pc:docMk/>
          <pc:sldMk cId="4182233639" sldId="305"/>
        </pc:sldMkLst>
        <pc:spChg chg="del">
          <ac:chgData name="Bevins, Nicholas" userId="6dce5495-ac4d-456a-8033-00caae7d7955" providerId="ADAL" clId="{AE2116E3-8289-1346-A7CC-DDC9B101D24A}" dt="2021-08-01T20:35:57.217" v="1" actId="700"/>
          <ac:spMkLst>
            <pc:docMk/>
            <pc:sldMk cId="4182233639" sldId="305"/>
            <ac:spMk id="2" creationId="{0FC04CAB-CE1C-A645-BEA9-26004982A3F6}"/>
          </ac:spMkLst>
        </pc:spChg>
        <pc:spChg chg="del">
          <ac:chgData name="Bevins, Nicholas" userId="6dce5495-ac4d-456a-8033-00caae7d7955" providerId="ADAL" clId="{AE2116E3-8289-1346-A7CC-DDC9B101D24A}" dt="2021-08-01T20:35:57.217" v="1" actId="700"/>
          <ac:spMkLst>
            <pc:docMk/>
            <pc:sldMk cId="4182233639" sldId="305"/>
            <ac:spMk id="3" creationId="{1DF1BF65-71B9-094A-BC99-9BC6A5FC350B}"/>
          </ac:spMkLst>
        </pc:spChg>
        <pc:spChg chg="mod ord">
          <ac:chgData name="Bevins, Nicholas" userId="6dce5495-ac4d-456a-8033-00caae7d7955" providerId="ADAL" clId="{AE2116E3-8289-1346-A7CC-DDC9B101D24A}" dt="2021-08-01T20:35:57.217" v="1" actId="700"/>
          <ac:spMkLst>
            <pc:docMk/>
            <pc:sldMk cId="4182233639" sldId="305"/>
            <ac:spMk id="4" creationId="{ED36D286-5405-614F-80E4-5B5A1ACDA359}"/>
          </ac:spMkLst>
        </pc:spChg>
        <pc:spChg chg="add mod">
          <ac:chgData name="Bevins, Nicholas" userId="6dce5495-ac4d-456a-8033-00caae7d7955" providerId="ADAL" clId="{AE2116E3-8289-1346-A7CC-DDC9B101D24A}" dt="2021-08-01T20:53:53.516" v="469" actId="1076"/>
          <ac:spMkLst>
            <pc:docMk/>
            <pc:sldMk cId="4182233639" sldId="305"/>
            <ac:spMk id="6" creationId="{D1376546-BB8C-3746-ADD4-F5505F17E955}"/>
          </ac:spMkLst>
        </pc:spChg>
        <pc:graphicFrameChg chg="add modGraphic">
          <ac:chgData name="Bevins, Nicholas" userId="6dce5495-ac4d-456a-8033-00caae7d7955" providerId="ADAL" clId="{AE2116E3-8289-1346-A7CC-DDC9B101D24A}" dt="2021-08-01T20:49:53.847" v="442" actId="20577"/>
          <ac:graphicFrameMkLst>
            <pc:docMk/>
            <pc:sldMk cId="4182233639" sldId="305"/>
            <ac:graphicFrameMk id="5" creationId="{B2A41850-F3B4-9945-A2DC-5A7F1029D933}"/>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57D6F5C-6776-4278-8EBB-FE3BE03F4E00}" type="datetimeFigureOut">
              <a:rPr lang="en-US" smtClean="0"/>
              <a:t>9/7/2021</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3A76107-D64E-459C-8FB6-951BDF2E6371}" type="slidenum">
              <a:rPr lang="en-US" smtClean="0"/>
              <a:t>‹#›</a:t>
            </a:fld>
            <a:endParaRPr lang="en-US"/>
          </a:p>
        </p:txBody>
      </p:sp>
    </p:spTree>
    <p:extLst>
      <p:ext uri="{BB962C8B-B14F-4D97-AF65-F5344CB8AC3E}">
        <p14:creationId xmlns:p14="http://schemas.microsoft.com/office/powerpoint/2010/main" val="1172378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44EB9-A418-A54B-86BA-8DF861A120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B9DAC52-5922-874A-BA40-5E33027AFF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7B1A95D-7949-3044-9706-CD97F6CA2534}"/>
              </a:ext>
            </a:extLst>
          </p:cNvPr>
          <p:cNvSpPr>
            <a:spLocks noGrp="1"/>
          </p:cNvSpPr>
          <p:nvPr>
            <p:ph type="dt" sz="half" idx="10"/>
          </p:nvPr>
        </p:nvSpPr>
        <p:spPr/>
        <p:txBody>
          <a:bodyPr/>
          <a:lstStyle/>
          <a:p>
            <a:fld id="{8C273B09-773B-4F88-A943-7E95676CBBB1}" type="datetime1">
              <a:rPr lang="en-US" smtClean="0"/>
              <a:t>9/7/2021</a:t>
            </a:fld>
            <a:endParaRPr lang="en-US"/>
          </a:p>
        </p:txBody>
      </p:sp>
      <p:sp>
        <p:nvSpPr>
          <p:cNvPr id="5" name="Footer Placeholder 4">
            <a:extLst>
              <a:ext uri="{FF2B5EF4-FFF2-40B4-BE49-F238E27FC236}">
                <a16:creationId xmlns:a16="http://schemas.microsoft.com/office/drawing/2014/main" id="{6A50B98F-C3D4-0940-9FCA-041E551DCF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EF8AB1-FD13-FD47-9905-10F02E1BFE3D}"/>
              </a:ext>
            </a:extLst>
          </p:cNvPr>
          <p:cNvSpPr>
            <a:spLocks noGrp="1"/>
          </p:cNvSpPr>
          <p:nvPr>
            <p:ph type="sldNum" sz="quarter" idx="12"/>
          </p:nvPr>
        </p:nvSpPr>
        <p:spPr/>
        <p:txBody>
          <a:bodyPr/>
          <a:lstStyle/>
          <a:p>
            <a:fld id="{44DFDD54-4990-754C-BB61-74649A7667DA}" type="slidenum">
              <a:rPr lang="en-US" smtClean="0"/>
              <a:t>‹#›</a:t>
            </a:fld>
            <a:endParaRPr lang="en-US"/>
          </a:p>
        </p:txBody>
      </p:sp>
    </p:spTree>
    <p:extLst>
      <p:ext uri="{BB962C8B-B14F-4D97-AF65-F5344CB8AC3E}">
        <p14:creationId xmlns:p14="http://schemas.microsoft.com/office/powerpoint/2010/main" val="23065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9CA82-58CE-2643-A71C-6D5A6FE18AD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FBD29C9-CE05-7744-AF6B-5CDE9D894ED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305FC4-89A0-4A49-8416-C262EB17D181}"/>
              </a:ext>
            </a:extLst>
          </p:cNvPr>
          <p:cNvSpPr>
            <a:spLocks noGrp="1"/>
          </p:cNvSpPr>
          <p:nvPr>
            <p:ph type="dt" sz="half" idx="10"/>
          </p:nvPr>
        </p:nvSpPr>
        <p:spPr/>
        <p:txBody>
          <a:bodyPr/>
          <a:lstStyle/>
          <a:p>
            <a:fld id="{3431FB52-DCD7-439E-A803-626428108EF0}" type="datetime1">
              <a:rPr lang="en-US" smtClean="0"/>
              <a:t>9/7/2021</a:t>
            </a:fld>
            <a:endParaRPr lang="en-US"/>
          </a:p>
        </p:txBody>
      </p:sp>
      <p:sp>
        <p:nvSpPr>
          <p:cNvPr id="5" name="Footer Placeholder 4">
            <a:extLst>
              <a:ext uri="{FF2B5EF4-FFF2-40B4-BE49-F238E27FC236}">
                <a16:creationId xmlns:a16="http://schemas.microsoft.com/office/drawing/2014/main" id="{FA3A8C07-AE22-6845-9936-60081304E7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838FD6-9F4C-574A-B922-D0AAF4632436}"/>
              </a:ext>
            </a:extLst>
          </p:cNvPr>
          <p:cNvSpPr>
            <a:spLocks noGrp="1"/>
          </p:cNvSpPr>
          <p:nvPr>
            <p:ph type="sldNum" sz="quarter" idx="12"/>
          </p:nvPr>
        </p:nvSpPr>
        <p:spPr/>
        <p:txBody>
          <a:bodyPr/>
          <a:lstStyle/>
          <a:p>
            <a:fld id="{44DFDD54-4990-754C-BB61-74649A7667DA}" type="slidenum">
              <a:rPr lang="en-US" smtClean="0"/>
              <a:t>‹#›</a:t>
            </a:fld>
            <a:endParaRPr lang="en-US"/>
          </a:p>
        </p:txBody>
      </p:sp>
    </p:spTree>
    <p:extLst>
      <p:ext uri="{BB962C8B-B14F-4D97-AF65-F5344CB8AC3E}">
        <p14:creationId xmlns:p14="http://schemas.microsoft.com/office/powerpoint/2010/main" val="1124149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22594D-1560-0242-B64A-3D3D827C5AF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47D1762-D1AD-7A42-9874-DDC24EE6276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74B73C-4A9C-324E-AFD5-BF01215F011A}"/>
              </a:ext>
            </a:extLst>
          </p:cNvPr>
          <p:cNvSpPr>
            <a:spLocks noGrp="1"/>
          </p:cNvSpPr>
          <p:nvPr>
            <p:ph type="dt" sz="half" idx="10"/>
          </p:nvPr>
        </p:nvSpPr>
        <p:spPr/>
        <p:txBody>
          <a:bodyPr/>
          <a:lstStyle/>
          <a:p>
            <a:fld id="{FD42E785-DBD6-49D7-AEEC-691C28616BEE}" type="datetime1">
              <a:rPr lang="en-US" smtClean="0"/>
              <a:t>9/7/2021</a:t>
            </a:fld>
            <a:endParaRPr lang="en-US"/>
          </a:p>
        </p:txBody>
      </p:sp>
      <p:sp>
        <p:nvSpPr>
          <p:cNvPr id="5" name="Footer Placeholder 4">
            <a:extLst>
              <a:ext uri="{FF2B5EF4-FFF2-40B4-BE49-F238E27FC236}">
                <a16:creationId xmlns:a16="http://schemas.microsoft.com/office/drawing/2014/main" id="{6AD4D2A0-8AB0-0A49-931C-62423071B7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47174-A86A-1045-A1D4-9AC97400B237}"/>
              </a:ext>
            </a:extLst>
          </p:cNvPr>
          <p:cNvSpPr>
            <a:spLocks noGrp="1"/>
          </p:cNvSpPr>
          <p:nvPr>
            <p:ph type="sldNum" sz="quarter" idx="12"/>
          </p:nvPr>
        </p:nvSpPr>
        <p:spPr/>
        <p:txBody>
          <a:bodyPr/>
          <a:lstStyle/>
          <a:p>
            <a:fld id="{44DFDD54-4990-754C-BB61-74649A7667DA}" type="slidenum">
              <a:rPr lang="en-US" smtClean="0"/>
              <a:t>‹#›</a:t>
            </a:fld>
            <a:endParaRPr lang="en-US"/>
          </a:p>
        </p:txBody>
      </p:sp>
    </p:spTree>
    <p:extLst>
      <p:ext uri="{BB962C8B-B14F-4D97-AF65-F5344CB8AC3E}">
        <p14:creationId xmlns:p14="http://schemas.microsoft.com/office/powerpoint/2010/main" val="3679828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97B0F-CA87-FB47-85C3-FFB81ECEE84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93C09A5-4B4C-1B48-B953-3A3856B3AE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85CFB1-0324-2D4E-B8A0-F9F09F170B63}"/>
              </a:ext>
            </a:extLst>
          </p:cNvPr>
          <p:cNvSpPr>
            <a:spLocks noGrp="1"/>
          </p:cNvSpPr>
          <p:nvPr>
            <p:ph type="dt" sz="half" idx="10"/>
          </p:nvPr>
        </p:nvSpPr>
        <p:spPr/>
        <p:txBody>
          <a:bodyPr/>
          <a:lstStyle/>
          <a:p>
            <a:fld id="{B954E3D0-8076-45C4-83ED-EE7328ED7A6C}" type="datetime1">
              <a:rPr lang="en-US" smtClean="0"/>
              <a:t>9/7/2021</a:t>
            </a:fld>
            <a:endParaRPr lang="en-US"/>
          </a:p>
        </p:txBody>
      </p:sp>
      <p:sp>
        <p:nvSpPr>
          <p:cNvPr id="5" name="Footer Placeholder 4">
            <a:extLst>
              <a:ext uri="{FF2B5EF4-FFF2-40B4-BE49-F238E27FC236}">
                <a16:creationId xmlns:a16="http://schemas.microsoft.com/office/drawing/2014/main" id="{0054A5AF-E1F8-EA43-8815-BB43A0104D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C8F1F7-2ABA-6643-8DC5-9CE4B8B11EC2}"/>
              </a:ext>
            </a:extLst>
          </p:cNvPr>
          <p:cNvSpPr>
            <a:spLocks noGrp="1"/>
          </p:cNvSpPr>
          <p:nvPr>
            <p:ph type="sldNum" sz="quarter" idx="12"/>
          </p:nvPr>
        </p:nvSpPr>
        <p:spPr/>
        <p:txBody>
          <a:bodyPr/>
          <a:lstStyle/>
          <a:p>
            <a:fld id="{44DFDD54-4990-754C-BB61-74649A7667DA}" type="slidenum">
              <a:rPr lang="en-US" smtClean="0"/>
              <a:t>‹#›</a:t>
            </a:fld>
            <a:endParaRPr lang="en-US"/>
          </a:p>
        </p:txBody>
      </p:sp>
    </p:spTree>
    <p:extLst>
      <p:ext uri="{BB962C8B-B14F-4D97-AF65-F5344CB8AC3E}">
        <p14:creationId xmlns:p14="http://schemas.microsoft.com/office/powerpoint/2010/main" val="2676620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AD7B9-EE8C-014E-B6AF-270B3329CD0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3511C1A-AC9E-3E40-82F3-AA373DF17B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151D27-65CE-0746-A176-D8126C85E394}"/>
              </a:ext>
            </a:extLst>
          </p:cNvPr>
          <p:cNvSpPr>
            <a:spLocks noGrp="1"/>
          </p:cNvSpPr>
          <p:nvPr>
            <p:ph type="dt" sz="half" idx="10"/>
          </p:nvPr>
        </p:nvSpPr>
        <p:spPr/>
        <p:txBody>
          <a:bodyPr/>
          <a:lstStyle/>
          <a:p>
            <a:fld id="{F79F18D6-CCB6-4FAE-9696-CFBB70AC493A}" type="datetime1">
              <a:rPr lang="en-US" smtClean="0"/>
              <a:t>9/7/2021</a:t>
            </a:fld>
            <a:endParaRPr lang="en-US"/>
          </a:p>
        </p:txBody>
      </p:sp>
      <p:sp>
        <p:nvSpPr>
          <p:cNvPr id="5" name="Footer Placeholder 4">
            <a:extLst>
              <a:ext uri="{FF2B5EF4-FFF2-40B4-BE49-F238E27FC236}">
                <a16:creationId xmlns:a16="http://schemas.microsoft.com/office/drawing/2014/main" id="{90786C28-FECE-5A49-BF1C-97CF946574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5BCB76-E0F3-484B-956F-CFE70BF8EA11}"/>
              </a:ext>
            </a:extLst>
          </p:cNvPr>
          <p:cNvSpPr>
            <a:spLocks noGrp="1"/>
          </p:cNvSpPr>
          <p:nvPr>
            <p:ph type="sldNum" sz="quarter" idx="12"/>
          </p:nvPr>
        </p:nvSpPr>
        <p:spPr/>
        <p:txBody>
          <a:bodyPr/>
          <a:lstStyle/>
          <a:p>
            <a:fld id="{44DFDD54-4990-754C-BB61-74649A7667DA}" type="slidenum">
              <a:rPr lang="en-US" smtClean="0"/>
              <a:t>‹#›</a:t>
            </a:fld>
            <a:endParaRPr lang="en-US"/>
          </a:p>
        </p:txBody>
      </p:sp>
    </p:spTree>
    <p:extLst>
      <p:ext uri="{BB962C8B-B14F-4D97-AF65-F5344CB8AC3E}">
        <p14:creationId xmlns:p14="http://schemas.microsoft.com/office/powerpoint/2010/main" val="1165500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F6E3B-F30B-2049-8E4A-3A5B18FD2D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9D613E-1250-6346-8984-9971EFECBBD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B9661AC-1264-194C-A9CF-AF66F78824F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5EF23B1-B8E8-B344-A53E-7EC8221AC0D5}"/>
              </a:ext>
            </a:extLst>
          </p:cNvPr>
          <p:cNvSpPr>
            <a:spLocks noGrp="1"/>
          </p:cNvSpPr>
          <p:nvPr>
            <p:ph type="dt" sz="half" idx="10"/>
          </p:nvPr>
        </p:nvSpPr>
        <p:spPr/>
        <p:txBody>
          <a:bodyPr/>
          <a:lstStyle/>
          <a:p>
            <a:fld id="{3DC1C14F-4CFB-4C98-83CD-78CAF4A1E29A}" type="datetime1">
              <a:rPr lang="en-US" smtClean="0"/>
              <a:t>9/7/2021</a:t>
            </a:fld>
            <a:endParaRPr lang="en-US"/>
          </a:p>
        </p:txBody>
      </p:sp>
      <p:sp>
        <p:nvSpPr>
          <p:cNvPr id="6" name="Footer Placeholder 5">
            <a:extLst>
              <a:ext uri="{FF2B5EF4-FFF2-40B4-BE49-F238E27FC236}">
                <a16:creationId xmlns:a16="http://schemas.microsoft.com/office/drawing/2014/main" id="{A3A90734-A9D1-864A-A4AC-6F21A12190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0CD912-2440-A34D-9AF6-C7EFB39F9DA6}"/>
              </a:ext>
            </a:extLst>
          </p:cNvPr>
          <p:cNvSpPr>
            <a:spLocks noGrp="1"/>
          </p:cNvSpPr>
          <p:nvPr>
            <p:ph type="sldNum" sz="quarter" idx="12"/>
          </p:nvPr>
        </p:nvSpPr>
        <p:spPr/>
        <p:txBody>
          <a:bodyPr/>
          <a:lstStyle/>
          <a:p>
            <a:fld id="{44DFDD54-4990-754C-BB61-74649A7667DA}" type="slidenum">
              <a:rPr lang="en-US" smtClean="0"/>
              <a:t>‹#›</a:t>
            </a:fld>
            <a:endParaRPr lang="en-US"/>
          </a:p>
        </p:txBody>
      </p:sp>
    </p:spTree>
    <p:extLst>
      <p:ext uri="{BB962C8B-B14F-4D97-AF65-F5344CB8AC3E}">
        <p14:creationId xmlns:p14="http://schemas.microsoft.com/office/powerpoint/2010/main" val="2411042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27D04-BD56-A746-B54F-0D510B30A9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F36FB6C-A616-8840-A19F-77BDFF6462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5CDF9F7-CD24-6A4B-82B1-A2AAC1154FA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060AB7-FDF4-614D-AEF5-32977EE443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5845D16-6EF5-814E-9B96-FA0568533C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9225D3C-FFA6-8541-B4FC-528F4293B5D1}"/>
              </a:ext>
            </a:extLst>
          </p:cNvPr>
          <p:cNvSpPr>
            <a:spLocks noGrp="1"/>
          </p:cNvSpPr>
          <p:nvPr>
            <p:ph type="dt" sz="half" idx="10"/>
          </p:nvPr>
        </p:nvSpPr>
        <p:spPr/>
        <p:txBody>
          <a:bodyPr/>
          <a:lstStyle/>
          <a:p>
            <a:fld id="{73C54554-7DD7-43C7-8EB6-B6FA41041E18}" type="datetime1">
              <a:rPr lang="en-US" smtClean="0"/>
              <a:t>9/7/2021</a:t>
            </a:fld>
            <a:endParaRPr lang="en-US"/>
          </a:p>
        </p:txBody>
      </p:sp>
      <p:sp>
        <p:nvSpPr>
          <p:cNvPr id="8" name="Footer Placeholder 7">
            <a:extLst>
              <a:ext uri="{FF2B5EF4-FFF2-40B4-BE49-F238E27FC236}">
                <a16:creationId xmlns:a16="http://schemas.microsoft.com/office/drawing/2014/main" id="{BF0219EB-D560-F049-90FB-29C74E3DCF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728F0D6-D338-AA4D-B7BB-B129008D26B5}"/>
              </a:ext>
            </a:extLst>
          </p:cNvPr>
          <p:cNvSpPr>
            <a:spLocks noGrp="1"/>
          </p:cNvSpPr>
          <p:nvPr>
            <p:ph type="sldNum" sz="quarter" idx="12"/>
          </p:nvPr>
        </p:nvSpPr>
        <p:spPr/>
        <p:txBody>
          <a:bodyPr/>
          <a:lstStyle/>
          <a:p>
            <a:fld id="{44DFDD54-4990-754C-BB61-74649A7667DA}" type="slidenum">
              <a:rPr lang="en-US" smtClean="0"/>
              <a:t>‹#›</a:t>
            </a:fld>
            <a:endParaRPr lang="en-US"/>
          </a:p>
        </p:txBody>
      </p:sp>
    </p:spTree>
    <p:extLst>
      <p:ext uri="{BB962C8B-B14F-4D97-AF65-F5344CB8AC3E}">
        <p14:creationId xmlns:p14="http://schemas.microsoft.com/office/powerpoint/2010/main" val="668138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CA40E-BA4F-0B43-928A-0EB1B24BF51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8DD6AA4-B59E-F848-A70C-25C849F7054F}"/>
              </a:ext>
            </a:extLst>
          </p:cNvPr>
          <p:cNvSpPr>
            <a:spLocks noGrp="1"/>
          </p:cNvSpPr>
          <p:nvPr>
            <p:ph type="dt" sz="half" idx="10"/>
          </p:nvPr>
        </p:nvSpPr>
        <p:spPr/>
        <p:txBody>
          <a:bodyPr/>
          <a:lstStyle/>
          <a:p>
            <a:fld id="{106C034D-C396-4B5F-8597-8C764551AC6B}" type="datetime1">
              <a:rPr lang="en-US" smtClean="0"/>
              <a:t>9/7/2021</a:t>
            </a:fld>
            <a:endParaRPr lang="en-US"/>
          </a:p>
        </p:txBody>
      </p:sp>
      <p:sp>
        <p:nvSpPr>
          <p:cNvPr id="4" name="Footer Placeholder 3">
            <a:extLst>
              <a:ext uri="{FF2B5EF4-FFF2-40B4-BE49-F238E27FC236}">
                <a16:creationId xmlns:a16="http://schemas.microsoft.com/office/drawing/2014/main" id="{D9388D7C-8CEB-B54A-8F93-6C1179F2005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06ABF18-DD97-674A-AD94-D6EF88660694}"/>
              </a:ext>
            </a:extLst>
          </p:cNvPr>
          <p:cNvSpPr>
            <a:spLocks noGrp="1"/>
          </p:cNvSpPr>
          <p:nvPr>
            <p:ph type="sldNum" sz="quarter" idx="12"/>
          </p:nvPr>
        </p:nvSpPr>
        <p:spPr/>
        <p:txBody>
          <a:bodyPr/>
          <a:lstStyle/>
          <a:p>
            <a:fld id="{44DFDD54-4990-754C-BB61-74649A7667DA}" type="slidenum">
              <a:rPr lang="en-US" smtClean="0"/>
              <a:t>‹#›</a:t>
            </a:fld>
            <a:endParaRPr lang="en-US"/>
          </a:p>
        </p:txBody>
      </p:sp>
    </p:spTree>
    <p:extLst>
      <p:ext uri="{BB962C8B-B14F-4D97-AF65-F5344CB8AC3E}">
        <p14:creationId xmlns:p14="http://schemas.microsoft.com/office/powerpoint/2010/main" val="1027680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CE25C4-0287-0943-BB3D-2B47E6AA00E2}"/>
              </a:ext>
            </a:extLst>
          </p:cNvPr>
          <p:cNvSpPr>
            <a:spLocks noGrp="1"/>
          </p:cNvSpPr>
          <p:nvPr>
            <p:ph type="dt" sz="half" idx="10"/>
          </p:nvPr>
        </p:nvSpPr>
        <p:spPr/>
        <p:txBody>
          <a:bodyPr/>
          <a:lstStyle/>
          <a:p>
            <a:fld id="{F3917E24-94EB-4091-92FE-39016C01A39A}" type="datetime1">
              <a:rPr lang="en-US" smtClean="0"/>
              <a:t>9/7/2021</a:t>
            </a:fld>
            <a:endParaRPr lang="en-US"/>
          </a:p>
        </p:txBody>
      </p:sp>
      <p:sp>
        <p:nvSpPr>
          <p:cNvPr id="3" name="Footer Placeholder 2">
            <a:extLst>
              <a:ext uri="{FF2B5EF4-FFF2-40B4-BE49-F238E27FC236}">
                <a16:creationId xmlns:a16="http://schemas.microsoft.com/office/drawing/2014/main" id="{C88D651C-F3B6-574F-915B-97070968AF6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539D9DE-A3E9-C848-BE53-501F6F93A4E2}"/>
              </a:ext>
            </a:extLst>
          </p:cNvPr>
          <p:cNvSpPr>
            <a:spLocks noGrp="1"/>
          </p:cNvSpPr>
          <p:nvPr>
            <p:ph type="sldNum" sz="quarter" idx="12"/>
          </p:nvPr>
        </p:nvSpPr>
        <p:spPr/>
        <p:txBody>
          <a:bodyPr/>
          <a:lstStyle/>
          <a:p>
            <a:fld id="{44DFDD54-4990-754C-BB61-74649A7667DA}" type="slidenum">
              <a:rPr lang="en-US" smtClean="0"/>
              <a:t>‹#›</a:t>
            </a:fld>
            <a:endParaRPr lang="en-US"/>
          </a:p>
        </p:txBody>
      </p:sp>
    </p:spTree>
    <p:extLst>
      <p:ext uri="{BB962C8B-B14F-4D97-AF65-F5344CB8AC3E}">
        <p14:creationId xmlns:p14="http://schemas.microsoft.com/office/powerpoint/2010/main" val="598392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03BF2-56AC-B748-A540-593DF62F4FF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5B1B70-0C65-BC43-9075-4505891EF7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4CC1E2-B695-104D-9FFA-44A5ADAF04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C69965-C5BF-654F-9E8D-8D1DE86A5148}"/>
              </a:ext>
            </a:extLst>
          </p:cNvPr>
          <p:cNvSpPr>
            <a:spLocks noGrp="1"/>
          </p:cNvSpPr>
          <p:nvPr>
            <p:ph type="dt" sz="half" idx="10"/>
          </p:nvPr>
        </p:nvSpPr>
        <p:spPr/>
        <p:txBody>
          <a:bodyPr/>
          <a:lstStyle/>
          <a:p>
            <a:fld id="{D76B8F17-2AD9-4AC0-B6AA-B3CA542C946D}" type="datetime1">
              <a:rPr lang="en-US" smtClean="0"/>
              <a:t>9/7/2021</a:t>
            </a:fld>
            <a:endParaRPr lang="en-US"/>
          </a:p>
        </p:txBody>
      </p:sp>
      <p:sp>
        <p:nvSpPr>
          <p:cNvPr id="6" name="Footer Placeholder 5">
            <a:extLst>
              <a:ext uri="{FF2B5EF4-FFF2-40B4-BE49-F238E27FC236}">
                <a16:creationId xmlns:a16="http://schemas.microsoft.com/office/drawing/2014/main" id="{65A66A5D-9509-8C4F-9182-6B0A5B4B68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32EEBE-184A-B346-96B5-FF95F14A943D}"/>
              </a:ext>
            </a:extLst>
          </p:cNvPr>
          <p:cNvSpPr>
            <a:spLocks noGrp="1"/>
          </p:cNvSpPr>
          <p:nvPr>
            <p:ph type="sldNum" sz="quarter" idx="12"/>
          </p:nvPr>
        </p:nvSpPr>
        <p:spPr/>
        <p:txBody>
          <a:bodyPr/>
          <a:lstStyle/>
          <a:p>
            <a:fld id="{44DFDD54-4990-754C-BB61-74649A7667DA}" type="slidenum">
              <a:rPr lang="en-US" smtClean="0"/>
              <a:t>‹#›</a:t>
            </a:fld>
            <a:endParaRPr lang="en-US"/>
          </a:p>
        </p:txBody>
      </p:sp>
    </p:spTree>
    <p:extLst>
      <p:ext uri="{BB962C8B-B14F-4D97-AF65-F5344CB8AC3E}">
        <p14:creationId xmlns:p14="http://schemas.microsoft.com/office/powerpoint/2010/main" val="1420392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2AA20-037D-0246-B1E6-37C3CAB6B6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6A12AD7-8ADC-0F4D-89CC-984B624783C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CF6051B-A3F4-A34E-B65C-48A541F5EE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8A0B52-7201-E948-8D5A-D794241487CC}"/>
              </a:ext>
            </a:extLst>
          </p:cNvPr>
          <p:cNvSpPr>
            <a:spLocks noGrp="1"/>
          </p:cNvSpPr>
          <p:nvPr>
            <p:ph type="dt" sz="half" idx="10"/>
          </p:nvPr>
        </p:nvSpPr>
        <p:spPr/>
        <p:txBody>
          <a:bodyPr/>
          <a:lstStyle/>
          <a:p>
            <a:fld id="{7CFA4038-70B9-48DF-A037-676B0F6758A9}" type="datetime1">
              <a:rPr lang="en-US" smtClean="0"/>
              <a:t>9/7/2021</a:t>
            </a:fld>
            <a:endParaRPr lang="en-US"/>
          </a:p>
        </p:txBody>
      </p:sp>
      <p:sp>
        <p:nvSpPr>
          <p:cNvPr id="6" name="Footer Placeholder 5">
            <a:extLst>
              <a:ext uri="{FF2B5EF4-FFF2-40B4-BE49-F238E27FC236}">
                <a16:creationId xmlns:a16="http://schemas.microsoft.com/office/drawing/2014/main" id="{BE7FC327-DD96-8644-BE3D-BA98860BA6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2FAF84-8BCA-B84D-87BF-B72E079F7E34}"/>
              </a:ext>
            </a:extLst>
          </p:cNvPr>
          <p:cNvSpPr>
            <a:spLocks noGrp="1"/>
          </p:cNvSpPr>
          <p:nvPr>
            <p:ph type="sldNum" sz="quarter" idx="12"/>
          </p:nvPr>
        </p:nvSpPr>
        <p:spPr/>
        <p:txBody>
          <a:bodyPr/>
          <a:lstStyle/>
          <a:p>
            <a:fld id="{44DFDD54-4990-754C-BB61-74649A7667DA}" type="slidenum">
              <a:rPr lang="en-US" smtClean="0"/>
              <a:t>‹#›</a:t>
            </a:fld>
            <a:endParaRPr lang="en-US"/>
          </a:p>
        </p:txBody>
      </p:sp>
    </p:spTree>
    <p:extLst>
      <p:ext uri="{BB962C8B-B14F-4D97-AF65-F5344CB8AC3E}">
        <p14:creationId xmlns:p14="http://schemas.microsoft.com/office/powerpoint/2010/main" val="1877987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DB82BE-9EC3-974A-B88F-80FB087142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FB2D9E4-2F7A-C443-8443-129DB301F4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8217E3-B4B4-2548-9422-73A86C59B5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4A5684-79F0-42E1-990A-6CFA7B40C6CC}" type="datetime1">
              <a:rPr lang="en-US" smtClean="0"/>
              <a:t>9/7/2021</a:t>
            </a:fld>
            <a:endParaRPr lang="en-US"/>
          </a:p>
        </p:txBody>
      </p:sp>
      <p:sp>
        <p:nvSpPr>
          <p:cNvPr id="5" name="Footer Placeholder 4">
            <a:extLst>
              <a:ext uri="{FF2B5EF4-FFF2-40B4-BE49-F238E27FC236}">
                <a16:creationId xmlns:a16="http://schemas.microsoft.com/office/drawing/2014/main" id="{AAD5A63F-252B-924E-90E4-2E880651AB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D51D5D-B392-F841-B247-DB3585D354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DFDD54-4990-754C-BB61-74649A7667DA}" type="slidenum">
              <a:rPr lang="en-US" smtClean="0"/>
              <a:t>‹#›</a:t>
            </a:fld>
            <a:endParaRPr lang="en-US"/>
          </a:p>
        </p:txBody>
      </p:sp>
    </p:spTree>
    <p:extLst>
      <p:ext uri="{BB962C8B-B14F-4D97-AF65-F5344CB8AC3E}">
        <p14:creationId xmlns:p14="http://schemas.microsoft.com/office/powerpoint/2010/main" val="15037878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4DFDD54-4990-754C-BB61-74649A7667DA}" type="slidenum">
              <a:rPr lang="en-US" smtClean="0"/>
              <a:t>1</a:t>
            </a:fld>
            <a:endParaRPr lang="en-US"/>
          </a:p>
        </p:txBody>
      </p:sp>
      <p:sp>
        <p:nvSpPr>
          <p:cNvPr id="6" name="TextBox 5"/>
          <p:cNvSpPr txBox="1"/>
          <p:nvPr/>
        </p:nvSpPr>
        <p:spPr>
          <a:xfrm>
            <a:off x="114300" y="251906"/>
            <a:ext cx="1002323" cy="369332"/>
          </a:xfrm>
          <a:prstGeom prst="rect">
            <a:avLst/>
          </a:prstGeom>
          <a:noFill/>
        </p:spPr>
        <p:txBody>
          <a:bodyPr wrap="square" rtlCol="0">
            <a:spAutoFit/>
          </a:bodyPr>
          <a:lstStyle/>
          <a:p>
            <a:r>
              <a:rPr lang="en-US" dirty="0"/>
              <a:t>S1</a:t>
            </a:r>
          </a:p>
        </p:txBody>
      </p:sp>
      <p:sp>
        <p:nvSpPr>
          <p:cNvPr id="9" name="Rounded Rectangle 8">
            <a:extLst>
              <a:ext uri="{FF2B5EF4-FFF2-40B4-BE49-F238E27FC236}">
                <a16:creationId xmlns:a16="http://schemas.microsoft.com/office/drawing/2014/main" id="{FF17FAF9-976E-2443-946E-265C9E826E73}"/>
              </a:ext>
            </a:extLst>
          </p:cNvPr>
          <p:cNvSpPr/>
          <p:nvPr/>
        </p:nvSpPr>
        <p:spPr>
          <a:xfrm>
            <a:off x="2184182" y="2715480"/>
            <a:ext cx="3876649" cy="1005840"/>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b="1">
                <a:solidFill>
                  <a:schemeClr val="tx1"/>
                </a:solidFill>
                <a:latin typeface="Arial" panose="020B0604020202020204" pitchFamily="34" charset="0"/>
                <a:cs typeface="Arial" panose="020B0604020202020204" pitchFamily="34" charset="0"/>
              </a:rPr>
              <a:t>Troponin resulted </a:t>
            </a:r>
          </a:p>
        </p:txBody>
      </p:sp>
      <p:cxnSp>
        <p:nvCxnSpPr>
          <p:cNvPr id="13" name="Elbow Connector 12">
            <a:extLst>
              <a:ext uri="{FF2B5EF4-FFF2-40B4-BE49-F238E27FC236}">
                <a16:creationId xmlns:a16="http://schemas.microsoft.com/office/drawing/2014/main" id="{CE0FF363-82CA-5E40-B515-68D7D32565BE}"/>
              </a:ext>
            </a:extLst>
          </p:cNvPr>
          <p:cNvCxnSpPr>
            <a:cxnSpLocks/>
            <a:stCxn id="16" idx="2"/>
            <a:endCxn id="9" idx="0"/>
          </p:cNvCxnSpPr>
          <p:nvPr/>
        </p:nvCxnSpPr>
        <p:spPr>
          <a:xfrm rot="16200000" flipH="1">
            <a:off x="3578258" y="2171230"/>
            <a:ext cx="359141" cy="729358"/>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ounded Rectangle 15">
            <a:extLst>
              <a:ext uri="{FF2B5EF4-FFF2-40B4-BE49-F238E27FC236}">
                <a16:creationId xmlns:a16="http://schemas.microsoft.com/office/drawing/2014/main" id="{2C05C17C-1E4E-184C-87EA-3CCE95E9DECD}"/>
              </a:ext>
            </a:extLst>
          </p:cNvPr>
          <p:cNvSpPr/>
          <p:nvPr/>
        </p:nvSpPr>
        <p:spPr>
          <a:xfrm>
            <a:off x="1182667" y="621239"/>
            <a:ext cx="4420964" cy="1735100"/>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b="1">
                <a:solidFill>
                  <a:schemeClr val="tx1"/>
                </a:solidFill>
                <a:latin typeface="Arial" panose="020B0604020202020204" pitchFamily="34" charset="0"/>
                <a:cs typeface="Arial" panose="020B0604020202020204" pitchFamily="34" charset="0"/>
              </a:rPr>
              <a:t>Emergency Department (ED) Encounters</a:t>
            </a:r>
          </a:p>
          <a:p>
            <a:pPr algn="ctr"/>
            <a:r>
              <a:rPr lang="en-US" sz="1600" b="1">
                <a:solidFill>
                  <a:schemeClr val="tx1"/>
                </a:solidFill>
                <a:latin typeface="Arial" panose="020B0604020202020204" pitchFamily="34" charset="0"/>
                <a:cs typeface="Arial" panose="020B0604020202020204" pitchFamily="34" charset="0"/>
              </a:rPr>
              <a:t>July 1</a:t>
            </a:r>
            <a:r>
              <a:rPr lang="en-US" sz="1600" b="1" baseline="30000">
                <a:solidFill>
                  <a:schemeClr val="tx1"/>
                </a:solidFill>
                <a:latin typeface="Arial" panose="020B0604020202020204" pitchFamily="34" charset="0"/>
                <a:cs typeface="Arial" panose="020B0604020202020204" pitchFamily="34" charset="0"/>
              </a:rPr>
              <a:t>st</a:t>
            </a:r>
            <a:r>
              <a:rPr lang="en-US" sz="1600" b="1">
                <a:solidFill>
                  <a:schemeClr val="tx1"/>
                </a:solidFill>
                <a:latin typeface="Arial" panose="020B0604020202020204" pitchFamily="34" charset="0"/>
                <a:cs typeface="Arial" panose="020B0604020202020204" pitchFamily="34" charset="0"/>
              </a:rPr>
              <a:t> to December 5</a:t>
            </a:r>
            <a:r>
              <a:rPr lang="en-US" sz="1600" b="1" baseline="30000">
                <a:solidFill>
                  <a:schemeClr val="tx1"/>
                </a:solidFill>
                <a:latin typeface="Arial" panose="020B0604020202020204" pitchFamily="34" charset="0"/>
                <a:cs typeface="Arial" panose="020B0604020202020204" pitchFamily="34" charset="0"/>
              </a:rPr>
              <a:t>th</a:t>
            </a:r>
            <a:r>
              <a:rPr lang="en-US" sz="1600" b="1">
                <a:solidFill>
                  <a:schemeClr val="tx1"/>
                </a:solidFill>
                <a:latin typeface="Arial" panose="020B0604020202020204" pitchFamily="34" charset="0"/>
                <a:cs typeface="Arial" panose="020B0604020202020204" pitchFamily="34" charset="0"/>
              </a:rPr>
              <a:t> </a:t>
            </a:r>
            <a:endParaRPr lang="en-US" sz="1600" b="1" baseline="30000">
              <a:solidFill>
                <a:schemeClr val="tx1"/>
              </a:solidFill>
              <a:latin typeface="Arial" panose="020B0604020202020204" pitchFamily="34" charset="0"/>
              <a:cs typeface="Arial" panose="020B0604020202020204" pitchFamily="34" charset="0"/>
            </a:endParaRPr>
          </a:p>
          <a:p>
            <a:pPr algn="ctr"/>
            <a:endParaRPr lang="en-US" sz="1600">
              <a:solidFill>
                <a:schemeClr val="tx1"/>
              </a:solidFill>
              <a:latin typeface="Arial" panose="020B0604020202020204" pitchFamily="34" charset="0"/>
              <a:cs typeface="Arial" panose="020B0604020202020204" pitchFamily="34" charset="0"/>
            </a:endParaRPr>
          </a:p>
        </p:txBody>
      </p:sp>
      <p:sp>
        <p:nvSpPr>
          <p:cNvPr id="20" name="Rounded Rectangle 19">
            <a:extLst>
              <a:ext uri="{FF2B5EF4-FFF2-40B4-BE49-F238E27FC236}">
                <a16:creationId xmlns:a16="http://schemas.microsoft.com/office/drawing/2014/main" id="{FF17FAF9-976E-2443-946E-265C9E826E73}"/>
              </a:ext>
            </a:extLst>
          </p:cNvPr>
          <p:cNvSpPr/>
          <p:nvPr/>
        </p:nvSpPr>
        <p:spPr>
          <a:xfrm>
            <a:off x="2934547" y="4080460"/>
            <a:ext cx="3817946" cy="1205389"/>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b="1">
                <a:solidFill>
                  <a:schemeClr val="tx1"/>
                </a:solidFill>
                <a:latin typeface="Arial" panose="020B0604020202020204" pitchFamily="34" charset="0"/>
                <a:cs typeface="Arial" panose="020B0604020202020204" pitchFamily="34" charset="0"/>
              </a:rPr>
              <a:t>Complaint of ‘chest pain’ </a:t>
            </a:r>
          </a:p>
          <a:p>
            <a:pPr algn="ctr"/>
            <a:r>
              <a:rPr lang="en-US" sz="1600" b="1">
                <a:solidFill>
                  <a:schemeClr val="tx1"/>
                </a:solidFill>
                <a:latin typeface="Arial" panose="020B0604020202020204" pitchFamily="34" charset="0"/>
                <a:cs typeface="Arial" panose="020B0604020202020204" pitchFamily="34" charset="0"/>
              </a:rPr>
              <a:t>(primary study population)</a:t>
            </a:r>
          </a:p>
        </p:txBody>
      </p:sp>
      <p:cxnSp>
        <p:nvCxnSpPr>
          <p:cNvPr id="21" name="Elbow Connector 20">
            <a:extLst>
              <a:ext uri="{FF2B5EF4-FFF2-40B4-BE49-F238E27FC236}">
                <a16:creationId xmlns:a16="http://schemas.microsoft.com/office/drawing/2014/main" id="{CE0FF363-82CA-5E40-B515-68D7D32565BE}"/>
              </a:ext>
            </a:extLst>
          </p:cNvPr>
          <p:cNvCxnSpPr>
            <a:cxnSpLocks/>
            <a:stCxn id="9" idx="2"/>
            <a:endCxn id="20" idx="0"/>
          </p:cNvCxnSpPr>
          <p:nvPr/>
        </p:nvCxnSpPr>
        <p:spPr>
          <a:xfrm rot="16200000" flipH="1">
            <a:off x="4303443" y="3540383"/>
            <a:ext cx="359140" cy="721013"/>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348153" y="1316314"/>
            <a:ext cx="1746739" cy="830997"/>
          </a:xfrm>
          <a:prstGeom prst="rect">
            <a:avLst/>
          </a:prstGeom>
          <a:noFill/>
        </p:spPr>
        <p:txBody>
          <a:bodyPr wrap="square" rtlCol="0">
            <a:spAutoFit/>
          </a:bodyPr>
          <a:lstStyle/>
          <a:p>
            <a:r>
              <a:rPr lang="en-US" sz="1600">
                <a:latin typeface="Arial" panose="020B0604020202020204" pitchFamily="34" charset="0"/>
                <a:cs typeface="Arial" panose="020B0604020202020204" pitchFamily="34" charset="0"/>
              </a:rPr>
              <a:t>4</a:t>
            </a:r>
            <a:r>
              <a:rPr lang="en-US" sz="1600" baseline="30000">
                <a:latin typeface="Arial" panose="020B0604020202020204" pitchFamily="34" charset="0"/>
                <a:cs typeface="Arial" panose="020B0604020202020204" pitchFamily="34" charset="0"/>
              </a:rPr>
              <a:t>th</a:t>
            </a:r>
            <a:r>
              <a:rPr lang="en-US" sz="1600">
                <a:latin typeface="Arial" panose="020B0604020202020204" pitchFamily="34" charset="0"/>
                <a:cs typeface="Arial" panose="020B0604020202020204" pitchFamily="34" charset="0"/>
              </a:rPr>
              <a:t> Generation</a:t>
            </a:r>
          </a:p>
          <a:p>
            <a:r>
              <a:rPr lang="en-US" sz="1600">
                <a:latin typeface="Arial" panose="020B0604020202020204" pitchFamily="34" charset="0"/>
                <a:cs typeface="Arial" panose="020B0604020202020204" pitchFamily="34" charset="0"/>
              </a:rPr>
              <a:t>2017</a:t>
            </a:r>
          </a:p>
          <a:p>
            <a:r>
              <a:rPr lang="en-US" sz="1600">
                <a:latin typeface="Arial" panose="020B0604020202020204" pitchFamily="34" charset="0"/>
                <a:cs typeface="Arial" panose="020B0604020202020204" pitchFamily="34" charset="0"/>
              </a:rPr>
              <a:t>N = 40,175</a:t>
            </a:r>
          </a:p>
        </p:txBody>
      </p:sp>
      <p:sp>
        <p:nvSpPr>
          <p:cNvPr id="29" name="TextBox 28"/>
          <p:cNvSpPr txBox="1"/>
          <p:nvPr/>
        </p:nvSpPr>
        <p:spPr>
          <a:xfrm>
            <a:off x="3339024" y="1316314"/>
            <a:ext cx="1746739" cy="830997"/>
          </a:xfrm>
          <a:prstGeom prst="rect">
            <a:avLst/>
          </a:prstGeom>
          <a:noFill/>
        </p:spPr>
        <p:txBody>
          <a:bodyPr wrap="square" rtlCol="0">
            <a:spAutoFit/>
          </a:bodyPr>
          <a:lstStyle/>
          <a:p>
            <a:r>
              <a:rPr lang="en-US" sz="1600">
                <a:latin typeface="Arial" panose="020B0604020202020204" pitchFamily="34" charset="0"/>
                <a:cs typeface="Arial" panose="020B0604020202020204" pitchFamily="34" charset="0"/>
              </a:rPr>
              <a:t>High-sensitivity</a:t>
            </a:r>
          </a:p>
          <a:p>
            <a:r>
              <a:rPr lang="en-US" sz="1600">
                <a:latin typeface="Arial" panose="020B0604020202020204" pitchFamily="34" charset="0"/>
                <a:cs typeface="Arial" panose="020B0604020202020204" pitchFamily="34" charset="0"/>
              </a:rPr>
              <a:t>2018</a:t>
            </a:r>
          </a:p>
          <a:p>
            <a:r>
              <a:rPr lang="en-US" sz="1600">
                <a:latin typeface="Arial" panose="020B0604020202020204" pitchFamily="34" charset="0"/>
                <a:cs typeface="Arial" panose="020B0604020202020204" pitchFamily="34" charset="0"/>
              </a:rPr>
              <a:t>N = 39,898</a:t>
            </a:r>
          </a:p>
        </p:txBody>
      </p:sp>
      <p:sp>
        <p:nvSpPr>
          <p:cNvPr id="34" name="TextBox 33"/>
          <p:cNvSpPr txBox="1"/>
          <p:nvPr/>
        </p:nvSpPr>
        <p:spPr>
          <a:xfrm>
            <a:off x="2391507" y="3017371"/>
            <a:ext cx="1746739" cy="584775"/>
          </a:xfrm>
          <a:prstGeom prst="rect">
            <a:avLst/>
          </a:prstGeom>
          <a:noFill/>
        </p:spPr>
        <p:txBody>
          <a:bodyPr wrap="square" rtlCol="0">
            <a:spAutoFit/>
          </a:bodyPr>
          <a:lstStyle/>
          <a:p>
            <a:r>
              <a:rPr lang="en-US" sz="1600">
                <a:latin typeface="Arial" panose="020B0604020202020204" pitchFamily="34" charset="0"/>
                <a:cs typeface="Arial" panose="020B0604020202020204" pitchFamily="34" charset="0"/>
              </a:rPr>
              <a:t>4</a:t>
            </a:r>
            <a:r>
              <a:rPr lang="en-US" sz="1600" baseline="30000">
                <a:latin typeface="Arial" panose="020B0604020202020204" pitchFamily="34" charset="0"/>
                <a:cs typeface="Arial" panose="020B0604020202020204" pitchFamily="34" charset="0"/>
              </a:rPr>
              <a:t>th</a:t>
            </a:r>
            <a:r>
              <a:rPr lang="en-US" sz="1600">
                <a:latin typeface="Arial" panose="020B0604020202020204" pitchFamily="34" charset="0"/>
                <a:cs typeface="Arial" panose="020B0604020202020204" pitchFamily="34" charset="0"/>
              </a:rPr>
              <a:t> Generation</a:t>
            </a:r>
          </a:p>
          <a:p>
            <a:r>
              <a:rPr lang="en-US" sz="1600">
                <a:latin typeface="Arial" panose="020B0604020202020204" pitchFamily="34" charset="0"/>
                <a:cs typeface="Arial" panose="020B0604020202020204" pitchFamily="34" charset="0"/>
              </a:rPr>
              <a:t>N = 6,319</a:t>
            </a:r>
          </a:p>
        </p:txBody>
      </p:sp>
      <p:sp>
        <p:nvSpPr>
          <p:cNvPr id="35" name="TextBox 34"/>
          <p:cNvSpPr txBox="1"/>
          <p:nvPr/>
        </p:nvSpPr>
        <p:spPr>
          <a:xfrm>
            <a:off x="4496748" y="3051414"/>
            <a:ext cx="1746739" cy="584775"/>
          </a:xfrm>
          <a:prstGeom prst="rect">
            <a:avLst/>
          </a:prstGeom>
          <a:noFill/>
        </p:spPr>
        <p:txBody>
          <a:bodyPr wrap="square" rtlCol="0">
            <a:spAutoFit/>
          </a:bodyPr>
          <a:lstStyle/>
          <a:p>
            <a:r>
              <a:rPr lang="en-US" sz="1600">
                <a:latin typeface="Arial" panose="020B0604020202020204" pitchFamily="34" charset="0"/>
                <a:cs typeface="Arial" panose="020B0604020202020204" pitchFamily="34" charset="0"/>
              </a:rPr>
              <a:t>High-sensitivity</a:t>
            </a:r>
          </a:p>
          <a:p>
            <a:r>
              <a:rPr lang="en-US" sz="1600">
                <a:latin typeface="Arial" panose="020B0604020202020204" pitchFamily="34" charset="0"/>
                <a:cs typeface="Arial" panose="020B0604020202020204" pitchFamily="34" charset="0"/>
              </a:rPr>
              <a:t>N = 6,678</a:t>
            </a:r>
          </a:p>
        </p:txBody>
      </p:sp>
      <p:sp>
        <p:nvSpPr>
          <p:cNvPr id="37" name="TextBox 36"/>
          <p:cNvSpPr txBox="1"/>
          <p:nvPr/>
        </p:nvSpPr>
        <p:spPr>
          <a:xfrm>
            <a:off x="3144493" y="4701074"/>
            <a:ext cx="1746739" cy="584775"/>
          </a:xfrm>
          <a:prstGeom prst="rect">
            <a:avLst/>
          </a:prstGeom>
          <a:noFill/>
        </p:spPr>
        <p:txBody>
          <a:bodyPr wrap="square" rtlCol="0">
            <a:spAutoFit/>
          </a:bodyPr>
          <a:lstStyle/>
          <a:p>
            <a:r>
              <a:rPr lang="en-US" sz="1600">
                <a:latin typeface="Arial" panose="020B0604020202020204" pitchFamily="34" charset="0"/>
                <a:cs typeface="Arial" panose="020B0604020202020204" pitchFamily="34" charset="0"/>
              </a:rPr>
              <a:t>4</a:t>
            </a:r>
            <a:r>
              <a:rPr lang="en-US" sz="1600" baseline="30000">
                <a:latin typeface="Arial" panose="020B0604020202020204" pitchFamily="34" charset="0"/>
                <a:cs typeface="Arial" panose="020B0604020202020204" pitchFamily="34" charset="0"/>
              </a:rPr>
              <a:t>th</a:t>
            </a:r>
            <a:r>
              <a:rPr lang="en-US" sz="1600">
                <a:latin typeface="Arial" panose="020B0604020202020204" pitchFamily="34" charset="0"/>
                <a:cs typeface="Arial" panose="020B0604020202020204" pitchFamily="34" charset="0"/>
              </a:rPr>
              <a:t> Generation</a:t>
            </a:r>
          </a:p>
          <a:p>
            <a:r>
              <a:rPr lang="en-US" sz="1600">
                <a:latin typeface="Arial" panose="020B0604020202020204" pitchFamily="34" charset="0"/>
                <a:cs typeface="Arial" panose="020B0604020202020204" pitchFamily="34" charset="0"/>
              </a:rPr>
              <a:t>N = 3,641</a:t>
            </a:r>
          </a:p>
        </p:txBody>
      </p:sp>
      <p:sp>
        <p:nvSpPr>
          <p:cNvPr id="38" name="TextBox 37"/>
          <p:cNvSpPr txBox="1"/>
          <p:nvPr/>
        </p:nvSpPr>
        <p:spPr>
          <a:xfrm>
            <a:off x="5085763" y="4701074"/>
            <a:ext cx="1746739" cy="584775"/>
          </a:xfrm>
          <a:prstGeom prst="rect">
            <a:avLst/>
          </a:prstGeom>
          <a:noFill/>
        </p:spPr>
        <p:txBody>
          <a:bodyPr wrap="square" rtlCol="0">
            <a:spAutoFit/>
          </a:bodyPr>
          <a:lstStyle/>
          <a:p>
            <a:r>
              <a:rPr lang="en-US" sz="1600">
                <a:latin typeface="Arial" panose="020B0604020202020204" pitchFamily="34" charset="0"/>
                <a:cs typeface="Arial" panose="020B0604020202020204" pitchFamily="34" charset="0"/>
              </a:rPr>
              <a:t>High-sensitivity</a:t>
            </a:r>
          </a:p>
          <a:p>
            <a:r>
              <a:rPr lang="en-US" sz="1600">
                <a:latin typeface="Arial" panose="020B0604020202020204" pitchFamily="34" charset="0"/>
                <a:cs typeface="Arial" panose="020B0604020202020204" pitchFamily="34" charset="0"/>
              </a:rPr>
              <a:t>N = 4,203</a:t>
            </a:r>
          </a:p>
        </p:txBody>
      </p:sp>
      <p:sp>
        <p:nvSpPr>
          <p:cNvPr id="2" name="TextBox 1"/>
          <p:cNvSpPr txBox="1"/>
          <p:nvPr/>
        </p:nvSpPr>
        <p:spPr>
          <a:xfrm>
            <a:off x="825551" y="5405024"/>
            <a:ext cx="6625389" cy="738664"/>
          </a:xfrm>
          <a:prstGeom prst="rect">
            <a:avLst/>
          </a:prstGeom>
          <a:noFill/>
        </p:spPr>
        <p:txBody>
          <a:bodyPr wrap="square" rtlCol="0">
            <a:spAutoFit/>
          </a:bodyPr>
          <a:lstStyle/>
          <a:p>
            <a:r>
              <a:rPr lang="en-US" sz="1400"/>
              <a:t>Supplemental Figure 1: Consort diagram of patient encounters</a:t>
            </a:r>
          </a:p>
          <a:p>
            <a:r>
              <a:rPr lang="en-US" sz="1400"/>
              <a:t> </a:t>
            </a:r>
          </a:p>
          <a:p>
            <a:endParaRPr lang="en-US" sz="1400"/>
          </a:p>
        </p:txBody>
      </p:sp>
    </p:spTree>
    <p:extLst>
      <p:ext uri="{BB962C8B-B14F-4D97-AF65-F5344CB8AC3E}">
        <p14:creationId xmlns:p14="http://schemas.microsoft.com/office/powerpoint/2010/main" val="3872435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300" y="251906"/>
            <a:ext cx="1002323" cy="369332"/>
          </a:xfrm>
          <a:prstGeom prst="rect">
            <a:avLst/>
          </a:prstGeom>
          <a:noFill/>
        </p:spPr>
        <p:txBody>
          <a:bodyPr wrap="square" rtlCol="0">
            <a:spAutoFit/>
          </a:bodyPr>
          <a:lstStyle/>
          <a:p>
            <a:r>
              <a:rPr lang="en-US"/>
              <a:t>S2</a:t>
            </a:r>
          </a:p>
        </p:txBody>
      </p:sp>
      <p:pic>
        <p:nvPicPr>
          <p:cNvPr id="3" name="Picture 2"/>
          <p:cNvPicPr>
            <a:picLocks noChangeAspect="1"/>
          </p:cNvPicPr>
          <p:nvPr/>
        </p:nvPicPr>
        <p:blipFill>
          <a:blip r:embed="rId2"/>
          <a:stretch>
            <a:fillRect/>
          </a:stretch>
        </p:blipFill>
        <p:spPr>
          <a:xfrm>
            <a:off x="1810286" y="0"/>
            <a:ext cx="8571428" cy="5714286"/>
          </a:xfrm>
          <a:prstGeom prst="rect">
            <a:avLst/>
          </a:prstGeom>
        </p:spPr>
      </p:pic>
      <p:sp>
        <p:nvSpPr>
          <p:cNvPr id="4" name="TextBox 3"/>
          <p:cNvSpPr txBox="1"/>
          <p:nvPr/>
        </p:nvSpPr>
        <p:spPr>
          <a:xfrm>
            <a:off x="978569" y="5714286"/>
            <a:ext cx="10475494" cy="523220"/>
          </a:xfrm>
          <a:prstGeom prst="rect">
            <a:avLst/>
          </a:prstGeom>
          <a:noFill/>
        </p:spPr>
        <p:txBody>
          <a:bodyPr wrap="square" rtlCol="0">
            <a:spAutoFit/>
          </a:bodyPr>
          <a:lstStyle>
            <a:defPPr>
              <a:defRPr lang="en-US"/>
            </a:defPPr>
            <a:lvl1pPr>
              <a:defRPr sz="1400"/>
            </a:lvl1pPr>
          </a:lstStyle>
          <a:p>
            <a:r>
              <a:rPr lang="en-US"/>
              <a:t>Supplemental Figure 2: Histograms showing number of troponin results in ED for encounters during the 4th generation phase (left column) or High-sensitivity phase (right column) stratified by encounters leading to admission (top row) or discharge (bottom row).</a:t>
            </a:r>
          </a:p>
        </p:txBody>
      </p:sp>
    </p:spTree>
    <p:extLst>
      <p:ext uri="{BB962C8B-B14F-4D97-AF65-F5344CB8AC3E}">
        <p14:creationId xmlns:p14="http://schemas.microsoft.com/office/powerpoint/2010/main" val="2610435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324101" y="571857"/>
            <a:ext cx="7543799" cy="5029200"/>
          </a:xfrm>
          <a:prstGeom prst="rect">
            <a:avLst/>
          </a:prstGeom>
        </p:spPr>
      </p:pic>
      <p:sp>
        <p:nvSpPr>
          <p:cNvPr id="2" name="Slide Number Placeholder 1"/>
          <p:cNvSpPr>
            <a:spLocks noGrp="1"/>
          </p:cNvSpPr>
          <p:nvPr>
            <p:ph type="sldNum" sz="quarter" idx="12"/>
          </p:nvPr>
        </p:nvSpPr>
        <p:spPr/>
        <p:txBody>
          <a:bodyPr/>
          <a:lstStyle/>
          <a:p>
            <a:fld id="{44DFDD54-4990-754C-BB61-74649A7667DA}" type="slidenum">
              <a:rPr lang="en-US" smtClean="0"/>
              <a:t>3</a:t>
            </a:fld>
            <a:endParaRPr lang="en-US"/>
          </a:p>
        </p:txBody>
      </p:sp>
      <p:sp>
        <p:nvSpPr>
          <p:cNvPr id="4" name="TextBox 3"/>
          <p:cNvSpPr txBox="1"/>
          <p:nvPr/>
        </p:nvSpPr>
        <p:spPr>
          <a:xfrm>
            <a:off x="114300" y="251906"/>
            <a:ext cx="1002323" cy="369332"/>
          </a:xfrm>
          <a:prstGeom prst="rect">
            <a:avLst/>
          </a:prstGeom>
          <a:noFill/>
        </p:spPr>
        <p:txBody>
          <a:bodyPr wrap="square" rtlCol="0">
            <a:spAutoFit/>
          </a:bodyPr>
          <a:lstStyle/>
          <a:p>
            <a:r>
              <a:rPr lang="en-US"/>
              <a:t>S3</a:t>
            </a:r>
          </a:p>
        </p:txBody>
      </p:sp>
      <p:sp>
        <p:nvSpPr>
          <p:cNvPr id="5" name="Rectangle 4"/>
          <p:cNvSpPr/>
          <p:nvPr/>
        </p:nvSpPr>
        <p:spPr>
          <a:xfrm>
            <a:off x="5971396" y="1186006"/>
            <a:ext cx="914400" cy="325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1200">
                <a:solidFill>
                  <a:schemeClr val="tx1"/>
                </a:solidFill>
                <a:latin typeface="Arial" panose="020B0604020202020204" pitchFamily="34" charset="0"/>
                <a:cs typeface="Arial" panose="020B0604020202020204" pitchFamily="34" charset="0"/>
              </a:rPr>
              <a:t>P&lt;0.0001</a:t>
            </a:r>
          </a:p>
        </p:txBody>
      </p:sp>
      <p:sp>
        <p:nvSpPr>
          <p:cNvPr id="6" name="TextBox 5"/>
          <p:cNvSpPr txBox="1"/>
          <p:nvPr/>
        </p:nvSpPr>
        <p:spPr>
          <a:xfrm>
            <a:off x="978569" y="5714286"/>
            <a:ext cx="10475494" cy="738664"/>
          </a:xfrm>
          <a:prstGeom prst="rect">
            <a:avLst/>
          </a:prstGeom>
          <a:noFill/>
        </p:spPr>
        <p:txBody>
          <a:bodyPr wrap="square" rtlCol="0">
            <a:spAutoFit/>
          </a:bodyPr>
          <a:lstStyle>
            <a:defPPr>
              <a:defRPr lang="en-US"/>
            </a:defPPr>
            <a:lvl1pPr>
              <a:defRPr sz="1400"/>
            </a:lvl1pPr>
          </a:lstStyle>
          <a:p>
            <a:r>
              <a:rPr lang="en-US"/>
              <a:t>Supplemental Figure 3: Violin plot showing distribution of ED length of stay for all encounters for 4th generation phase (left) and high-sensitivity phase (right). Box plot shows median and interquartile range (IQR). Whisker is 1.5 IQR. Median value is shown in box. P value derived from Wilcoxon test.</a:t>
            </a:r>
          </a:p>
        </p:txBody>
      </p:sp>
    </p:spTree>
    <p:extLst>
      <p:ext uri="{BB962C8B-B14F-4D97-AF65-F5344CB8AC3E}">
        <p14:creationId xmlns:p14="http://schemas.microsoft.com/office/powerpoint/2010/main" val="1929829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24101" y="571857"/>
            <a:ext cx="7543799" cy="5029200"/>
          </a:xfrm>
          <a:prstGeom prst="rect">
            <a:avLst/>
          </a:prstGeom>
        </p:spPr>
      </p:pic>
      <p:sp>
        <p:nvSpPr>
          <p:cNvPr id="4" name="Slide Number Placeholder 3"/>
          <p:cNvSpPr>
            <a:spLocks noGrp="1"/>
          </p:cNvSpPr>
          <p:nvPr>
            <p:ph type="sldNum" sz="quarter" idx="12"/>
          </p:nvPr>
        </p:nvSpPr>
        <p:spPr/>
        <p:txBody>
          <a:bodyPr/>
          <a:lstStyle/>
          <a:p>
            <a:fld id="{44DFDD54-4990-754C-BB61-74649A7667DA}" type="slidenum">
              <a:rPr lang="en-US" smtClean="0"/>
              <a:t>4</a:t>
            </a:fld>
            <a:endParaRPr lang="en-US"/>
          </a:p>
        </p:txBody>
      </p:sp>
      <p:sp>
        <p:nvSpPr>
          <p:cNvPr id="6" name="TextBox 5"/>
          <p:cNvSpPr txBox="1"/>
          <p:nvPr/>
        </p:nvSpPr>
        <p:spPr>
          <a:xfrm>
            <a:off x="114300" y="251906"/>
            <a:ext cx="1002323" cy="369332"/>
          </a:xfrm>
          <a:prstGeom prst="rect">
            <a:avLst/>
          </a:prstGeom>
          <a:noFill/>
        </p:spPr>
        <p:txBody>
          <a:bodyPr wrap="square" rtlCol="0">
            <a:spAutoFit/>
          </a:bodyPr>
          <a:lstStyle/>
          <a:p>
            <a:r>
              <a:rPr lang="en-US"/>
              <a:t>S4</a:t>
            </a:r>
          </a:p>
        </p:txBody>
      </p:sp>
      <p:sp>
        <p:nvSpPr>
          <p:cNvPr id="8" name="Rectangle 7"/>
          <p:cNvSpPr/>
          <p:nvPr/>
        </p:nvSpPr>
        <p:spPr>
          <a:xfrm>
            <a:off x="4252996" y="1305974"/>
            <a:ext cx="914400" cy="325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1200">
                <a:solidFill>
                  <a:schemeClr val="tx1"/>
                </a:solidFill>
                <a:latin typeface="Arial" panose="020B0604020202020204" pitchFamily="34" charset="0"/>
                <a:cs typeface="Arial" panose="020B0604020202020204" pitchFamily="34" charset="0"/>
              </a:rPr>
              <a:t>P&lt;0.0001</a:t>
            </a:r>
          </a:p>
        </p:txBody>
      </p:sp>
      <p:sp>
        <p:nvSpPr>
          <p:cNvPr id="9" name="Rectangle 8"/>
          <p:cNvSpPr/>
          <p:nvPr/>
        </p:nvSpPr>
        <p:spPr>
          <a:xfrm>
            <a:off x="7660401" y="1305974"/>
            <a:ext cx="914400" cy="325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1200">
                <a:solidFill>
                  <a:schemeClr val="tx1"/>
                </a:solidFill>
                <a:latin typeface="Arial" panose="020B0604020202020204" pitchFamily="34" charset="0"/>
                <a:cs typeface="Arial" panose="020B0604020202020204" pitchFamily="34" charset="0"/>
              </a:rPr>
              <a:t>P=0.4</a:t>
            </a:r>
          </a:p>
        </p:txBody>
      </p:sp>
      <p:sp>
        <p:nvSpPr>
          <p:cNvPr id="10" name="Rectangle 9"/>
          <p:cNvSpPr/>
          <p:nvPr/>
        </p:nvSpPr>
        <p:spPr>
          <a:xfrm>
            <a:off x="3433112" y="5411917"/>
            <a:ext cx="914400" cy="272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latin typeface="Arial" panose="020B0604020202020204" pitchFamily="34" charset="0"/>
                <a:cs typeface="Arial" panose="020B0604020202020204" pitchFamily="34" charset="0"/>
              </a:rPr>
              <a:t>N = 1,295</a:t>
            </a:r>
          </a:p>
        </p:txBody>
      </p:sp>
      <p:sp>
        <p:nvSpPr>
          <p:cNvPr id="11" name="Rectangle 10"/>
          <p:cNvSpPr/>
          <p:nvPr/>
        </p:nvSpPr>
        <p:spPr>
          <a:xfrm>
            <a:off x="4951251" y="5411917"/>
            <a:ext cx="914400" cy="272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latin typeface="Arial" panose="020B0604020202020204" pitchFamily="34" charset="0"/>
                <a:cs typeface="Arial" panose="020B0604020202020204" pitchFamily="34" charset="0"/>
              </a:rPr>
              <a:t>N = 1,407</a:t>
            </a:r>
          </a:p>
        </p:txBody>
      </p:sp>
      <p:sp>
        <p:nvSpPr>
          <p:cNvPr id="12" name="Rectangle 11"/>
          <p:cNvSpPr/>
          <p:nvPr/>
        </p:nvSpPr>
        <p:spPr>
          <a:xfrm>
            <a:off x="6936536" y="5411917"/>
            <a:ext cx="914400" cy="272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latin typeface="Arial" panose="020B0604020202020204" pitchFamily="34" charset="0"/>
                <a:cs typeface="Arial" panose="020B0604020202020204" pitchFamily="34" charset="0"/>
              </a:rPr>
              <a:t>N = 2,346</a:t>
            </a:r>
          </a:p>
        </p:txBody>
      </p:sp>
      <p:sp>
        <p:nvSpPr>
          <p:cNvPr id="13" name="Rectangle 12"/>
          <p:cNvSpPr/>
          <p:nvPr/>
        </p:nvSpPr>
        <p:spPr>
          <a:xfrm>
            <a:off x="8386379" y="5411917"/>
            <a:ext cx="914400" cy="2725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latin typeface="Arial" panose="020B0604020202020204" pitchFamily="34" charset="0"/>
                <a:cs typeface="Arial" panose="020B0604020202020204" pitchFamily="34" charset="0"/>
              </a:rPr>
              <a:t>N = 2,796</a:t>
            </a:r>
          </a:p>
        </p:txBody>
      </p:sp>
      <p:sp>
        <p:nvSpPr>
          <p:cNvPr id="14" name="TextBox 13"/>
          <p:cNvSpPr txBox="1"/>
          <p:nvPr/>
        </p:nvSpPr>
        <p:spPr>
          <a:xfrm>
            <a:off x="970256" y="5833130"/>
            <a:ext cx="10475494" cy="738664"/>
          </a:xfrm>
          <a:prstGeom prst="rect">
            <a:avLst/>
          </a:prstGeom>
          <a:noFill/>
        </p:spPr>
        <p:txBody>
          <a:bodyPr wrap="square" rtlCol="0">
            <a:spAutoFit/>
          </a:bodyPr>
          <a:lstStyle>
            <a:defPPr>
              <a:defRPr lang="en-US"/>
            </a:defPPr>
            <a:lvl1pPr>
              <a:defRPr sz="1400"/>
            </a:lvl1pPr>
          </a:lstStyle>
          <a:p>
            <a:r>
              <a:rPr lang="en-US"/>
              <a:t>Supplemental Figure 4: Violin plot showing distribution of ED length of stay for encounters leading to hospital admission (left panel) and hospital discharge (right panel). Box plot shows median and interquartile range (IQR). Whisker is 1.5 IQR. Median value is shown in box. Within each panel data is shown for 4th generation phase (left) and high-sensitivity phase (right). P values derived from Wilcoxon test.</a:t>
            </a:r>
          </a:p>
        </p:txBody>
      </p:sp>
    </p:spTree>
    <p:extLst>
      <p:ext uri="{BB962C8B-B14F-4D97-AF65-F5344CB8AC3E}">
        <p14:creationId xmlns:p14="http://schemas.microsoft.com/office/powerpoint/2010/main" val="2715513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24101" y="571857"/>
            <a:ext cx="7543799" cy="5029200"/>
          </a:xfrm>
          <a:prstGeom prst="rect">
            <a:avLst/>
          </a:prstGeom>
        </p:spPr>
      </p:pic>
      <p:sp>
        <p:nvSpPr>
          <p:cNvPr id="4" name="Slide Number Placeholder 3"/>
          <p:cNvSpPr>
            <a:spLocks noGrp="1"/>
          </p:cNvSpPr>
          <p:nvPr>
            <p:ph type="sldNum" sz="quarter" idx="12"/>
          </p:nvPr>
        </p:nvSpPr>
        <p:spPr/>
        <p:txBody>
          <a:bodyPr/>
          <a:lstStyle/>
          <a:p>
            <a:fld id="{44DFDD54-4990-754C-BB61-74649A7667DA}" type="slidenum">
              <a:rPr lang="en-US" smtClean="0"/>
              <a:t>5</a:t>
            </a:fld>
            <a:endParaRPr lang="en-US"/>
          </a:p>
        </p:txBody>
      </p:sp>
      <p:sp>
        <p:nvSpPr>
          <p:cNvPr id="6" name="TextBox 5"/>
          <p:cNvSpPr txBox="1"/>
          <p:nvPr/>
        </p:nvSpPr>
        <p:spPr>
          <a:xfrm>
            <a:off x="114300" y="251906"/>
            <a:ext cx="1002323" cy="369332"/>
          </a:xfrm>
          <a:prstGeom prst="rect">
            <a:avLst/>
          </a:prstGeom>
          <a:noFill/>
        </p:spPr>
        <p:txBody>
          <a:bodyPr wrap="square" rtlCol="0">
            <a:spAutoFit/>
          </a:bodyPr>
          <a:lstStyle/>
          <a:p>
            <a:r>
              <a:rPr lang="en-US"/>
              <a:t>S5</a:t>
            </a:r>
          </a:p>
        </p:txBody>
      </p:sp>
      <p:sp>
        <p:nvSpPr>
          <p:cNvPr id="8" name="Rectangle 7"/>
          <p:cNvSpPr/>
          <p:nvPr/>
        </p:nvSpPr>
        <p:spPr>
          <a:xfrm>
            <a:off x="5638800" y="1277706"/>
            <a:ext cx="914400" cy="325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1200">
                <a:solidFill>
                  <a:schemeClr val="tx1"/>
                </a:solidFill>
                <a:latin typeface="Arial" panose="020B0604020202020204" pitchFamily="34" charset="0"/>
                <a:cs typeface="Arial" panose="020B0604020202020204" pitchFamily="34" charset="0"/>
              </a:rPr>
              <a:t>P&lt;0.0001</a:t>
            </a:r>
          </a:p>
        </p:txBody>
      </p:sp>
      <p:sp>
        <p:nvSpPr>
          <p:cNvPr id="9" name="TextBox 8"/>
          <p:cNvSpPr txBox="1"/>
          <p:nvPr/>
        </p:nvSpPr>
        <p:spPr>
          <a:xfrm>
            <a:off x="978569" y="5714286"/>
            <a:ext cx="10475494" cy="738664"/>
          </a:xfrm>
          <a:prstGeom prst="rect">
            <a:avLst/>
          </a:prstGeom>
          <a:noFill/>
        </p:spPr>
        <p:txBody>
          <a:bodyPr wrap="square" rtlCol="0">
            <a:spAutoFit/>
          </a:bodyPr>
          <a:lstStyle>
            <a:defPPr>
              <a:defRPr lang="en-US"/>
            </a:defPPr>
            <a:lvl1pPr>
              <a:defRPr sz="1400"/>
            </a:lvl1pPr>
          </a:lstStyle>
          <a:p>
            <a:r>
              <a:rPr lang="en-US"/>
              <a:t>Supplemental Figure 5: Violin plot showing distribution of time elapsed between patient arrival to the ED and first troponin result for all encounters for 4th generation phase (left) and high-sensitivity phase (right). Box plot shows median and interquartile range (IQR). Whisker is 1.5 IQR. Median value is shown in box to the left of boxplot. Minimum value is shown in box below violin. P value derived from Wilcoxon test.</a:t>
            </a:r>
          </a:p>
        </p:txBody>
      </p:sp>
    </p:spTree>
    <p:extLst>
      <p:ext uri="{BB962C8B-B14F-4D97-AF65-F5344CB8AC3E}">
        <p14:creationId xmlns:p14="http://schemas.microsoft.com/office/powerpoint/2010/main" val="3550590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4DFDD54-4990-754C-BB61-74649A7667DA}" type="slidenum">
              <a:rPr lang="en-US" smtClean="0"/>
              <a:t>6</a:t>
            </a:fld>
            <a:endParaRPr lang="en-US"/>
          </a:p>
        </p:txBody>
      </p:sp>
      <p:pic>
        <p:nvPicPr>
          <p:cNvPr id="5" name="Picture 4"/>
          <p:cNvPicPr>
            <a:picLocks noChangeAspect="1"/>
          </p:cNvPicPr>
          <p:nvPr/>
        </p:nvPicPr>
        <p:blipFill>
          <a:blip r:embed="rId2"/>
          <a:stretch>
            <a:fillRect/>
          </a:stretch>
        </p:blipFill>
        <p:spPr>
          <a:xfrm>
            <a:off x="2324101" y="571857"/>
            <a:ext cx="7543799" cy="5029200"/>
          </a:xfrm>
          <a:prstGeom prst="rect">
            <a:avLst/>
          </a:prstGeom>
        </p:spPr>
      </p:pic>
      <p:sp>
        <p:nvSpPr>
          <p:cNvPr id="6" name="TextBox 5"/>
          <p:cNvSpPr txBox="1"/>
          <p:nvPr/>
        </p:nvSpPr>
        <p:spPr>
          <a:xfrm>
            <a:off x="114300" y="251906"/>
            <a:ext cx="1002323" cy="369332"/>
          </a:xfrm>
          <a:prstGeom prst="rect">
            <a:avLst/>
          </a:prstGeom>
          <a:noFill/>
        </p:spPr>
        <p:txBody>
          <a:bodyPr wrap="square" rtlCol="0">
            <a:spAutoFit/>
          </a:bodyPr>
          <a:lstStyle/>
          <a:p>
            <a:r>
              <a:rPr lang="en-US"/>
              <a:t>S6</a:t>
            </a:r>
          </a:p>
        </p:txBody>
      </p:sp>
      <p:sp>
        <p:nvSpPr>
          <p:cNvPr id="7" name="Rectangle 6"/>
          <p:cNvSpPr/>
          <p:nvPr/>
        </p:nvSpPr>
        <p:spPr>
          <a:xfrm>
            <a:off x="5638800" y="1286019"/>
            <a:ext cx="914400" cy="325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1200">
                <a:solidFill>
                  <a:schemeClr val="tx1"/>
                </a:solidFill>
                <a:latin typeface="Arial" panose="020B0604020202020204" pitchFamily="34" charset="0"/>
                <a:cs typeface="Arial" panose="020B0604020202020204" pitchFamily="34" charset="0"/>
              </a:rPr>
              <a:t>P&lt;0.0001</a:t>
            </a:r>
          </a:p>
        </p:txBody>
      </p:sp>
      <p:sp>
        <p:nvSpPr>
          <p:cNvPr id="8" name="TextBox 7"/>
          <p:cNvSpPr txBox="1"/>
          <p:nvPr/>
        </p:nvSpPr>
        <p:spPr>
          <a:xfrm>
            <a:off x="978569" y="5714286"/>
            <a:ext cx="10475494" cy="738664"/>
          </a:xfrm>
          <a:prstGeom prst="rect">
            <a:avLst/>
          </a:prstGeom>
          <a:noFill/>
        </p:spPr>
        <p:txBody>
          <a:bodyPr wrap="square" rtlCol="0">
            <a:spAutoFit/>
          </a:bodyPr>
          <a:lstStyle>
            <a:defPPr>
              <a:defRPr lang="en-US"/>
            </a:defPPr>
            <a:lvl1pPr>
              <a:defRPr sz="1400"/>
            </a:lvl1pPr>
          </a:lstStyle>
          <a:p>
            <a:r>
              <a:rPr lang="en-US"/>
              <a:t>Supplemental Figure 6: Violin plot showing distribution time between first and second troponin result for all encounters with 2 or more results: 4th generation phase (left) and high-sensitivity phase (right). Box plot shows median and interquartile range (IQR). Whisker is 1.5 IQR. Median value is shown in box. P value derived from Wilcoxon test.</a:t>
            </a:r>
          </a:p>
        </p:txBody>
      </p:sp>
    </p:spTree>
    <p:extLst>
      <p:ext uri="{BB962C8B-B14F-4D97-AF65-F5344CB8AC3E}">
        <p14:creationId xmlns:p14="http://schemas.microsoft.com/office/powerpoint/2010/main" val="3299742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24101" y="571857"/>
            <a:ext cx="7543799" cy="5029200"/>
          </a:xfrm>
          <a:prstGeom prst="rect">
            <a:avLst/>
          </a:prstGeom>
        </p:spPr>
      </p:pic>
      <p:sp>
        <p:nvSpPr>
          <p:cNvPr id="4" name="Slide Number Placeholder 3"/>
          <p:cNvSpPr>
            <a:spLocks noGrp="1"/>
          </p:cNvSpPr>
          <p:nvPr>
            <p:ph type="sldNum" sz="quarter" idx="12"/>
          </p:nvPr>
        </p:nvSpPr>
        <p:spPr/>
        <p:txBody>
          <a:bodyPr/>
          <a:lstStyle/>
          <a:p>
            <a:fld id="{44DFDD54-4990-754C-BB61-74649A7667DA}" type="slidenum">
              <a:rPr lang="en-US" smtClean="0"/>
              <a:t>7</a:t>
            </a:fld>
            <a:endParaRPr lang="en-US"/>
          </a:p>
        </p:txBody>
      </p:sp>
      <p:sp>
        <p:nvSpPr>
          <p:cNvPr id="6" name="TextBox 5"/>
          <p:cNvSpPr txBox="1"/>
          <p:nvPr/>
        </p:nvSpPr>
        <p:spPr>
          <a:xfrm>
            <a:off x="114300" y="251906"/>
            <a:ext cx="1002323" cy="369332"/>
          </a:xfrm>
          <a:prstGeom prst="rect">
            <a:avLst/>
          </a:prstGeom>
          <a:noFill/>
        </p:spPr>
        <p:txBody>
          <a:bodyPr wrap="square" rtlCol="0">
            <a:spAutoFit/>
          </a:bodyPr>
          <a:lstStyle/>
          <a:p>
            <a:r>
              <a:rPr lang="en-US"/>
              <a:t>S7</a:t>
            </a:r>
          </a:p>
        </p:txBody>
      </p:sp>
      <p:sp>
        <p:nvSpPr>
          <p:cNvPr id="8" name="Rectangle 7"/>
          <p:cNvSpPr/>
          <p:nvPr/>
        </p:nvSpPr>
        <p:spPr>
          <a:xfrm>
            <a:off x="5891466" y="1164098"/>
            <a:ext cx="914400" cy="325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1200">
                <a:solidFill>
                  <a:schemeClr val="tx1"/>
                </a:solidFill>
                <a:latin typeface="Arial" panose="020B0604020202020204" pitchFamily="34" charset="0"/>
                <a:cs typeface="Arial" panose="020B0604020202020204" pitchFamily="34" charset="0"/>
              </a:rPr>
              <a:t>P&lt;0.0001</a:t>
            </a:r>
          </a:p>
        </p:txBody>
      </p:sp>
      <p:sp>
        <p:nvSpPr>
          <p:cNvPr id="7" name="TextBox 6"/>
          <p:cNvSpPr txBox="1"/>
          <p:nvPr/>
        </p:nvSpPr>
        <p:spPr>
          <a:xfrm>
            <a:off x="858253" y="5714286"/>
            <a:ext cx="10475494" cy="738664"/>
          </a:xfrm>
          <a:prstGeom prst="rect">
            <a:avLst/>
          </a:prstGeom>
          <a:noFill/>
        </p:spPr>
        <p:txBody>
          <a:bodyPr wrap="square" rtlCol="0">
            <a:spAutoFit/>
          </a:bodyPr>
          <a:lstStyle>
            <a:defPPr>
              <a:defRPr lang="en-US"/>
            </a:defPPr>
            <a:lvl1pPr>
              <a:defRPr sz="1400"/>
            </a:lvl1pPr>
          </a:lstStyle>
          <a:p>
            <a:r>
              <a:rPr lang="en-US"/>
              <a:t>Supplemental Figure 7: Violin plot showing distribution time between first and last troponin result for all encounters with 2 or more results: 4th generation phase (left) and high-sensitivity phase (right). Box plot shows median and interquartile range (IQR). Whisker is 1.5 IQR. Median value is shown in box. P value derived from Wilcoxon test.</a:t>
            </a:r>
          </a:p>
        </p:txBody>
      </p:sp>
    </p:spTree>
    <p:extLst>
      <p:ext uri="{BB962C8B-B14F-4D97-AF65-F5344CB8AC3E}">
        <p14:creationId xmlns:p14="http://schemas.microsoft.com/office/powerpoint/2010/main" val="416598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36D286-5405-614F-80E4-5B5A1ACDA359}"/>
              </a:ext>
            </a:extLst>
          </p:cNvPr>
          <p:cNvSpPr>
            <a:spLocks noGrp="1"/>
          </p:cNvSpPr>
          <p:nvPr>
            <p:ph type="sldNum" sz="quarter" idx="12"/>
          </p:nvPr>
        </p:nvSpPr>
        <p:spPr/>
        <p:txBody>
          <a:bodyPr/>
          <a:lstStyle/>
          <a:p>
            <a:fld id="{44DFDD54-4990-754C-BB61-74649A7667DA}" type="slidenum">
              <a:rPr lang="en-US" smtClean="0"/>
              <a:t>8</a:t>
            </a:fld>
            <a:endParaRPr lang="en-US"/>
          </a:p>
        </p:txBody>
      </p:sp>
      <p:graphicFrame>
        <p:nvGraphicFramePr>
          <p:cNvPr id="5" name="Table 5">
            <a:extLst>
              <a:ext uri="{FF2B5EF4-FFF2-40B4-BE49-F238E27FC236}">
                <a16:creationId xmlns:a16="http://schemas.microsoft.com/office/drawing/2014/main" id="{B2A41850-F3B4-9945-A2DC-5A7F1029D933}"/>
              </a:ext>
            </a:extLst>
          </p:cNvPr>
          <p:cNvGraphicFramePr>
            <a:graphicFrameLocks noGrp="1"/>
          </p:cNvGraphicFramePr>
          <p:nvPr>
            <p:extLst>
              <p:ext uri="{D42A27DB-BD31-4B8C-83A1-F6EECF244321}">
                <p14:modId xmlns:p14="http://schemas.microsoft.com/office/powerpoint/2010/main" val="1640087019"/>
              </p:ext>
            </p:extLst>
          </p:nvPr>
        </p:nvGraphicFramePr>
        <p:xfrm>
          <a:off x="2032000" y="719666"/>
          <a:ext cx="8127999" cy="440944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1658545715"/>
                    </a:ext>
                  </a:extLst>
                </a:gridCol>
                <a:gridCol w="2709333">
                  <a:extLst>
                    <a:ext uri="{9D8B030D-6E8A-4147-A177-3AD203B41FA5}">
                      <a16:colId xmlns:a16="http://schemas.microsoft.com/office/drawing/2014/main" val="1745078352"/>
                    </a:ext>
                  </a:extLst>
                </a:gridCol>
                <a:gridCol w="2709333">
                  <a:extLst>
                    <a:ext uri="{9D8B030D-6E8A-4147-A177-3AD203B41FA5}">
                      <a16:colId xmlns:a16="http://schemas.microsoft.com/office/drawing/2014/main" val="4107922973"/>
                    </a:ext>
                  </a:extLst>
                </a:gridCol>
              </a:tblGrid>
              <a:tr h="370840">
                <a:tc>
                  <a:txBody>
                    <a:bodyPr/>
                    <a:lstStyle/>
                    <a:p>
                      <a:endParaRPr lang="en-US" dirty="0"/>
                    </a:p>
                  </a:txBody>
                  <a:tcPr>
                    <a:noFill/>
                  </a:tcPr>
                </a:tc>
                <a:tc>
                  <a:txBody>
                    <a:bodyPr/>
                    <a:lstStyle/>
                    <a:p>
                      <a:r>
                        <a:rPr lang="en-US">
                          <a:effectLst>
                            <a:outerShdw blurRad="38100" dist="38100" dir="2700000" algn="tl">
                              <a:srgbClr val="000000">
                                <a:alpha val="43137"/>
                              </a:srgbClr>
                            </a:outerShdw>
                          </a:effectLst>
                        </a:rPr>
                        <a:t>4</a:t>
                      </a:r>
                      <a:r>
                        <a:rPr lang="en-US" baseline="30000">
                          <a:effectLst>
                            <a:outerShdw blurRad="38100" dist="38100" dir="2700000" algn="tl">
                              <a:srgbClr val="000000">
                                <a:alpha val="43137"/>
                              </a:srgbClr>
                            </a:outerShdw>
                          </a:effectLst>
                        </a:rPr>
                        <a:t>th</a:t>
                      </a:r>
                      <a:r>
                        <a:rPr lang="en-US">
                          <a:effectLst>
                            <a:outerShdw blurRad="38100" dist="38100" dir="2700000" algn="tl">
                              <a:srgbClr val="000000">
                                <a:alpha val="43137"/>
                              </a:srgbClr>
                            </a:outerShdw>
                          </a:effectLst>
                        </a:rPr>
                        <a:t> </a:t>
                      </a:r>
                      <a:r>
                        <a:rPr lang="en-US" smtClean="0">
                          <a:effectLst>
                            <a:outerShdw blurRad="38100" dist="38100" dir="2700000" algn="tl">
                              <a:srgbClr val="000000">
                                <a:alpha val="43137"/>
                              </a:srgbClr>
                            </a:outerShdw>
                          </a:effectLst>
                        </a:rPr>
                        <a:t>gen</a:t>
                      </a:r>
                      <a:endParaRPr lang="en-US" dirty="0">
                        <a:effectLst>
                          <a:outerShdw blurRad="38100" dist="38100" dir="2700000" algn="tl">
                            <a:srgbClr val="000000">
                              <a:alpha val="43137"/>
                            </a:srgbClr>
                          </a:outerShdw>
                        </a:effectLst>
                      </a:endParaRPr>
                    </a:p>
                  </a:txBody>
                  <a:tcPr/>
                </a:tc>
                <a:tc>
                  <a:txBody>
                    <a:bodyPr/>
                    <a:lstStyle/>
                    <a:p>
                      <a:r>
                        <a:rPr lang="en-US">
                          <a:effectLst>
                            <a:outerShdw blurRad="38100" dist="38100" dir="2700000" algn="tl">
                              <a:srgbClr val="000000">
                                <a:alpha val="43137"/>
                              </a:srgbClr>
                            </a:outerShdw>
                          </a:effectLst>
                        </a:rPr>
                        <a:t>5</a:t>
                      </a:r>
                      <a:r>
                        <a:rPr lang="en-US" baseline="30000">
                          <a:effectLst>
                            <a:outerShdw blurRad="38100" dist="38100" dir="2700000" algn="tl">
                              <a:srgbClr val="000000">
                                <a:alpha val="43137"/>
                              </a:srgbClr>
                            </a:outerShdw>
                          </a:effectLst>
                        </a:rPr>
                        <a:t>th</a:t>
                      </a:r>
                      <a:r>
                        <a:rPr lang="en-US">
                          <a:effectLst>
                            <a:outerShdw blurRad="38100" dist="38100" dir="2700000" algn="tl">
                              <a:srgbClr val="000000">
                                <a:alpha val="43137"/>
                              </a:srgbClr>
                            </a:outerShdw>
                          </a:effectLst>
                        </a:rPr>
                        <a:t> </a:t>
                      </a:r>
                      <a:r>
                        <a:rPr lang="en-US" smtClean="0">
                          <a:effectLst>
                            <a:outerShdw blurRad="38100" dist="38100" dir="2700000" algn="tl">
                              <a:srgbClr val="000000">
                                <a:alpha val="43137"/>
                              </a:srgbClr>
                            </a:outerShdw>
                          </a:effectLst>
                        </a:rPr>
                        <a:t>gen</a:t>
                      </a:r>
                      <a:endParaRPr lang="en-US" dirty="0">
                        <a:effectLst>
                          <a:outerShdw blurRad="38100" dist="38100" dir="2700000" algn="tl">
                            <a:srgbClr val="000000">
                              <a:alpha val="43137"/>
                            </a:srgbClr>
                          </a:outerShdw>
                        </a:effectLst>
                      </a:endParaRPr>
                    </a:p>
                  </a:txBody>
                  <a:tcPr/>
                </a:tc>
                <a:extLst>
                  <a:ext uri="{0D108BD9-81ED-4DB2-BD59-A6C34878D82A}">
                    <a16:rowId xmlns:a16="http://schemas.microsoft.com/office/drawing/2014/main" val="337359972"/>
                  </a:ext>
                </a:extLst>
              </a:tr>
              <a:tr h="370840">
                <a:tc>
                  <a:txBody>
                    <a:bodyPr/>
                    <a:lstStyle/>
                    <a:p>
                      <a:r>
                        <a:rPr lang="en-US" dirty="0"/>
                        <a:t>Duration of assay</a:t>
                      </a:r>
                    </a:p>
                  </a:txBody>
                  <a:tcPr/>
                </a:tc>
                <a:tc>
                  <a:txBody>
                    <a:bodyPr/>
                    <a:lstStyle/>
                    <a:p>
                      <a:r>
                        <a:rPr lang="en-US" dirty="0"/>
                        <a:t>9 minutes</a:t>
                      </a:r>
                    </a:p>
                  </a:txBody>
                  <a:tcPr/>
                </a:tc>
                <a:tc>
                  <a:txBody>
                    <a:bodyPr/>
                    <a:lstStyle/>
                    <a:p>
                      <a:r>
                        <a:rPr lang="en-US" dirty="0"/>
                        <a:t>9 minutes</a:t>
                      </a:r>
                    </a:p>
                  </a:txBody>
                  <a:tcPr/>
                </a:tc>
                <a:extLst>
                  <a:ext uri="{0D108BD9-81ED-4DB2-BD59-A6C34878D82A}">
                    <a16:rowId xmlns:a16="http://schemas.microsoft.com/office/drawing/2014/main" val="3465033811"/>
                  </a:ext>
                </a:extLst>
              </a:tr>
              <a:tr h="370840">
                <a:tc>
                  <a:txBody>
                    <a:bodyPr/>
                    <a:lstStyle/>
                    <a:p>
                      <a:r>
                        <a:rPr lang="en-US" dirty="0"/>
                        <a:t>Specimen types</a:t>
                      </a:r>
                    </a:p>
                  </a:txBody>
                  <a:tcPr/>
                </a:tc>
                <a:tc>
                  <a:txBody>
                    <a:bodyPr/>
                    <a:lstStyle/>
                    <a:p>
                      <a:r>
                        <a:rPr lang="en-US" dirty="0"/>
                        <a:t>Serum </a:t>
                      </a:r>
                    </a:p>
                    <a:p>
                      <a:r>
                        <a:rPr lang="en-US" dirty="0"/>
                        <a:t>Plasma (Li heparin)</a:t>
                      </a:r>
                    </a:p>
                  </a:txBody>
                  <a:tcPr/>
                </a:tc>
                <a:tc>
                  <a:txBody>
                    <a:bodyPr/>
                    <a:lstStyle/>
                    <a:p>
                      <a:r>
                        <a:rPr lang="en-US" dirty="0"/>
                        <a:t>Plasma (Li heparin)</a:t>
                      </a:r>
                    </a:p>
                  </a:txBody>
                  <a:tcPr/>
                </a:tc>
                <a:extLst>
                  <a:ext uri="{0D108BD9-81ED-4DB2-BD59-A6C34878D82A}">
                    <a16:rowId xmlns:a16="http://schemas.microsoft.com/office/drawing/2014/main" val="2854703296"/>
                  </a:ext>
                </a:extLst>
              </a:tr>
              <a:tr h="370840">
                <a:tc>
                  <a:txBody>
                    <a:bodyPr/>
                    <a:lstStyle/>
                    <a:p>
                      <a:r>
                        <a:rPr lang="en-US" dirty="0"/>
                        <a:t>Analytical measurement range</a:t>
                      </a:r>
                    </a:p>
                  </a:txBody>
                  <a:tcPr/>
                </a:tc>
                <a:tc>
                  <a:txBody>
                    <a:bodyPr/>
                    <a:lstStyle/>
                    <a:p>
                      <a:r>
                        <a:rPr lang="en-US" dirty="0"/>
                        <a:t>0.010 – 25.0 ng/mL</a:t>
                      </a:r>
                    </a:p>
                  </a:txBody>
                  <a:tcPr/>
                </a:tc>
                <a:tc>
                  <a:txBody>
                    <a:bodyPr/>
                    <a:lstStyle/>
                    <a:p>
                      <a:r>
                        <a:rPr lang="en-US" dirty="0"/>
                        <a:t>6 – 10,000 ng/L</a:t>
                      </a:r>
                    </a:p>
                  </a:txBody>
                  <a:tcPr/>
                </a:tc>
                <a:extLst>
                  <a:ext uri="{0D108BD9-81ED-4DB2-BD59-A6C34878D82A}">
                    <a16:rowId xmlns:a16="http://schemas.microsoft.com/office/drawing/2014/main" val="321069417"/>
                  </a:ext>
                </a:extLst>
              </a:tr>
              <a:tr h="370840">
                <a:tc>
                  <a:txBody>
                    <a:bodyPr/>
                    <a:lstStyle/>
                    <a:p>
                      <a:r>
                        <a:rPr lang="en-US" dirty="0"/>
                        <a:t>Max dilution</a:t>
                      </a:r>
                    </a:p>
                  </a:txBody>
                  <a:tcPr/>
                </a:tc>
                <a:tc>
                  <a:txBody>
                    <a:bodyPr/>
                    <a:lstStyle/>
                    <a:p>
                      <a:r>
                        <a:rPr lang="en-US" dirty="0"/>
                        <a:t>1:10</a:t>
                      </a:r>
                    </a:p>
                  </a:txBody>
                  <a:tcPr/>
                </a:tc>
                <a:tc>
                  <a:txBody>
                    <a:bodyPr/>
                    <a:lstStyle/>
                    <a:p>
                      <a:r>
                        <a:rPr lang="en-US" dirty="0"/>
                        <a:t>None</a:t>
                      </a:r>
                    </a:p>
                  </a:txBody>
                  <a:tcPr/>
                </a:tc>
                <a:extLst>
                  <a:ext uri="{0D108BD9-81ED-4DB2-BD59-A6C34878D82A}">
                    <a16:rowId xmlns:a16="http://schemas.microsoft.com/office/drawing/2014/main" val="3184195583"/>
                  </a:ext>
                </a:extLst>
              </a:tr>
              <a:tr h="320040">
                <a:tc>
                  <a:txBody>
                    <a:bodyPr/>
                    <a:lstStyle/>
                    <a:p>
                      <a:r>
                        <a:rPr lang="en-US" dirty="0" smtClean="0">
                          <a:solidFill>
                            <a:schemeClr val="tx1"/>
                          </a:solidFill>
                        </a:rPr>
                        <a:t>Limit</a:t>
                      </a:r>
                      <a:r>
                        <a:rPr lang="en-US" baseline="0" dirty="0" smtClean="0">
                          <a:solidFill>
                            <a:schemeClr val="tx1"/>
                          </a:solidFill>
                        </a:rPr>
                        <a:t> of </a:t>
                      </a:r>
                      <a:r>
                        <a:rPr lang="en-US" baseline="0" dirty="0" err="1" smtClean="0">
                          <a:solidFill>
                            <a:schemeClr val="tx1"/>
                          </a:solidFill>
                        </a:rPr>
                        <a:t>detection</a:t>
                      </a:r>
                      <a:r>
                        <a:rPr lang="en-US" baseline="30000" dirty="0" err="1" smtClean="0">
                          <a:solidFill>
                            <a:schemeClr val="tx1"/>
                          </a:solidFill>
                        </a:rPr>
                        <a:t>a</a:t>
                      </a:r>
                      <a:endParaRPr lang="en-US" baseline="30000" dirty="0">
                        <a:solidFill>
                          <a:schemeClr val="tx1"/>
                        </a:solidFill>
                      </a:endParaRPr>
                    </a:p>
                  </a:txBody>
                  <a:tcPr/>
                </a:tc>
                <a:tc>
                  <a:txBody>
                    <a:bodyPr/>
                    <a:lstStyle/>
                    <a:p>
                      <a:r>
                        <a:rPr lang="en-US" smtClean="0">
                          <a:solidFill>
                            <a:schemeClr val="tx1"/>
                          </a:solidFill>
                        </a:rPr>
                        <a:t>0.01 ng/mL</a:t>
                      </a:r>
                      <a:endParaRPr lang="en-US" dirty="0">
                        <a:solidFill>
                          <a:schemeClr val="tx1"/>
                        </a:solidFill>
                      </a:endParaRPr>
                    </a:p>
                  </a:txBody>
                  <a:tcPr/>
                </a:tc>
                <a:tc>
                  <a:txBody>
                    <a:bodyPr/>
                    <a:lstStyle/>
                    <a:p>
                      <a:r>
                        <a:rPr lang="en-US" smtClean="0">
                          <a:solidFill>
                            <a:schemeClr val="tx1"/>
                          </a:solidFill>
                        </a:rPr>
                        <a:t>5 </a:t>
                      </a:r>
                      <a:r>
                        <a:rPr lang="en-US" dirty="0">
                          <a:solidFill>
                            <a:schemeClr val="tx1"/>
                          </a:solidFill>
                        </a:rPr>
                        <a:t>ng/L</a:t>
                      </a:r>
                    </a:p>
                  </a:txBody>
                  <a:tcPr/>
                </a:tc>
                <a:extLst>
                  <a:ext uri="{0D108BD9-81ED-4DB2-BD59-A6C34878D82A}">
                    <a16:rowId xmlns:a16="http://schemas.microsoft.com/office/drawing/2014/main" val="5991887"/>
                  </a:ext>
                </a:extLst>
              </a:tr>
              <a:tr h="3200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Reference </a:t>
                      </a:r>
                      <a:r>
                        <a:rPr lang="en-US" dirty="0" err="1" smtClean="0">
                          <a:solidFill>
                            <a:schemeClr val="tx1"/>
                          </a:solidFill>
                        </a:rPr>
                        <a:t>interval</a:t>
                      </a:r>
                      <a:r>
                        <a:rPr lang="en-US" altLang="ko-KR" baseline="30000" dirty="0" err="1" smtClean="0">
                          <a:solidFill>
                            <a:schemeClr val="tx1"/>
                          </a:solidFill>
                        </a:rPr>
                        <a:t>a</a:t>
                      </a:r>
                      <a:endParaRPr lang="en-US" altLang="ko-KR" baseline="30000" dirty="0" smtClean="0">
                        <a:solidFill>
                          <a:schemeClr val="tx1"/>
                        </a:solidFill>
                      </a:endParaRPr>
                    </a:p>
                    <a:p>
                      <a:endParaRPr lang="en-US" dirty="0">
                        <a:solidFill>
                          <a:schemeClr val="tx1"/>
                        </a:solidFill>
                      </a:endParaRPr>
                    </a:p>
                  </a:txBody>
                  <a:tcPr/>
                </a:tc>
                <a:tc>
                  <a:txBody>
                    <a:bodyPr/>
                    <a:lstStyle/>
                    <a:p>
                      <a:r>
                        <a:rPr lang="en-US" dirty="0" smtClean="0">
                          <a:solidFill>
                            <a:schemeClr val="tx1"/>
                          </a:solidFill>
                        </a:rPr>
                        <a:t>&lt;0.01 ng/mL</a:t>
                      </a:r>
                      <a:endParaRPr lang="en-US" dirty="0">
                        <a:solidFill>
                          <a:schemeClr val="tx1"/>
                        </a:solidFill>
                      </a:endParaRPr>
                    </a:p>
                  </a:txBody>
                  <a:tcPr/>
                </a:tc>
                <a:tc>
                  <a:txBody>
                    <a:bodyPr/>
                    <a:lstStyle/>
                    <a:p>
                      <a:r>
                        <a:rPr lang="en-US" dirty="0" smtClean="0">
                          <a:solidFill>
                            <a:schemeClr val="tx1"/>
                          </a:solidFill>
                        </a:rPr>
                        <a:t>See diagnostic pathway</a:t>
                      </a:r>
                    </a:p>
                    <a:p>
                      <a:r>
                        <a:rPr lang="en-US" dirty="0" smtClean="0">
                          <a:solidFill>
                            <a:schemeClr val="tx1"/>
                          </a:solidFill>
                        </a:rPr>
                        <a:t>Male &lt; 22 </a:t>
                      </a:r>
                      <a:r>
                        <a:rPr lang="en-US" dirty="0" smtClean="0">
                          <a:solidFill>
                            <a:schemeClr val="tx1"/>
                          </a:solidFill>
                        </a:rPr>
                        <a:t>ng/L</a:t>
                      </a:r>
                    </a:p>
                    <a:p>
                      <a:r>
                        <a:rPr lang="en-US" baseline="0" dirty="0" smtClean="0">
                          <a:solidFill>
                            <a:schemeClr val="tx1"/>
                          </a:solidFill>
                        </a:rPr>
                        <a:t>Female </a:t>
                      </a:r>
                      <a:r>
                        <a:rPr lang="en-US" baseline="0" dirty="0" smtClean="0">
                          <a:solidFill>
                            <a:schemeClr val="tx1"/>
                          </a:solidFill>
                        </a:rPr>
                        <a:t>&lt; 14 </a:t>
                      </a:r>
                      <a:r>
                        <a:rPr lang="en-US" baseline="0" dirty="0" smtClean="0">
                          <a:solidFill>
                            <a:schemeClr val="tx1"/>
                          </a:solidFill>
                        </a:rPr>
                        <a:t>ng/L</a:t>
                      </a:r>
                      <a:endParaRPr lang="en-US" dirty="0">
                        <a:solidFill>
                          <a:schemeClr val="tx1"/>
                        </a:solidFill>
                      </a:endParaRPr>
                    </a:p>
                  </a:txBody>
                  <a:tcPr/>
                </a:tc>
                <a:extLst>
                  <a:ext uri="{0D108BD9-81ED-4DB2-BD59-A6C34878D82A}">
                    <a16:rowId xmlns:a16="http://schemas.microsoft.com/office/drawing/2014/main" val="852334870"/>
                  </a:ext>
                </a:extLst>
              </a:tr>
              <a:tr h="3200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solidFill>
                            <a:schemeClr val="tx1"/>
                          </a:solidFill>
                        </a:rPr>
                        <a:t>%CV at 99</a:t>
                      </a:r>
                      <a:r>
                        <a:rPr lang="en-US" baseline="30000" smtClean="0">
                          <a:solidFill>
                            <a:schemeClr val="tx1"/>
                          </a:solidFill>
                        </a:rPr>
                        <a:t>th</a:t>
                      </a:r>
                      <a:r>
                        <a:rPr lang="en-US" smtClean="0">
                          <a:solidFill>
                            <a:schemeClr val="tx1"/>
                          </a:solidFill>
                        </a:rPr>
                        <a:t> %</a:t>
                      </a:r>
                      <a:r>
                        <a:rPr lang="en-US" altLang="ko-KR" baseline="30000" smtClean="0">
                          <a:solidFill>
                            <a:schemeClr val="tx1"/>
                          </a:solidFill>
                        </a:rPr>
                        <a:t>a</a:t>
                      </a:r>
                    </a:p>
                  </a:txBody>
                  <a:tcPr/>
                </a:tc>
                <a:tc>
                  <a:txBody>
                    <a:bodyPr/>
                    <a:lstStyle/>
                    <a:p>
                      <a:r>
                        <a:rPr lang="en-US" smtClean="0">
                          <a:solidFill>
                            <a:schemeClr val="tx1"/>
                          </a:solidFill>
                        </a:rPr>
                        <a:t>18 %</a:t>
                      </a:r>
                      <a:endParaRPr lang="en-US" dirty="0">
                        <a:solidFill>
                          <a:schemeClr val="tx1"/>
                        </a:solidFill>
                      </a:endParaRPr>
                    </a:p>
                  </a:txBody>
                  <a:tcPr/>
                </a:tc>
                <a:tc>
                  <a:txBody>
                    <a:bodyPr/>
                    <a:lstStyle/>
                    <a:p>
                      <a:r>
                        <a:rPr lang="en-US" dirty="0" smtClean="0">
                          <a:solidFill>
                            <a:schemeClr val="tx1"/>
                          </a:solidFill>
                        </a:rPr>
                        <a:t>&lt;8.0 %</a:t>
                      </a:r>
                      <a:endParaRPr lang="en-US" dirty="0">
                        <a:solidFill>
                          <a:schemeClr val="tx1"/>
                        </a:solidFill>
                      </a:endParaRPr>
                    </a:p>
                  </a:txBody>
                  <a:tcPr/>
                </a:tc>
                <a:extLst>
                  <a:ext uri="{0D108BD9-81ED-4DB2-BD59-A6C34878D82A}">
                    <a16:rowId xmlns:a16="http://schemas.microsoft.com/office/drawing/2014/main" val="370868916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solidFill>
                            <a:schemeClr val="tx1"/>
                          </a:solidFill>
                        </a:rPr>
                        <a:t>10%</a:t>
                      </a:r>
                      <a:r>
                        <a:rPr lang="en-US" baseline="0" smtClean="0">
                          <a:solidFill>
                            <a:schemeClr val="tx1"/>
                          </a:solidFill>
                        </a:rPr>
                        <a:t> CV</a:t>
                      </a:r>
                      <a:r>
                        <a:rPr lang="en-US" altLang="ko-KR" baseline="30000" smtClean="0">
                          <a:solidFill>
                            <a:schemeClr val="tx1"/>
                          </a:solidFill>
                        </a:rPr>
                        <a:t>a</a:t>
                      </a:r>
                    </a:p>
                  </a:txBody>
                  <a:tcPr/>
                </a:tc>
                <a:tc>
                  <a:txBody>
                    <a:bodyPr/>
                    <a:lstStyle/>
                    <a:p>
                      <a:r>
                        <a:rPr lang="en-US" smtClean="0">
                          <a:solidFill>
                            <a:schemeClr val="tx1"/>
                          </a:solidFill>
                        </a:rPr>
                        <a:t>0.03</a:t>
                      </a:r>
                      <a:r>
                        <a:rPr lang="en-US" baseline="0" smtClean="0">
                          <a:solidFill>
                            <a:schemeClr val="tx1"/>
                          </a:solidFill>
                        </a:rPr>
                        <a:t> ng/mL</a:t>
                      </a:r>
                      <a:endParaRPr lang="en-US" dirty="0">
                        <a:solidFill>
                          <a:schemeClr val="tx1"/>
                        </a:solidFill>
                      </a:endParaRPr>
                    </a:p>
                  </a:txBody>
                  <a:tcPr/>
                </a:tc>
                <a:tc>
                  <a:txBody>
                    <a:bodyPr/>
                    <a:lstStyle/>
                    <a:p>
                      <a:r>
                        <a:rPr lang="en-US" dirty="0" smtClean="0">
                          <a:solidFill>
                            <a:schemeClr val="tx1"/>
                          </a:solidFill>
                        </a:rPr>
                        <a:t>13</a:t>
                      </a:r>
                      <a:r>
                        <a:rPr lang="en-US" baseline="0" dirty="0" smtClean="0">
                          <a:solidFill>
                            <a:schemeClr val="tx1"/>
                          </a:solidFill>
                        </a:rPr>
                        <a:t> ng/mL</a:t>
                      </a:r>
                      <a:endParaRPr lang="en-US" dirty="0">
                        <a:solidFill>
                          <a:schemeClr val="tx1"/>
                        </a:solidFill>
                      </a:endParaRPr>
                    </a:p>
                  </a:txBody>
                  <a:tcPr/>
                </a:tc>
                <a:extLst>
                  <a:ext uri="{0D108BD9-81ED-4DB2-BD59-A6C34878D82A}">
                    <a16:rowId xmlns:a16="http://schemas.microsoft.com/office/drawing/2014/main" val="1214857024"/>
                  </a:ext>
                </a:extLst>
              </a:tr>
            </a:tbl>
          </a:graphicData>
        </a:graphic>
      </p:graphicFrame>
      <p:sp>
        <p:nvSpPr>
          <p:cNvPr id="6" name="TextBox 5">
            <a:extLst>
              <a:ext uri="{FF2B5EF4-FFF2-40B4-BE49-F238E27FC236}">
                <a16:creationId xmlns:a16="http://schemas.microsoft.com/office/drawing/2014/main" id="{D1376546-BB8C-3746-ADD4-F5505F17E955}"/>
              </a:ext>
            </a:extLst>
          </p:cNvPr>
          <p:cNvSpPr txBox="1"/>
          <p:nvPr/>
        </p:nvSpPr>
        <p:spPr>
          <a:xfrm>
            <a:off x="0" y="90274"/>
            <a:ext cx="2640775" cy="369332"/>
          </a:xfrm>
          <a:prstGeom prst="rect">
            <a:avLst/>
          </a:prstGeom>
          <a:noFill/>
        </p:spPr>
        <p:txBody>
          <a:bodyPr wrap="square" rtlCol="0">
            <a:spAutoFit/>
          </a:bodyPr>
          <a:lstStyle/>
          <a:p>
            <a:r>
              <a:rPr lang="en-US" dirty="0"/>
              <a:t>Supplementary Table 1</a:t>
            </a:r>
          </a:p>
        </p:txBody>
      </p:sp>
      <p:sp>
        <p:nvSpPr>
          <p:cNvPr id="7" name="TextBox 6"/>
          <p:cNvSpPr txBox="1"/>
          <p:nvPr/>
        </p:nvSpPr>
        <p:spPr>
          <a:xfrm>
            <a:off x="2032000" y="5081389"/>
            <a:ext cx="9465901" cy="307777"/>
          </a:xfrm>
          <a:prstGeom prst="rect">
            <a:avLst/>
          </a:prstGeom>
          <a:noFill/>
        </p:spPr>
        <p:txBody>
          <a:bodyPr wrap="square" rtlCol="0">
            <a:spAutoFit/>
          </a:bodyPr>
          <a:lstStyle/>
          <a:p>
            <a:r>
              <a:rPr lang="en-US" altLang="ko-KR" sz="1400" baseline="30000" dirty="0" err="1" smtClean="0"/>
              <a:t>a</a:t>
            </a:r>
            <a:r>
              <a:rPr lang="en-US" sz="1400" dirty="0" err="1" smtClean="0"/>
              <a:t>As</a:t>
            </a:r>
            <a:r>
              <a:rPr lang="en-US" sz="1400" dirty="0" smtClean="0"/>
              <a:t> </a:t>
            </a:r>
            <a:r>
              <a:rPr lang="en-US" sz="1400" dirty="0" smtClean="0"/>
              <a:t>stated by manufacturer. </a:t>
            </a:r>
            <a:endParaRPr lang="en-US" sz="1400" dirty="0"/>
          </a:p>
        </p:txBody>
      </p:sp>
    </p:spTree>
    <p:extLst>
      <p:ext uri="{BB962C8B-B14F-4D97-AF65-F5344CB8AC3E}">
        <p14:creationId xmlns:p14="http://schemas.microsoft.com/office/powerpoint/2010/main" val="1480133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4DFDD54-4990-754C-BB61-74649A7667DA}" type="slidenum">
              <a:rPr lang="en-US" smtClean="0"/>
              <a:t>9</a:t>
            </a:fld>
            <a:endParaRPr lang="en-US"/>
          </a:p>
        </p:txBody>
      </p:sp>
      <p:graphicFrame>
        <p:nvGraphicFramePr>
          <p:cNvPr id="3" name="Table 5">
            <a:extLst>
              <a:ext uri="{FF2B5EF4-FFF2-40B4-BE49-F238E27FC236}">
                <a16:creationId xmlns:a16="http://schemas.microsoft.com/office/drawing/2014/main" id="{B2A41850-F3B4-9945-A2DC-5A7F1029D933}"/>
              </a:ext>
            </a:extLst>
          </p:cNvPr>
          <p:cNvGraphicFramePr>
            <a:graphicFrameLocks noGrp="1"/>
          </p:cNvGraphicFramePr>
          <p:nvPr>
            <p:extLst>
              <p:ext uri="{D42A27DB-BD31-4B8C-83A1-F6EECF244321}">
                <p14:modId xmlns:p14="http://schemas.microsoft.com/office/powerpoint/2010/main" val="1586448173"/>
              </p:ext>
            </p:extLst>
          </p:nvPr>
        </p:nvGraphicFramePr>
        <p:xfrm>
          <a:off x="900332" y="1533378"/>
          <a:ext cx="9414803" cy="2834640"/>
        </p:xfrm>
        <a:graphic>
          <a:graphicData uri="http://schemas.openxmlformats.org/drawingml/2006/table">
            <a:tbl>
              <a:tblPr firstRow="1" bandRow="1">
                <a:tableStyleId>{5C22544A-7EE6-4342-B048-85BDC9FD1C3A}</a:tableStyleId>
              </a:tblPr>
              <a:tblGrid>
                <a:gridCol w="2648243">
                  <a:extLst>
                    <a:ext uri="{9D8B030D-6E8A-4147-A177-3AD203B41FA5}">
                      <a16:colId xmlns:a16="http://schemas.microsoft.com/office/drawing/2014/main" val="1658545715"/>
                    </a:ext>
                  </a:extLst>
                </a:gridCol>
                <a:gridCol w="2743200">
                  <a:extLst>
                    <a:ext uri="{9D8B030D-6E8A-4147-A177-3AD203B41FA5}">
                      <a16:colId xmlns:a16="http://schemas.microsoft.com/office/drawing/2014/main" val="1745078352"/>
                    </a:ext>
                  </a:extLst>
                </a:gridCol>
                <a:gridCol w="2743200">
                  <a:extLst>
                    <a:ext uri="{9D8B030D-6E8A-4147-A177-3AD203B41FA5}">
                      <a16:colId xmlns:a16="http://schemas.microsoft.com/office/drawing/2014/main" val="4107922973"/>
                    </a:ext>
                  </a:extLst>
                </a:gridCol>
                <a:gridCol w="1280160">
                  <a:extLst>
                    <a:ext uri="{9D8B030D-6E8A-4147-A177-3AD203B41FA5}">
                      <a16:colId xmlns:a16="http://schemas.microsoft.com/office/drawing/2014/main" val="1734667011"/>
                    </a:ext>
                  </a:extLst>
                </a:gridCol>
              </a:tblGrid>
              <a:tr h="369277">
                <a:tc>
                  <a:txBody>
                    <a:bodyPr/>
                    <a:lstStyle/>
                    <a:p>
                      <a:endParaRPr lang="en-US" dirty="0"/>
                    </a:p>
                  </a:txBody>
                  <a:tcPr>
                    <a:noFill/>
                  </a:tcPr>
                </a:tc>
                <a:tc>
                  <a:txBody>
                    <a:bodyPr/>
                    <a:lstStyle/>
                    <a:p>
                      <a:r>
                        <a:rPr lang="en-US" dirty="0" smtClean="0">
                          <a:effectLst>
                            <a:outerShdw blurRad="38100" dist="38100" dir="2700000" algn="tl">
                              <a:srgbClr val="000000">
                                <a:alpha val="43137"/>
                              </a:srgbClr>
                            </a:outerShdw>
                          </a:effectLst>
                        </a:rPr>
                        <a:t>Phase 1:</a:t>
                      </a:r>
                      <a:r>
                        <a:rPr lang="en-US" baseline="0"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4</a:t>
                      </a:r>
                      <a:r>
                        <a:rPr lang="en-US" baseline="30000" dirty="0" smtClean="0">
                          <a:effectLst>
                            <a:outerShdw blurRad="38100" dist="38100" dir="2700000" algn="tl">
                              <a:srgbClr val="000000">
                                <a:alpha val="43137"/>
                              </a:srgbClr>
                            </a:outerShdw>
                          </a:effectLst>
                        </a:rPr>
                        <a:t>th</a:t>
                      </a:r>
                      <a:r>
                        <a:rPr lang="en-US" dirty="0" smtClean="0">
                          <a:effectLst>
                            <a:outerShdw blurRad="38100" dist="38100" dir="2700000" algn="tl">
                              <a:srgbClr val="000000">
                                <a:alpha val="43137"/>
                              </a:srgbClr>
                            </a:outerShdw>
                          </a:effectLst>
                        </a:rPr>
                        <a:t> gen </a:t>
                      </a:r>
                      <a:r>
                        <a:rPr lang="en-US" dirty="0" err="1" smtClean="0">
                          <a:effectLst>
                            <a:outerShdw blurRad="38100" dist="38100" dir="2700000" algn="tl">
                              <a:srgbClr val="000000">
                                <a:alpha val="43137"/>
                              </a:srgbClr>
                            </a:outerShdw>
                          </a:effectLst>
                        </a:rPr>
                        <a:t>TnT</a:t>
                      </a:r>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Mean (standard deviation)</a:t>
                      </a:r>
                      <a:endParaRPr lang="en-US" dirty="0">
                        <a:effectLst>
                          <a:outerShdw blurRad="38100" dist="38100" dir="2700000" algn="tl">
                            <a:srgbClr val="000000">
                              <a:alpha val="43137"/>
                            </a:srgbClr>
                          </a:outerShdw>
                        </a:effectLst>
                      </a:endParaRPr>
                    </a:p>
                  </a:txBody>
                  <a:tcPr/>
                </a:tc>
                <a:tc>
                  <a:txBody>
                    <a:bodyPr/>
                    <a:lstStyle/>
                    <a:p>
                      <a:r>
                        <a:rPr lang="en-US" dirty="0" smtClean="0">
                          <a:effectLst>
                            <a:outerShdw blurRad="38100" dist="38100" dir="2700000" algn="tl">
                              <a:srgbClr val="000000">
                                <a:alpha val="43137"/>
                              </a:srgbClr>
                            </a:outerShdw>
                          </a:effectLst>
                        </a:rPr>
                        <a:t>Phase 2: </a:t>
                      </a:r>
                      <a:r>
                        <a:rPr lang="en-US" dirty="0" err="1" smtClean="0">
                          <a:effectLst>
                            <a:outerShdw blurRad="38100" dist="38100" dir="2700000" algn="tl">
                              <a:srgbClr val="000000">
                                <a:alpha val="43137"/>
                              </a:srgbClr>
                            </a:outerShdw>
                          </a:effectLst>
                        </a:rPr>
                        <a:t>hs-TnT</a:t>
                      </a:r>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Mean (standard deviation)</a:t>
                      </a:r>
                      <a:endParaRPr lang="en-US" dirty="0">
                        <a:effectLst>
                          <a:outerShdw blurRad="38100" dist="38100" dir="2700000" algn="tl">
                            <a:srgbClr val="000000">
                              <a:alpha val="43137"/>
                            </a:srgbClr>
                          </a:outerShdw>
                        </a:effectLst>
                      </a:endParaRPr>
                    </a:p>
                  </a:txBody>
                  <a:tcPr/>
                </a:tc>
                <a:tc>
                  <a:txBody>
                    <a:bodyPr/>
                    <a:lstStyle/>
                    <a:p>
                      <a:r>
                        <a:rPr lang="en-US" dirty="0" smtClean="0">
                          <a:effectLst>
                            <a:outerShdw blurRad="38100" dist="38100" dir="2700000" algn="tl">
                              <a:srgbClr val="000000">
                                <a:alpha val="43137"/>
                              </a:srgbClr>
                            </a:outerShdw>
                          </a:effectLst>
                        </a:rPr>
                        <a:t>P value*</a:t>
                      </a:r>
                      <a:endParaRPr lang="en-US" dirty="0">
                        <a:effectLst>
                          <a:outerShdw blurRad="38100" dist="38100" dir="2700000" algn="tl">
                            <a:srgbClr val="000000">
                              <a:alpha val="43137"/>
                            </a:srgbClr>
                          </a:outerShdw>
                        </a:effectLst>
                      </a:endParaRPr>
                    </a:p>
                  </a:txBody>
                  <a:tcPr/>
                </a:tc>
                <a:extLst>
                  <a:ext uri="{0D108BD9-81ED-4DB2-BD59-A6C34878D82A}">
                    <a16:rowId xmlns:a16="http://schemas.microsoft.com/office/drawing/2014/main" val="337359972"/>
                  </a:ext>
                </a:extLst>
              </a:tr>
              <a:tr h="369277">
                <a:tc>
                  <a:txBody>
                    <a:bodyPr/>
                    <a:lstStyle/>
                    <a:p>
                      <a:r>
                        <a:rPr lang="en-US" dirty="0" smtClean="0"/>
                        <a:t>Collection -&gt; Lab Received</a:t>
                      </a:r>
                    </a:p>
                    <a:p>
                      <a:r>
                        <a:rPr lang="en-US" dirty="0" smtClean="0"/>
                        <a:t>(minutes)</a:t>
                      </a:r>
                      <a:endParaRPr lang="en-US" dirty="0"/>
                    </a:p>
                  </a:txBody>
                  <a:tcPr/>
                </a:tc>
                <a:tc>
                  <a:txBody>
                    <a:bodyPr/>
                    <a:lstStyle/>
                    <a:p>
                      <a:r>
                        <a:rPr lang="en-US" dirty="0" smtClean="0"/>
                        <a:t>20 (42.8)</a:t>
                      </a:r>
                      <a:endParaRPr lang="en-US" dirty="0"/>
                    </a:p>
                  </a:txBody>
                  <a:tcPr anchor="ctr"/>
                </a:tc>
                <a:tc>
                  <a:txBody>
                    <a:bodyPr/>
                    <a:lstStyle/>
                    <a:p>
                      <a:r>
                        <a:rPr lang="en-US" dirty="0" smtClean="0"/>
                        <a:t>23 (51.4)</a:t>
                      </a:r>
                      <a:endParaRPr lang="en-US" dirty="0"/>
                    </a:p>
                  </a:txBody>
                  <a:tcPr anchor="ctr"/>
                </a:tc>
                <a:tc>
                  <a:txBody>
                    <a:bodyPr/>
                    <a:lstStyle/>
                    <a:p>
                      <a:r>
                        <a:rPr lang="en-US" dirty="0" smtClean="0"/>
                        <a:t>&lt;0.0001</a:t>
                      </a:r>
                      <a:endParaRPr lang="en-US" dirty="0"/>
                    </a:p>
                  </a:txBody>
                  <a:tcPr anchor="ctr"/>
                </a:tc>
                <a:extLst>
                  <a:ext uri="{0D108BD9-81ED-4DB2-BD59-A6C34878D82A}">
                    <a16:rowId xmlns:a16="http://schemas.microsoft.com/office/drawing/2014/main" val="3465033811"/>
                  </a:ext>
                </a:extLst>
              </a:tr>
              <a:tr h="369277">
                <a:tc>
                  <a:txBody>
                    <a:bodyPr/>
                    <a:lstStyle/>
                    <a:p>
                      <a:r>
                        <a:rPr lang="en-US" dirty="0" smtClean="0"/>
                        <a:t>Lab Received -&gt; Resulted</a:t>
                      </a:r>
                    </a:p>
                    <a:p>
                      <a:r>
                        <a:rPr lang="en-US" dirty="0" smtClean="0"/>
                        <a:t>(minutes)</a:t>
                      </a:r>
                      <a:endParaRPr lang="en-US" dirty="0"/>
                    </a:p>
                  </a:txBody>
                  <a:tcPr/>
                </a:tc>
                <a:tc>
                  <a:txBody>
                    <a:bodyPr/>
                    <a:lstStyle/>
                    <a:p>
                      <a:r>
                        <a:rPr lang="en-US" dirty="0" smtClean="0"/>
                        <a:t>57</a:t>
                      </a:r>
                      <a:r>
                        <a:rPr lang="en-US" baseline="0" dirty="0" smtClean="0"/>
                        <a:t> </a:t>
                      </a:r>
                      <a:r>
                        <a:rPr lang="en-US" dirty="0" smtClean="0"/>
                        <a:t>(249.0)</a:t>
                      </a:r>
                      <a:endParaRPr lang="en-US" dirty="0"/>
                    </a:p>
                  </a:txBody>
                  <a:tcPr anchor="ctr"/>
                </a:tc>
                <a:tc>
                  <a:txBody>
                    <a:bodyPr/>
                    <a:lstStyle/>
                    <a:p>
                      <a:r>
                        <a:rPr lang="en-US" dirty="0" smtClean="0"/>
                        <a:t>57 (92.0)</a:t>
                      </a:r>
                      <a:endParaRPr lang="en-US" dirty="0"/>
                    </a:p>
                  </a:txBody>
                  <a:tcPr anchor="ctr"/>
                </a:tc>
                <a:tc>
                  <a:txBody>
                    <a:bodyPr/>
                    <a:lstStyle/>
                    <a:p>
                      <a:r>
                        <a:rPr lang="en-US" dirty="0" smtClean="0"/>
                        <a:t>0.96</a:t>
                      </a:r>
                      <a:endParaRPr lang="en-US" dirty="0"/>
                    </a:p>
                  </a:txBody>
                  <a:tcPr anchor="ctr"/>
                </a:tc>
                <a:extLst>
                  <a:ext uri="{0D108BD9-81ED-4DB2-BD59-A6C34878D82A}">
                    <a16:rowId xmlns:a16="http://schemas.microsoft.com/office/drawing/2014/main" val="2854703296"/>
                  </a:ext>
                </a:extLst>
              </a:tr>
              <a:tr h="369277">
                <a:tc>
                  <a:txBody>
                    <a:bodyPr/>
                    <a:lstStyle/>
                    <a:p>
                      <a:r>
                        <a:rPr lang="en-US" dirty="0" smtClean="0"/>
                        <a:t>Collection -&gt; Resulted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(minutes)</a:t>
                      </a:r>
                    </a:p>
                    <a:p>
                      <a:endParaRPr lang="en-US" dirty="0"/>
                    </a:p>
                  </a:txBody>
                  <a:tcPr/>
                </a:tc>
                <a:tc>
                  <a:txBody>
                    <a:bodyPr/>
                    <a:lstStyle/>
                    <a:p>
                      <a:r>
                        <a:rPr lang="en-US" dirty="0" smtClean="0"/>
                        <a:t>77 </a:t>
                      </a:r>
                      <a:r>
                        <a:rPr lang="en-US" dirty="0" smtClean="0"/>
                        <a:t>(252.8)</a:t>
                      </a:r>
                      <a:endParaRPr lang="en-US" dirty="0"/>
                    </a:p>
                  </a:txBody>
                  <a:tcPr anchor="ctr"/>
                </a:tc>
                <a:tc>
                  <a:txBody>
                    <a:bodyPr/>
                    <a:lstStyle/>
                    <a:p>
                      <a:r>
                        <a:rPr lang="en-US" dirty="0" smtClean="0"/>
                        <a:t>80</a:t>
                      </a:r>
                      <a:r>
                        <a:rPr lang="en-US" baseline="0" dirty="0" smtClean="0"/>
                        <a:t> (105.7)</a:t>
                      </a:r>
                      <a:endParaRPr lang="en-US" dirty="0"/>
                    </a:p>
                  </a:txBody>
                  <a:tcPr anchor="ctr"/>
                </a:tc>
                <a:tc>
                  <a:txBody>
                    <a:bodyPr/>
                    <a:lstStyle/>
                    <a:p>
                      <a:r>
                        <a:rPr lang="en-US" dirty="0" smtClean="0"/>
                        <a:t>0.17</a:t>
                      </a:r>
                      <a:endParaRPr lang="en-US" dirty="0"/>
                    </a:p>
                  </a:txBody>
                  <a:tcPr anchor="ctr"/>
                </a:tc>
                <a:extLst>
                  <a:ext uri="{0D108BD9-81ED-4DB2-BD59-A6C34878D82A}">
                    <a16:rowId xmlns:a16="http://schemas.microsoft.com/office/drawing/2014/main" val="321069417"/>
                  </a:ext>
                </a:extLst>
              </a:tr>
            </a:tbl>
          </a:graphicData>
        </a:graphic>
      </p:graphicFrame>
      <p:sp>
        <p:nvSpPr>
          <p:cNvPr id="4" name="TextBox 3"/>
          <p:cNvSpPr txBox="1"/>
          <p:nvPr/>
        </p:nvSpPr>
        <p:spPr>
          <a:xfrm>
            <a:off x="900332" y="4368018"/>
            <a:ext cx="1457707" cy="307777"/>
          </a:xfrm>
          <a:prstGeom prst="rect">
            <a:avLst/>
          </a:prstGeom>
          <a:noFill/>
        </p:spPr>
        <p:txBody>
          <a:bodyPr wrap="none" rtlCol="0">
            <a:spAutoFit/>
          </a:bodyPr>
          <a:lstStyle/>
          <a:p>
            <a:r>
              <a:rPr lang="en-US" sz="1400" dirty="0" smtClean="0"/>
              <a:t>*two-tailed t-test</a:t>
            </a:r>
            <a:endParaRPr lang="en-US" sz="1400" dirty="0"/>
          </a:p>
        </p:txBody>
      </p:sp>
      <p:sp>
        <p:nvSpPr>
          <p:cNvPr id="5" name="TextBox 4">
            <a:extLst>
              <a:ext uri="{FF2B5EF4-FFF2-40B4-BE49-F238E27FC236}">
                <a16:creationId xmlns:a16="http://schemas.microsoft.com/office/drawing/2014/main" id="{D1376546-BB8C-3746-ADD4-F5505F17E955}"/>
              </a:ext>
            </a:extLst>
          </p:cNvPr>
          <p:cNvSpPr txBox="1"/>
          <p:nvPr/>
        </p:nvSpPr>
        <p:spPr>
          <a:xfrm>
            <a:off x="0" y="90274"/>
            <a:ext cx="2640775" cy="369332"/>
          </a:xfrm>
          <a:prstGeom prst="rect">
            <a:avLst/>
          </a:prstGeom>
          <a:noFill/>
        </p:spPr>
        <p:txBody>
          <a:bodyPr wrap="square" rtlCol="0">
            <a:spAutoFit/>
          </a:bodyPr>
          <a:lstStyle/>
          <a:p>
            <a:r>
              <a:rPr lang="en-US" dirty="0"/>
              <a:t>Supplementary Table </a:t>
            </a:r>
            <a:r>
              <a:rPr lang="en-US" dirty="0" smtClean="0"/>
              <a:t>2</a:t>
            </a:r>
            <a:endParaRPr lang="en-US" dirty="0"/>
          </a:p>
        </p:txBody>
      </p:sp>
    </p:spTree>
    <p:extLst>
      <p:ext uri="{BB962C8B-B14F-4D97-AF65-F5344CB8AC3E}">
        <p14:creationId xmlns:p14="http://schemas.microsoft.com/office/powerpoint/2010/main" val="5739445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4D59CB2BF0B09409860FE023FFEA2B3" ma:contentTypeVersion="11" ma:contentTypeDescription="Create a new document." ma:contentTypeScope="" ma:versionID="0b6a806aa5aa87de6c3a6f1ec0f0ea15">
  <xsd:schema xmlns:xsd="http://www.w3.org/2001/XMLSchema" xmlns:xs="http://www.w3.org/2001/XMLSchema" xmlns:p="http://schemas.microsoft.com/office/2006/metadata/properties" xmlns:ns3="33e503ea-9a6f-4c24-87ae-97c26c940b11" xmlns:ns4="19e8b2f6-b572-47a3-8d1a-0f1488e3eafb" targetNamespace="http://schemas.microsoft.com/office/2006/metadata/properties" ma:root="true" ma:fieldsID="c245a0aa0eea9ea72564eaafb32a39bb" ns3:_="" ns4:_="">
    <xsd:import namespace="33e503ea-9a6f-4c24-87ae-97c26c940b11"/>
    <xsd:import namespace="19e8b2f6-b572-47a3-8d1a-0f1488e3eafb"/>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e503ea-9a6f-4c24-87ae-97c26c940b1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e8b2f6-b572-47a3-8d1a-0f1488e3eaf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B80B13-9B64-4178-AC0D-E9D82232C69F}">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19e8b2f6-b572-47a3-8d1a-0f1488e3eafb"/>
    <ds:schemaRef ds:uri="http://schemas.microsoft.com/office/2006/documentManagement/types"/>
    <ds:schemaRef ds:uri="33e503ea-9a6f-4c24-87ae-97c26c940b11"/>
    <ds:schemaRef ds:uri="http://www.w3.org/XML/1998/namespace"/>
    <ds:schemaRef ds:uri="http://purl.org/dc/dcmitype/"/>
  </ds:schemaRefs>
</ds:datastoreItem>
</file>

<file path=customXml/itemProps2.xml><?xml version="1.0" encoding="utf-8"?>
<ds:datastoreItem xmlns:ds="http://schemas.openxmlformats.org/officeDocument/2006/customXml" ds:itemID="{5B7E8CCC-19A5-4198-9220-53179F900B51}">
  <ds:schemaRefs>
    <ds:schemaRef ds:uri="http://schemas.microsoft.com/sharepoint/v3/contenttype/forms"/>
  </ds:schemaRefs>
</ds:datastoreItem>
</file>

<file path=customXml/itemProps3.xml><?xml version="1.0" encoding="utf-8"?>
<ds:datastoreItem xmlns:ds="http://schemas.openxmlformats.org/officeDocument/2006/customXml" ds:itemID="{BF2E87FF-B02A-4C09-8051-5679DD30C4F2}">
  <ds:schemaRefs>
    <ds:schemaRef ds:uri="19e8b2f6-b572-47a3-8d1a-0f1488e3eafb"/>
    <ds:schemaRef ds:uri="33e503ea-9a6f-4c24-87ae-97c26c940b1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2093</TotalTime>
  <Words>653</Words>
  <Application>Microsoft Office PowerPoint</Application>
  <PresentationFormat>Widescreen</PresentationFormat>
  <Paragraphs>105</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맑은 고딕</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Troponin v5 prelim data analysis</dc:title>
  <dc:creator>Bevins, Nicholas</dc:creator>
  <cp:lastModifiedBy>Nicholas Bevins</cp:lastModifiedBy>
  <cp:revision>15</cp:revision>
  <cp:lastPrinted>2021-08-19T16:35:00Z</cp:lastPrinted>
  <dcterms:created xsi:type="dcterms:W3CDTF">2020-03-22T01:31:49Z</dcterms:created>
  <dcterms:modified xsi:type="dcterms:W3CDTF">2021-09-07T20:35:10Z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0x01010084D59CB2BF0B09409860FE023FFEA2B3</vt:lpwstr>
  </property>
</Properties>
</file>