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61" r:id="rId2"/>
    <p:sldId id="267" r:id="rId3"/>
    <p:sldId id="269" r:id="rId4"/>
    <p:sldId id="270" r:id="rId5"/>
    <p:sldId id="265" r:id="rId6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na Sandström" initials="AS" lastIdx="9" clrIdx="0">
    <p:extLst>
      <p:ext uri="{19B8F6BF-5375-455C-9EA6-DF929625EA0E}">
        <p15:presenceInfo xmlns:p15="http://schemas.microsoft.com/office/powerpoint/2012/main" userId="S-1-5-21-2924646478-2832283277-1933259992-127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76"/>
    <p:restoredTop sz="86671"/>
  </p:normalViewPr>
  <p:slideViewPr>
    <p:cSldViewPr snapToGrid="0" snapToObjects="1">
      <p:cViewPr varScale="1">
        <p:scale>
          <a:sx n="108" d="100"/>
          <a:sy n="108" d="100"/>
        </p:scale>
        <p:origin x="59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F8CD52-5796-8744-8BFE-D8D5071B2094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8DDBC-ED41-454C-893B-90DC8E5F45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A257DD-39F2-F442-8097-EDE5F8C56E39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9725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A257DD-39F2-F442-8097-EDE5F8C56E39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2312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A257DD-39F2-F442-8097-EDE5F8C56E39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2915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A257DD-39F2-F442-8097-EDE5F8C56E39}" type="slidenum">
              <a:rPr lang="sv-SE" smtClean="0"/>
              <a:t>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157632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A257DD-39F2-F442-8097-EDE5F8C56E39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1114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657D39-FD28-CB4D-94B1-8732327A50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C2BD13-01FA-F34B-88B7-2B9547E47F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23045A-A6B7-CA4B-9325-081BDC0200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4AAD8F-4064-774F-A037-1140BC7D2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D41571-0974-4040-9E70-91AFD23BA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260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4C6E5-CFE5-0442-8070-4C12FE3449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EC89B3-A848-014A-AFBF-4D7E0C2043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5D1F1A-1F8D-854B-998C-639A67B0CC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A864AB-16D0-DF40-B5ED-228443057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E69FF2-0A9C-9C45-AF6C-29F132A48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9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3A386-ADE2-084C-9EFE-CBF434F21A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D4B33C-DF1D-2A41-9061-9B4558EBCE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3CE36-66D1-1C42-BF13-8839ADD28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6710C5-53B3-D14F-9682-6CCC632C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C79B68-FC71-A745-99A7-386A306BA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671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5C452-7CD9-6744-831F-924BAEDC6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AAADF-40CD-6E44-A58E-2CC877F0C6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AB90DA-C673-AE40-8176-C340C804E0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1222D1-7830-F043-824B-2130F7371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B5E3FE-5145-AA48-BA65-428AF63A9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2655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8B3C99-947A-6F49-B6A5-E695BC4F7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59E31-F33A-EB4B-8D58-98014514AA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5E7D0F-6472-084A-8B17-6B3C14A52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4B5524-0F53-6444-85EE-5A4EA1D089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62871-9C78-8345-9089-425E25764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967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1A4F6B-2129-9142-BC67-743A8455E8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99D80C-EE87-5448-8497-20815F09B0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67305A-9542-3049-8AE4-5BC76C79D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F0C1AE-E1C9-F94F-A2C2-AACD2FD53C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943A9C-E50F-424D-9813-66D028F19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2AC9A-288C-B74F-ABD7-92B0F39D6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620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272FC-B128-1D4E-8EE8-3EDA1564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6D43EE-712B-AB45-9CB9-EFEC2F2C69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32C42A-BCDB-BB40-92B0-6D5B61F587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C4520A6-5B25-1049-8B8E-A50245838C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17E870-B6A1-3044-BDD8-9D5A87A96A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7753D0-9BDA-524C-99FD-E61F45142E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A1AD7E-86C2-BD49-B96A-AB495781FD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8BB750-E655-CD49-9BD3-155800374D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81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FDFE6-31A4-964B-9585-B8B7594DD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10CEAA-BD87-3941-98A3-B7C26A8F4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7E81D0C-5596-AC4A-A5CC-E67F738B6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4215B3-709D-664D-AAD9-AF6AB7F8A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256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987210-4265-EC48-AB26-635A2B6F7D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D3D9-8AD9-2B46-B108-B6F5FB077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0D5B15-6186-CE48-9330-3C92B95FB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699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44357-3D64-9546-B26E-B9C803B159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92693A-57B4-2147-8DAE-923E8000B9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5857B3-475F-8C42-B27B-9571D4DBD4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25D6D1-F311-BF4C-8195-361FE5BA6D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209C71-D636-C34E-B6D0-66B12A8BF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386A2-9100-C945-B69C-61355200C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858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6EA5A-34D6-8741-B2FC-FCD4171920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CA24FC1-85CD-DB4B-9298-F2145DE054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FB6BC6-8315-184F-A4BD-569FDE0599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9B8BC-F674-6145-AFDC-EF439B903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13C886-14CB-A846-AC36-7C6823F37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067407-8F08-F240-AB79-FE52D706E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834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69DF92-FCBC-0D4E-B88E-BD4A0649E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067E3C-679E-6641-AF3E-D24A8FDC7D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C91F4-4762-F34F-AEA7-E5A3A7B3CF7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2E56D9-19EC-FE4C-85AB-C7F46EF560DA}" type="datetimeFigureOut">
              <a:rPr lang="en-US" smtClean="0"/>
              <a:t>2/4/22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5E0203-0129-A14D-909A-C270CDDCA6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8A39-2FB4-A44A-9C37-F5C6471752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3B0C5-2AB4-6744-9F2E-86BDC9F9A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685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C77C89B4-7B85-2940-875A-218CA4FC1094}"/>
              </a:ext>
            </a:extLst>
          </p:cNvPr>
          <p:cNvCxnSpPr>
            <a:cxnSpLocks/>
          </p:cNvCxnSpPr>
          <p:nvPr/>
        </p:nvCxnSpPr>
        <p:spPr>
          <a:xfrm>
            <a:off x="4643684" y="576062"/>
            <a:ext cx="0" cy="12154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58B7811D-A1F5-7C4D-82D2-F77FA9EE0F17}"/>
              </a:ext>
            </a:extLst>
          </p:cNvPr>
          <p:cNvCxnSpPr/>
          <p:nvPr/>
        </p:nvCxnSpPr>
        <p:spPr>
          <a:xfrm>
            <a:off x="4548374" y="445452"/>
            <a:ext cx="0" cy="18539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72D74EE-DF37-DD4C-A694-228EB61489DC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5305605" y="953310"/>
            <a:ext cx="0" cy="8382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F8EFED-EBCA-144E-BDE0-140882A220A3}"/>
              </a:ext>
            </a:extLst>
          </p:cNvPr>
          <p:cNvCxnSpPr>
            <a:cxnSpLocks/>
          </p:cNvCxnSpPr>
          <p:nvPr/>
        </p:nvCxnSpPr>
        <p:spPr>
          <a:xfrm>
            <a:off x="5040661" y="1021692"/>
            <a:ext cx="0" cy="12690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49CB42B-D46E-8948-A9B2-3A0A21A8B4DA}"/>
              </a:ext>
            </a:extLst>
          </p:cNvPr>
          <p:cNvSpPr txBox="1"/>
          <p:nvPr/>
        </p:nvSpPr>
        <p:spPr>
          <a:xfrm>
            <a:off x="321610" y="2927910"/>
            <a:ext cx="1298753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Exposure: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of delivery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5B1E1D-FB36-6340-8359-F2067EC96B54}"/>
              </a:ext>
            </a:extLst>
          </p:cNvPr>
          <p:cNvSpPr txBox="1"/>
          <p:nvPr/>
        </p:nvSpPr>
        <p:spPr>
          <a:xfrm>
            <a:off x="8953613" y="2901453"/>
            <a:ext cx="286001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 incontinence Wexner score ≥2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E2A685-7DA7-0D4E-8CE0-88D8489F2F1E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1620363" y="3132286"/>
            <a:ext cx="7333250" cy="2645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F85708C-767A-B043-8DD6-3DC49D4CB66D}"/>
              </a:ext>
            </a:extLst>
          </p:cNvPr>
          <p:cNvSpPr txBox="1"/>
          <p:nvPr/>
        </p:nvSpPr>
        <p:spPr>
          <a:xfrm>
            <a:off x="4548374" y="114397"/>
            <a:ext cx="14334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circumference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6422A3F-44F1-7C48-B72D-BE650F9CBA25}"/>
              </a:ext>
            </a:extLst>
          </p:cNvPr>
          <p:cNvSpPr txBox="1"/>
          <p:nvPr/>
        </p:nvSpPr>
        <p:spPr>
          <a:xfrm>
            <a:off x="928782" y="1012843"/>
            <a:ext cx="130195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 infusion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05A39BE-C86D-EC49-A71D-F15ED2EC26A4}"/>
              </a:ext>
            </a:extLst>
          </p:cNvPr>
          <p:cNvSpPr txBox="1"/>
          <p:nvPr/>
        </p:nvSpPr>
        <p:spPr>
          <a:xfrm>
            <a:off x="4276414" y="1245945"/>
            <a:ext cx="204735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below ischial spines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E2832DD-916E-B145-B6F7-2AA280528FF9}"/>
              </a:ext>
            </a:extLst>
          </p:cNvPr>
          <p:cNvSpPr txBox="1"/>
          <p:nvPr/>
        </p:nvSpPr>
        <p:spPr>
          <a:xfrm>
            <a:off x="4714934" y="748075"/>
            <a:ext cx="1029449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position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7C7C97C-2469-0443-8393-9160DC1D8680}"/>
              </a:ext>
            </a:extLst>
          </p:cNvPr>
          <p:cNvSpPr txBox="1"/>
          <p:nvPr/>
        </p:nvSpPr>
        <p:spPr>
          <a:xfrm>
            <a:off x="4362288" y="4547887"/>
            <a:ext cx="1925527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 Crohn/Ulcerative colitis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A7E8A0E-73C1-3442-B6C6-6F72B61779C7}"/>
              </a:ext>
            </a:extLst>
          </p:cNvPr>
          <p:cNvSpPr txBox="1"/>
          <p:nvPr/>
        </p:nvSpPr>
        <p:spPr>
          <a:xfrm>
            <a:off x="5027672" y="5166954"/>
            <a:ext cx="4748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BFF81E1-E8A3-3443-81EC-AB24AC021691}"/>
              </a:ext>
            </a:extLst>
          </p:cNvPr>
          <p:cNvSpPr txBox="1"/>
          <p:nvPr/>
        </p:nvSpPr>
        <p:spPr>
          <a:xfrm>
            <a:off x="5019772" y="4000324"/>
            <a:ext cx="44114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212CFE8-66EA-C943-B329-5C5FB5554253}"/>
              </a:ext>
            </a:extLst>
          </p:cNvPr>
          <p:cNvSpPr txBox="1"/>
          <p:nvPr/>
        </p:nvSpPr>
        <p:spPr>
          <a:xfrm>
            <a:off x="4323029" y="2294087"/>
            <a:ext cx="2342757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Perineal injury of different degrees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Episiotomy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51BA0603-C70B-D74C-84B3-8D40CD18F6D8}"/>
              </a:ext>
            </a:extLst>
          </p:cNvPr>
          <p:cNvCxnSpPr>
            <a:cxnSpLocks/>
            <a:stCxn id="5" idx="3"/>
            <a:endCxn id="131" idx="1"/>
          </p:cNvCxnSpPr>
          <p:nvPr/>
        </p:nvCxnSpPr>
        <p:spPr>
          <a:xfrm flipV="1">
            <a:off x="1620363" y="2524920"/>
            <a:ext cx="2702666" cy="6338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8091F4-DD97-1848-AFAE-4E7903C8FF6A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6665786" y="2524920"/>
            <a:ext cx="2287827" cy="4782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139">
            <a:extLst>
              <a:ext uri="{FF2B5EF4-FFF2-40B4-BE49-F238E27FC236}">
                <a16:creationId xmlns:a16="http://schemas.microsoft.com/office/drawing/2014/main" id="{882B2108-39EC-1C48-A780-F71EC6028EA9}"/>
              </a:ext>
            </a:extLst>
          </p:cNvPr>
          <p:cNvCxnSpPr>
            <a:cxnSpLocks/>
            <a:stCxn id="126" idx="0"/>
          </p:cNvCxnSpPr>
          <p:nvPr/>
        </p:nvCxnSpPr>
        <p:spPr>
          <a:xfrm flipV="1">
            <a:off x="5240345" y="2755752"/>
            <a:ext cx="0" cy="12445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F2517DD-3A43-544C-AF30-0C77D142F2E2}"/>
              </a:ext>
            </a:extLst>
          </p:cNvPr>
          <p:cNvSpPr txBox="1"/>
          <p:nvPr/>
        </p:nvSpPr>
        <p:spPr>
          <a:xfrm>
            <a:off x="9866908" y="1021692"/>
            <a:ext cx="140718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since delivery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88084F-C8B3-D94A-997C-614F81F83C05}"/>
              </a:ext>
            </a:extLst>
          </p:cNvPr>
          <p:cNvCxnSpPr>
            <a:stCxn id="62" idx="2"/>
          </p:cNvCxnSpPr>
          <p:nvPr/>
        </p:nvCxnSpPr>
        <p:spPr>
          <a:xfrm>
            <a:off x="10570498" y="1298691"/>
            <a:ext cx="0" cy="1608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8074D2C-020F-0B48-8A20-1CC7B5873A64}"/>
              </a:ext>
            </a:extLst>
          </p:cNvPr>
          <p:cNvCxnSpPr>
            <a:cxnSpLocks/>
            <a:stCxn id="107" idx="1"/>
            <a:endCxn id="5" idx="0"/>
          </p:cNvCxnSpPr>
          <p:nvPr/>
        </p:nvCxnSpPr>
        <p:spPr>
          <a:xfrm flipH="1">
            <a:off x="970987" y="1384445"/>
            <a:ext cx="3305427" cy="15434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FEC10B8-4488-6B44-8B05-9FB4A6729B17}"/>
              </a:ext>
            </a:extLst>
          </p:cNvPr>
          <p:cNvCxnSpPr>
            <a:cxnSpLocks/>
            <a:stCxn id="107" idx="3"/>
          </p:cNvCxnSpPr>
          <p:nvPr/>
        </p:nvCxnSpPr>
        <p:spPr>
          <a:xfrm>
            <a:off x="6323769" y="1384445"/>
            <a:ext cx="3665148" cy="15220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569BCEC-D646-B348-856E-31449B4A6D63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771145" y="886575"/>
            <a:ext cx="3943789" cy="20538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0484193-9729-4047-B674-F04475EB4E27}"/>
              </a:ext>
            </a:extLst>
          </p:cNvPr>
          <p:cNvCxnSpPr>
            <a:cxnSpLocks/>
            <a:stCxn id="126" idx="3"/>
          </p:cNvCxnSpPr>
          <p:nvPr/>
        </p:nvCxnSpPr>
        <p:spPr>
          <a:xfrm flipV="1">
            <a:off x="5460918" y="3277704"/>
            <a:ext cx="3492695" cy="8611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9399DC1-D1EA-FC45-BEC5-9361B73C60E1}"/>
              </a:ext>
            </a:extLst>
          </p:cNvPr>
          <p:cNvCxnSpPr>
            <a:cxnSpLocks/>
            <a:stCxn id="126" idx="1"/>
          </p:cNvCxnSpPr>
          <p:nvPr/>
        </p:nvCxnSpPr>
        <p:spPr>
          <a:xfrm flipH="1" flipV="1">
            <a:off x="1616996" y="3287141"/>
            <a:ext cx="3402776" cy="8516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8ACF68D-D33A-FC4D-A5C5-266CDDF84069}"/>
              </a:ext>
            </a:extLst>
          </p:cNvPr>
          <p:cNvCxnSpPr>
            <a:cxnSpLocks/>
            <a:stCxn id="109" idx="3"/>
          </p:cNvCxnSpPr>
          <p:nvPr/>
        </p:nvCxnSpPr>
        <p:spPr>
          <a:xfrm flipV="1">
            <a:off x="6287815" y="3375965"/>
            <a:ext cx="2974938" cy="13104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9A43B9-886E-444A-BC13-B533692786AD}"/>
              </a:ext>
            </a:extLst>
          </p:cNvPr>
          <p:cNvCxnSpPr>
            <a:cxnSpLocks/>
            <a:stCxn id="109" idx="1"/>
          </p:cNvCxnSpPr>
          <p:nvPr/>
        </p:nvCxnSpPr>
        <p:spPr>
          <a:xfrm flipH="1" flipV="1">
            <a:off x="1527078" y="3389575"/>
            <a:ext cx="2835210" cy="129681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C02AAD7-20B1-2F49-B8D3-4070654F0598}"/>
              </a:ext>
            </a:extLst>
          </p:cNvPr>
          <p:cNvCxnSpPr>
            <a:cxnSpLocks/>
            <a:stCxn id="110" idx="3"/>
          </p:cNvCxnSpPr>
          <p:nvPr/>
        </p:nvCxnSpPr>
        <p:spPr>
          <a:xfrm flipV="1">
            <a:off x="5502482" y="3389575"/>
            <a:ext cx="4154721" cy="1915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2EEC3F5-FB20-AF41-9FA3-237B0E755CEC}"/>
              </a:ext>
            </a:extLst>
          </p:cNvPr>
          <p:cNvCxnSpPr>
            <a:cxnSpLocks/>
            <a:stCxn id="110" idx="1"/>
            <a:endCxn id="5" idx="2"/>
          </p:cNvCxnSpPr>
          <p:nvPr/>
        </p:nvCxnSpPr>
        <p:spPr>
          <a:xfrm flipH="1" flipV="1">
            <a:off x="970987" y="3389575"/>
            <a:ext cx="4056685" cy="1915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3D5B950-BB0F-404D-ADE5-4F6CB32320B0}"/>
              </a:ext>
            </a:extLst>
          </p:cNvPr>
          <p:cNvCxnSpPr>
            <a:cxnSpLocks/>
            <a:stCxn id="22" idx="3"/>
            <a:endCxn id="8" idx="0"/>
          </p:cNvCxnSpPr>
          <p:nvPr/>
        </p:nvCxnSpPr>
        <p:spPr>
          <a:xfrm>
            <a:off x="5981780" y="345230"/>
            <a:ext cx="4401841" cy="25562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04990AF-9B90-A24E-AD4C-A713107F1672}"/>
              </a:ext>
            </a:extLst>
          </p:cNvPr>
          <p:cNvCxnSpPr>
            <a:cxnSpLocks/>
          </p:cNvCxnSpPr>
          <p:nvPr/>
        </p:nvCxnSpPr>
        <p:spPr>
          <a:xfrm flipH="1">
            <a:off x="498193" y="205817"/>
            <a:ext cx="4039207" cy="2709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BF0AC4F-924A-C240-8423-8F40914ED444}"/>
              </a:ext>
            </a:extLst>
          </p:cNvPr>
          <p:cNvCxnSpPr>
            <a:cxnSpLocks/>
          </p:cNvCxnSpPr>
          <p:nvPr/>
        </p:nvCxnSpPr>
        <p:spPr>
          <a:xfrm>
            <a:off x="5978811" y="1549867"/>
            <a:ext cx="0" cy="7711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EC8A88F7-334D-7E4B-9248-55E720FE355A}"/>
              </a:ext>
            </a:extLst>
          </p:cNvPr>
          <p:cNvSpPr txBox="1"/>
          <p:nvPr/>
        </p:nvSpPr>
        <p:spPr>
          <a:xfrm>
            <a:off x="9866908" y="4055065"/>
            <a:ext cx="1439818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delivery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F06D65B-4133-644D-A5D0-4AE2DF29584F}"/>
              </a:ext>
            </a:extLst>
          </p:cNvPr>
          <p:cNvCxnSpPr>
            <a:stCxn id="112" idx="0"/>
          </p:cNvCxnSpPr>
          <p:nvPr/>
        </p:nvCxnSpPr>
        <p:spPr>
          <a:xfrm flipH="1" flipV="1">
            <a:off x="10570498" y="3370135"/>
            <a:ext cx="0" cy="6849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08F4365-DB82-3740-9A1F-5085CBBC89A5}"/>
              </a:ext>
            </a:extLst>
          </p:cNvPr>
          <p:cNvSpPr txBox="1"/>
          <p:nvPr/>
        </p:nvSpPr>
        <p:spPr>
          <a:xfrm>
            <a:off x="4563978" y="1791511"/>
            <a:ext cx="154721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 duration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035AFF-CDAA-564F-BFE4-556969DD3C17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1616996" y="1930011"/>
            <a:ext cx="2946982" cy="11134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FD287B-F1B0-0740-A160-251428A39B68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6111196" y="1930011"/>
            <a:ext cx="3611936" cy="9449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A6373C-AD85-0240-B029-EE6D64808F5A}"/>
              </a:ext>
            </a:extLst>
          </p:cNvPr>
          <p:cNvCxnSpPr>
            <a:cxnSpLocks/>
          </p:cNvCxnSpPr>
          <p:nvPr/>
        </p:nvCxnSpPr>
        <p:spPr>
          <a:xfrm>
            <a:off x="5985633" y="401238"/>
            <a:ext cx="0" cy="84470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EBBAB4-74C5-8C44-AB0D-927F6ADBF615}"/>
              </a:ext>
            </a:extLst>
          </p:cNvPr>
          <p:cNvCxnSpPr>
            <a:cxnSpLocks/>
          </p:cNvCxnSpPr>
          <p:nvPr/>
        </p:nvCxnSpPr>
        <p:spPr>
          <a:xfrm>
            <a:off x="5744383" y="1522944"/>
            <a:ext cx="0" cy="2900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E551F4-151D-244B-883E-17D016FAE69F}"/>
              </a:ext>
            </a:extLst>
          </p:cNvPr>
          <p:cNvCxnSpPr>
            <a:cxnSpLocks/>
            <a:stCxn id="107" idx="1"/>
          </p:cNvCxnSpPr>
          <p:nvPr/>
        </p:nvCxnSpPr>
        <p:spPr>
          <a:xfrm flipH="1" flipV="1">
            <a:off x="2219530" y="1069587"/>
            <a:ext cx="2056884" cy="31485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A736DB-7AF5-4641-80FD-13CE5A6A13D0}"/>
              </a:ext>
            </a:extLst>
          </p:cNvPr>
          <p:cNvCxnSpPr>
            <a:cxnSpLocks/>
            <a:stCxn id="41" idx="1"/>
          </p:cNvCxnSpPr>
          <p:nvPr/>
        </p:nvCxnSpPr>
        <p:spPr>
          <a:xfrm flipH="1" flipV="1">
            <a:off x="2208327" y="1268893"/>
            <a:ext cx="2355651" cy="6611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DFF70A-6967-4C4C-AEF4-38338D9E56EA}"/>
              </a:ext>
            </a:extLst>
          </p:cNvPr>
          <p:cNvCxnSpPr>
            <a:cxnSpLocks/>
          </p:cNvCxnSpPr>
          <p:nvPr/>
        </p:nvCxnSpPr>
        <p:spPr>
          <a:xfrm>
            <a:off x="5620783" y="1025074"/>
            <a:ext cx="0" cy="23647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5B846D30-7D21-8449-A3A3-BE03EA2935D3}"/>
              </a:ext>
            </a:extLst>
          </p:cNvPr>
          <p:cNvSpPr txBox="1"/>
          <p:nvPr/>
        </p:nvSpPr>
        <p:spPr>
          <a:xfrm>
            <a:off x="478302" y="5781821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DAG 1 Model A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6D84C3DD-D510-5745-9CA0-659ADEA7636B}"/>
              </a:ext>
            </a:extLst>
          </p:cNvPr>
          <p:cNvCxnSpPr/>
          <p:nvPr/>
        </p:nvCxnSpPr>
        <p:spPr>
          <a:xfrm>
            <a:off x="5502482" y="2068510"/>
            <a:ext cx="0" cy="22557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92AAB66-30F1-1347-9D54-615CCA2442D9}"/>
              </a:ext>
            </a:extLst>
          </p:cNvPr>
          <p:cNvSpPr txBox="1"/>
          <p:nvPr/>
        </p:nvSpPr>
        <p:spPr>
          <a:xfrm>
            <a:off x="8715651" y="5236744"/>
            <a:ext cx="254653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box: Covariate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box: Covariate not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Yellow box: Mediator not adjusted for</a:t>
            </a:r>
          </a:p>
        </p:txBody>
      </p:sp>
    </p:spTree>
    <p:extLst>
      <p:ext uri="{BB962C8B-B14F-4D97-AF65-F5344CB8AC3E}">
        <p14:creationId xmlns:p14="http://schemas.microsoft.com/office/powerpoint/2010/main" val="410306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EBBAB4-74C5-8C44-AB0D-927F6ADBF615}"/>
              </a:ext>
            </a:extLst>
          </p:cNvPr>
          <p:cNvCxnSpPr>
            <a:cxnSpLocks/>
          </p:cNvCxnSpPr>
          <p:nvPr/>
        </p:nvCxnSpPr>
        <p:spPr>
          <a:xfrm>
            <a:off x="4660741" y="544712"/>
            <a:ext cx="0" cy="12130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BF0AC4F-924A-C240-8423-8F40914ED444}"/>
              </a:ext>
            </a:extLst>
          </p:cNvPr>
          <p:cNvCxnSpPr>
            <a:cxnSpLocks/>
          </p:cNvCxnSpPr>
          <p:nvPr/>
        </p:nvCxnSpPr>
        <p:spPr>
          <a:xfrm>
            <a:off x="5910943" y="544712"/>
            <a:ext cx="0" cy="174937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72D74EE-DF37-DD4C-A694-228EB61489DC}"/>
              </a:ext>
            </a:extLst>
          </p:cNvPr>
          <p:cNvCxnSpPr/>
          <p:nvPr/>
        </p:nvCxnSpPr>
        <p:spPr>
          <a:xfrm>
            <a:off x="5019772" y="999942"/>
            <a:ext cx="0" cy="7578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F8EFED-EBCA-144E-BDE0-140882A220A3}"/>
              </a:ext>
            </a:extLst>
          </p:cNvPr>
          <p:cNvCxnSpPr>
            <a:cxnSpLocks/>
            <a:stCxn id="108" idx="2"/>
          </p:cNvCxnSpPr>
          <p:nvPr/>
        </p:nvCxnSpPr>
        <p:spPr>
          <a:xfrm flipH="1">
            <a:off x="5240345" y="999942"/>
            <a:ext cx="4571" cy="129414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649CB42B-D46E-8948-A9B2-3A0A21A8B4DA}"/>
              </a:ext>
            </a:extLst>
          </p:cNvPr>
          <p:cNvSpPr txBox="1"/>
          <p:nvPr/>
        </p:nvSpPr>
        <p:spPr>
          <a:xfrm>
            <a:off x="321610" y="2927910"/>
            <a:ext cx="1298753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Exposure:</a:t>
            </a:r>
          </a:p>
          <a:p>
            <a:pPr algn="ctr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of delivery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5B1E1D-FB36-6340-8359-F2067EC96B54}"/>
              </a:ext>
            </a:extLst>
          </p:cNvPr>
          <p:cNvSpPr txBox="1"/>
          <p:nvPr/>
        </p:nvSpPr>
        <p:spPr>
          <a:xfrm>
            <a:off x="8976056" y="2913324"/>
            <a:ext cx="286001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 incontinence Wexner score ≥2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7E2A685-7DA7-0D4E-8CE0-88D8489F2F1E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 flipV="1">
            <a:off x="1620363" y="3144157"/>
            <a:ext cx="7355693" cy="145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F85708C-767A-B043-8DD6-3DC49D4CB66D}"/>
              </a:ext>
            </a:extLst>
          </p:cNvPr>
          <p:cNvSpPr txBox="1"/>
          <p:nvPr/>
        </p:nvSpPr>
        <p:spPr>
          <a:xfrm>
            <a:off x="4563978" y="83047"/>
            <a:ext cx="14334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circumference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06422A3F-44F1-7C48-B72D-BE650F9CBA25}"/>
              </a:ext>
            </a:extLst>
          </p:cNvPr>
          <p:cNvSpPr txBox="1"/>
          <p:nvPr/>
        </p:nvSpPr>
        <p:spPr>
          <a:xfrm>
            <a:off x="928782" y="1012843"/>
            <a:ext cx="130195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 infusion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805A39BE-C86D-EC49-A71D-F15ED2EC26A4}"/>
              </a:ext>
            </a:extLst>
          </p:cNvPr>
          <p:cNvSpPr txBox="1"/>
          <p:nvPr/>
        </p:nvSpPr>
        <p:spPr>
          <a:xfrm>
            <a:off x="4255977" y="1237673"/>
            <a:ext cx="204735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below ischial spines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2E2832DD-916E-B145-B6F7-2AA280528FF9}"/>
              </a:ext>
            </a:extLst>
          </p:cNvPr>
          <p:cNvSpPr txBox="1"/>
          <p:nvPr/>
        </p:nvSpPr>
        <p:spPr>
          <a:xfrm>
            <a:off x="4730191" y="722943"/>
            <a:ext cx="1029449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position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7C7C97C-2469-0443-8393-9160DC1D8680}"/>
              </a:ext>
            </a:extLst>
          </p:cNvPr>
          <p:cNvSpPr txBox="1"/>
          <p:nvPr/>
        </p:nvSpPr>
        <p:spPr>
          <a:xfrm>
            <a:off x="4362288" y="4547887"/>
            <a:ext cx="1933543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 Crohn/Ulcerative colitis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7A7E8A0E-73C1-3442-B6C6-6F72B61779C7}"/>
              </a:ext>
            </a:extLst>
          </p:cNvPr>
          <p:cNvSpPr txBox="1"/>
          <p:nvPr/>
        </p:nvSpPr>
        <p:spPr>
          <a:xfrm>
            <a:off x="5027672" y="5166954"/>
            <a:ext cx="4748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EBFF81E1-E8A3-3443-81EC-AB24AC021691}"/>
              </a:ext>
            </a:extLst>
          </p:cNvPr>
          <p:cNvSpPr txBox="1"/>
          <p:nvPr/>
        </p:nvSpPr>
        <p:spPr>
          <a:xfrm>
            <a:off x="5019772" y="4000324"/>
            <a:ext cx="44114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212CFE8-66EA-C943-B329-5C5FB5554253}"/>
              </a:ext>
            </a:extLst>
          </p:cNvPr>
          <p:cNvSpPr txBox="1"/>
          <p:nvPr/>
        </p:nvSpPr>
        <p:spPr>
          <a:xfrm>
            <a:off x="4323029" y="2294087"/>
            <a:ext cx="2342757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Perineal injury of different degrees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Episiotomy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51BA0603-C70B-D74C-84B3-8D40CD18F6D8}"/>
              </a:ext>
            </a:extLst>
          </p:cNvPr>
          <p:cNvCxnSpPr>
            <a:cxnSpLocks/>
            <a:stCxn id="5" idx="3"/>
            <a:endCxn id="131" idx="1"/>
          </p:cNvCxnSpPr>
          <p:nvPr/>
        </p:nvCxnSpPr>
        <p:spPr>
          <a:xfrm flipV="1">
            <a:off x="1620363" y="2524920"/>
            <a:ext cx="2702666" cy="633823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E28091F4-DD97-1848-AFAE-4E7903C8FF6A}"/>
              </a:ext>
            </a:extLst>
          </p:cNvPr>
          <p:cNvCxnSpPr>
            <a:cxnSpLocks/>
            <a:stCxn id="131" idx="3"/>
          </p:cNvCxnSpPr>
          <p:nvPr/>
        </p:nvCxnSpPr>
        <p:spPr>
          <a:xfrm>
            <a:off x="6665786" y="2524920"/>
            <a:ext cx="2310270" cy="50347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139">
            <a:extLst>
              <a:ext uri="{FF2B5EF4-FFF2-40B4-BE49-F238E27FC236}">
                <a16:creationId xmlns:a16="http://schemas.microsoft.com/office/drawing/2014/main" id="{882B2108-39EC-1C48-A780-F71EC6028EA9}"/>
              </a:ext>
            </a:extLst>
          </p:cNvPr>
          <p:cNvCxnSpPr>
            <a:cxnSpLocks/>
            <a:stCxn id="126" idx="0"/>
          </p:cNvCxnSpPr>
          <p:nvPr/>
        </p:nvCxnSpPr>
        <p:spPr>
          <a:xfrm flipV="1">
            <a:off x="5240345" y="2755752"/>
            <a:ext cx="0" cy="124457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F2517DD-3A43-544C-AF30-0C77D142F2E2}"/>
              </a:ext>
            </a:extLst>
          </p:cNvPr>
          <p:cNvSpPr txBox="1"/>
          <p:nvPr/>
        </p:nvSpPr>
        <p:spPr>
          <a:xfrm>
            <a:off x="9812010" y="1012843"/>
            <a:ext cx="140718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since delivery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E88084F-C8B3-D94A-997C-614F81F83C05}"/>
              </a:ext>
            </a:extLst>
          </p:cNvPr>
          <p:cNvCxnSpPr>
            <a:stCxn id="62" idx="2"/>
          </p:cNvCxnSpPr>
          <p:nvPr/>
        </p:nvCxnSpPr>
        <p:spPr>
          <a:xfrm>
            <a:off x="10515600" y="1289842"/>
            <a:ext cx="0" cy="16086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8074D2C-020F-0B48-8A20-1CC7B5873A64}"/>
              </a:ext>
            </a:extLst>
          </p:cNvPr>
          <p:cNvCxnSpPr>
            <a:cxnSpLocks/>
            <a:stCxn id="107" idx="1"/>
          </p:cNvCxnSpPr>
          <p:nvPr/>
        </p:nvCxnSpPr>
        <p:spPr>
          <a:xfrm flipH="1">
            <a:off x="1105639" y="1376173"/>
            <a:ext cx="3150338" cy="1551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FEC10B8-4488-6B44-8B05-9FB4A6729B17}"/>
              </a:ext>
            </a:extLst>
          </p:cNvPr>
          <p:cNvCxnSpPr>
            <a:cxnSpLocks/>
            <a:stCxn id="107" idx="3"/>
          </p:cNvCxnSpPr>
          <p:nvPr/>
        </p:nvCxnSpPr>
        <p:spPr>
          <a:xfrm>
            <a:off x="6303332" y="1376173"/>
            <a:ext cx="3293281" cy="155171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569BCEC-D646-B348-856E-31449B4A6D63}"/>
              </a:ext>
            </a:extLst>
          </p:cNvPr>
          <p:cNvCxnSpPr>
            <a:cxnSpLocks/>
            <a:stCxn id="108" idx="1"/>
          </p:cNvCxnSpPr>
          <p:nvPr/>
        </p:nvCxnSpPr>
        <p:spPr>
          <a:xfrm flipH="1">
            <a:off x="759924" y="861443"/>
            <a:ext cx="3970267" cy="206646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C0484193-9729-4047-B674-F04475EB4E27}"/>
              </a:ext>
            </a:extLst>
          </p:cNvPr>
          <p:cNvCxnSpPr>
            <a:cxnSpLocks/>
            <a:stCxn id="126" idx="3"/>
          </p:cNvCxnSpPr>
          <p:nvPr/>
        </p:nvCxnSpPr>
        <p:spPr>
          <a:xfrm flipV="1">
            <a:off x="5460918" y="3274506"/>
            <a:ext cx="3515138" cy="8643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9399DC1-D1EA-FC45-BEC5-9361B73C60E1}"/>
              </a:ext>
            </a:extLst>
          </p:cNvPr>
          <p:cNvCxnSpPr>
            <a:stCxn id="126" idx="1"/>
          </p:cNvCxnSpPr>
          <p:nvPr/>
        </p:nvCxnSpPr>
        <p:spPr>
          <a:xfrm flipH="1" flipV="1">
            <a:off x="1620363" y="3263922"/>
            <a:ext cx="3399409" cy="8749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C8ACF68D-D33A-FC4D-A5C5-266CDDF84069}"/>
              </a:ext>
            </a:extLst>
          </p:cNvPr>
          <p:cNvCxnSpPr>
            <a:cxnSpLocks/>
            <a:stCxn id="109" idx="3"/>
          </p:cNvCxnSpPr>
          <p:nvPr/>
        </p:nvCxnSpPr>
        <p:spPr>
          <a:xfrm flipV="1">
            <a:off x="6295831" y="3382218"/>
            <a:ext cx="2962498" cy="130416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FF9A43B9-886E-444A-BC13-B533692786AD}"/>
              </a:ext>
            </a:extLst>
          </p:cNvPr>
          <p:cNvCxnSpPr>
            <a:cxnSpLocks/>
            <a:stCxn id="109" idx="1"/>
          </p:cNvCxnSpPr>
          <p:nvPr/>
        </p:nvCxnSpPr>
        <p:spPr>
          <a:xfrm flipH="1" flipV="1">
            <a:off x="1399790" y="3396804"/>
            <a:ext cx="2962498" cy="128958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1C02AAD7-20B1-2F49-B8D3-4070654F0598}"/>
              </a:ext>
            </a:extLst>
          </p:cNvPr>
          <p:cNvCxnSpPr>
            <a:cxnSpLocks/>
            <a:stCxn id="110" idx="3"/>
          </p:cNvCxnSpPr>
          <p:nvPr/>
        </p:nvCxnSpPr>
        <p:spPr>
          <a:xfrm flipV="1">
            <a:off x="5502482" y="3382218"/>
            <a:ext cx="4056685" cy="19232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B2EEC3F5-FB20-AF41-9FA3-237B0E755CEC}"/>
              </a:ext>
            </a:extLst>
          </p:cNvPr>
          <p:cNvCxnSpPr>
            <a:cxnSpLocks/>
            <a:stCxn id="110" idx="1"/>
            <a:endCxn id="5" idx="2"/>
          </p:cNvCxnSpPr>
          <p:nvPr/>
        </p:nvCxnSpPr>
        <p:spPr>
          <a:xfrm flipH="1" flipV="1">
            <a:off x="970987" y="3389575"/>
            <a:ext cx="4056685" cy="191587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3D5B950-BB0F-404D-ADE5-4F6CB32320B0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5997384" y="313880"/>
            <a:ext cx="4067716" cy="26140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B04990AF-9B90-A24E-AD4C-A713107F1672}"/>
              </a:ext>
            </a:extLst>
          </p:cNvPr>
          <p:cNvCxnSpPr>
            <a:cxnSpLocks/>
            <a:stCxn id="22" idx="1"/>
          </p:cNvCxnSpPr>
          <p:nvPr/>
        </p:nvCxnSpPr>
        <p:spPr>
          <a:xfrm flipH="1">
            <a:off x="496262" y="313880"/>
            <a:ext cx="4067716" cy="26393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EC8A88F7-334D-7E4B-9248-55E720FE355A}"/>
              </a:ext>
            </a:extLst>
          </p:cNvPr>
          <p:cNvSpPr txBox="1"/>
          <p:nvPr/>
        </p:nvSpPr>
        <p:spPr>
          <a:xfrm>
            <a:off x="9812010" y="4011837"/>
            <a:ext cx="1439818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delivery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F06D65B-4133-644D-A5D0-4AE2DF29584F}"/>
              </a:ext>
            </a:extLst>
          </p:cNvPr>
          <p:cNvCxnSpPr>
            <a:cxnSpLocks/>
            <a:stCxn id="112" idx="0"/>
          </p:cNvCxnSpPr>
          <p:nvPr/>
        </p:nvCxnSpPr>
        <p:spPr>
          <a:xfrm flipH="1" flipV="1">
            <a:off x="10515600" y="3382218"/>
            <a:ext cx="0" cy="629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D08F4365-DB82-3740-9A1F-5085CBBC89A5}"/>
              </a:ext>
            </a:extLst>
          </p:cNvPr>
          <p:cNvSpPr txBox="1"/>
          <p:nvPr/>
        </p:nvSpPr>
        <p:spPr>
          <a:xfrm>
            <a:off x="4283149" y="1757775"/>
            <a:ext cx="154721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 duration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1035AFF-CDAA-564F-BFE4-556969DD3C17}"/>
              </a:ext>
            </a:extLst>
          </p:cNvPr>
          <p:cNvCxnSpPr>
            <a:cxnSpLocks/>
            <a:stCxn id="41" idx="1"/>
          </p:cNvCxnSpPr>
          <p:nvPr/>
        </p:nvCxnSpPr>
        <p:spPr>
          <a:xfrm flipH="1">
            <a:off x="1620363" y="1896275"/>
            <a:ext cx="2662786" cy="11433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1FD287B-F1B0-0740-A160-251428A39B68}"/>
              </a:ext>
            </a:extLst>
          </p:cNvPr>
          <p:cNvCxnSpPr>
            <a:cxnSpLocks/>
            <a:stCxn id="41" idx="3"/>
          </p:cNvCxnSpPr>
          <p:nvPr/>
        </p:nvCxnSpPr>
        <p:spPr>
          <a:xfrm>
            <a:off x="5830367" y="1896275"/>
            <a:ext cx="3145689" cy="10316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205F067-ED4C-284A-AC73-F260CA2FECDA}"/>
              </a:ext>
            </a:extLst>
          </p:cNvPr>
          <p:cNvCxnSpPr>
            <a:cxnSpLocks/>
          </p:cNvCxnSpPr>
          <p:nvPr/>
        </p:nvCxnSpPr>
        <p:spPr>
          <a:xfrm>
            <a:off x="5436217" y="2020314"/>
            <a:ext cx="0" cy="2737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DA6373C-AD85-0240-B029-EE6D64808F5A}"/>
              </a:ext>
            </a:extLst>
          </p:cNvPr>
          <p:cNvCxnSpPr>
            <a:cxnSpLocks/>
          </p:cNvCxnSpPr>
          <p:nvPr/>
        </p:nvCxnSpPr>
        <p:spPr>
          <a:xfrm>
            <a:off x="4563978" y="544712"/>
            <a:ext cx="0" cy="6929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25E551F4-151D-244B-883E-17D016FAE69F}"/>
              </a:ext>
            </a:extLst>
          </p:cNvPr>
          <p:cNvCxnSpPr>
            <a:stCxn id="107" idx="1"/>
            <a:endCxn id="100" idx="3"/>
          </p:cNvCxnSpPr>
          <p:nvPr/>
        </p:nvCxnSpPr>
        <p:spPr>
          <a:xfrm flipH="1" flipV="1">
            <a:off x="2230741" y="1151343"/>
            <a:ext cx="2025236" cy="2248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A736DB-7AF5-4641-80FD-13CE5A6A13D0}"/>
              </a:ext>
            </a:extLst>
          </p:cNvPr>
          <p:cNvCxnSpPr>
            <a:cxnSpLocks/>
          </p:cNvCxnSpPr>
          <p:nvPr/>
        </p:nvCxnSpPr>
        <p:spPr>
          <a:xfrm flipH="1" flipV="1">
            <a:off x="2211305" y="1271111"/>
            <a:ext cx="2070957" cy="57767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2DFF70A-6967-4C4C-AEF4-38338D9E56EA}"/>
              </a:ext>
            </a:extLst>
          </p:cNvPr>
          <p:cNvCxnSpPr>
            <a:cxnSpLocks/>
          </p:cNvCxnSpPr>
          <p:nvPr/>
        </p:nvCxnSpPr>
        <p:spPr>
          <a:xfrm>
            <a:off x="5549531" y="999942"/>
            <a:ext cx="0" cy="2377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39BBD65-835E-1047-B858-0C3B977179F2}"/>
              </a:ext>
            </a:extLst>
          </p:cNvPr>
          <p:cNvSpPr txBox="1"/>
          <p:nvPr/>
        </p:nvSpPr>
        <p:spPr>
          <a:xfrm>
            <a:off x="815926" y="5711483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DAG 1 Model B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35C217A-AE77-A646-B6D6-75216DBE805C}"/>
              </a:ext>
            </a:extLst>
          </p:cNvPr>
          <p:cNvSpPr txBox="1"/>
          <p:nvPr/>
        </p:nvSpPr>
        <p:spPr>
          <a:xfrm>
            <a:off x="8715651" y="5236744"/>
            <a:ext cx="245131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box: Covariate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box: Covariate not adjusted for</a:t>
            </a:r>
          </a:p>
        </p:txBody>
      </p:sp>
    </p:spTree>
    <p:extLst>
      <p:ext uri="{BB962C8B-B14F-4D97-AF65-F5344CB8AC3E}">
        <p14:creationId xmlns:p14="http://schemas.microsoft.com/office/powerpoint/2010/main" val="4021459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E6A8C55-5E41-B045-9688-80819D5833ED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5937671" y="1650025"/>
            <a:ext cx="3194560" cy="2876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ADBE9FA-3813-1B40-A861-3865E73117A0}"/>
              </a:ext>
            </a:extLst>
          </p:cNvPr>
          <p:cNvSpPr txBox="1"/>
          <p:nvPr/>
        </p:nvSpPr>
        <p:spPr>
          <a:xfrm>
            <a:off x="72014" y="2778539"/>
            <a:ext cx="1864613" cy="1015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 duration</a:t>
            </a: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of fetal station 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below the ischial spines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4DBCBC-C5A2-864F-80DC-88C11316B32C}"/>
              </a:ext>
            </a:extLst>
          </p:cNvPr>
          <p:cNvSpPr txBox="1"/>
          <p:nvPr/>
        </p:nvSpPr>
        <p:spPr>
          <a:xfrm>
            <a:off x="9269030" y="3079820"/>
            <a:ext cx="286001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 incontinence Wexner score ≥2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9891B36-79EB-5C42-86EF-02A6D4A7FA56}"/>
              </a:ext>
            </a:extLst>
          </p:cNvPr>
          <p:cNvCxnSpPr>
            <a:cxnSpLocks/>
          </p:cNvCxnSpPr>
          <p:nvPr/>
        </p:nvCxnSpPr>
        <p:spPr>
          <a:xfrm>
            <a:off x="1941542" y="3153408"/>
            <a:ext cx="734822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A67B20-32ED-8A4A-A7BD-DC4B19F5DF68}"/>
              </a:ext>
            </a:extLst>
          </p:cNvPr>
          <p:cNvCxnSpPr>
            <a:cxnSpLocks/>
          </p:cNvCxnSpPr>
          <p:nvPr/>
        </p:nvCxnSpPr>
        <p:spPr>
          <a:xfrm flipV="1">
            <a:off x="1941542" y="3457679"/>
            <a:ext cx="734822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D731433-E7E0-3A41-B9F1-A50FB47F5653}"/>
              </a:ext>
            </a:extLst>
          </p:cNvPr>
          <p:cNvSpPr txBox="1"/>
          <p:nvPr/>
        </p:nvSpPr>
        <p:spPr>
          <a:xfrm>
            <a:off x="5229265" y="3955029"/>
            <a:ext cx="44114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87AFCB-6AFF-364F-893F-3C2692EE517A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5670411" y="3541485"/>
            <a:ext cx="3791395" cy="552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163594-515E-594B-A1BA-B1C8DB9B34E7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1941542" y="3646123"/>
            <a:ext cx="3287723" cy="4474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D262A09-39C7-D640-AFB1-F155BDB0CE4C}"/>
              </a:ext>
            </a:extLst>
          </p:cNvPr>
          <p:cNvSpPr txBox="1"/>
          <p:nvPr/>
        </p:nvSpPr>
        <p:spPr>
          <a:xfrm>
            <a:off x="4506167" y="2154082"/>
            <a:ext cx="2342757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Perineal injury of different degrees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Episiotomy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82C0A8-3F74-B847-A5C5-7173C2D3092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848924" y="2384915"/>
            <a:ext cx="2612882" cy="689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304BCD-974B-9849-A433-03EDEA5D18C4}"/>
              </a:ext>
            </a:extLst>
          </p:cNvPr>
          <p:cNvCxnSpPr>
            <a:cxnSpLocks/>
          </p:cNvCxnSpPr>
          <p:nvPr/>
        </p:nvCxnSpPr>
        <p:spPr>
          <a:xfrm flipV="1">
            <a:off x="1941542" y="2561207"/>
            <a:ext cx="2564625" cy="48676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1D58DD1-6124-3A4D-B012-706A4AD9B1BD}"/>
              </a:ext>
            </a:extLst>
          </p:cNvPr>
          <p:cNvSpPr txBox="1"/>
          <p:nvPr/>
        </p:nvSpPr>
        <p:spPr>
          <a:xfrm>
            <a:off x="4598102" y="4405068"/>
            <a:ext cx="4748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E0B142-7C69-AB49-89C1-59041074F1A5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4820850" y="2615747"/>
            <a:ext cx="14657" cy="17893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3BCAB2-464E-A14B-93AB-7580A7F0BE41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5072912" y="3546846"/>
            <a:ext cx="4973613" cy="996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D2F3E8-2593-E846-8ECD-890A55A5E51D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1545481" y="3820653"/>
            <a:ext cx="3052621" cy="722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A128F19-B3EA-BF4E-9A16-F08228D7DB1E}"/>
              </a:ext>
            </a:extLst>
          </p:cNvPr>
          <p:cNvSpPr txBox="1"/>
          <p:nvPr/>
        </p:nvSpPr>
        <p:spPr>
          <a:xfrm>
            <a:off x="10695970" y="4285944"/>
            <a:ext cx="1439818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delivery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69CCC56-FBC9-4A48-BB0E-64D0D2DC59BD}"/>
              </a:ext>
            </a:extLst>
          </p:cNvPr>
          <p:cNvCxnSpPr>
            <a:stCxn id="26" idx="0"/>
          </p:cNvCxnSpPr>
          <p:nvPr/>
        </p:nvCxnSpPr>
        <p:spPr>
          <a:xfrm flipV="1">
            <a:off x="11415879" y="3540029"/>
            <a:ext cx="1495" cy="745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53F09C-5890-F340-B8C9-7D943F38CBC4}"/>
              </a:ext>
            </a:extLst>
          </p:cNvPr>
          <p:cNvSpPr txBox="1"/>
          <p:nvPr/>
        </p:nvSpPr>
        <p:spPr>
          <a:xfrm>
            <a:off x="10382166" y="2165647"/>
            <a:ext cx="140718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since delivery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0D9455B-6DFE-414D-A450-AD45ED471AFA}"/>
              </a:ext>
            </a:extLst>
          </p:cNvPr>
          <p:cNvCxnSpPr>
            <a:stCxn id="29" idx="2"/>
          </p:cNvCxnSpPr>
          <p:nvPr/>
        </p:nvCxnSpPr>
        <p:spPr>
          <a:xfrm>
            <a:off x="11085756" y="2442646"/>
            <a:ext cx="1353" cy="607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10DD0FE-E66D-0246-A3F4-0F978AE22CC3}"/>
              </a:ext>
            </a:extLst>
          </p:cNvPr>
          <p:cNvSpPr txBox="1"/>
          <p:nvPr/>
        </p:nvSpPr>
        <p:spPr>
          <a:xfrm>
            <a:off x="4793250" y="1188359"/>
            <a:ext cx="1298753" cy="46166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of delivery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SVD, VE, CS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AB8F6D-DA55-034C-A67D-B8D7E605A4E3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6092003" y="1419192"/>
            <a:ext cx="3810338" cy="1672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50640EA-A11A-4743-AB3A-815B6413D4BD}"/>
              </a:ext>
            </a:extLst>
          </p:cNvPr>
          <p:cNvCxnSpPr>
            <a:cxnSpLocks/>
          </p:cNvCxnSpPr>
          <p:nvPr/>
        </p:nvCxnSpPr>
        <p:spPr>
          <a:xfrm flipV="1">
            <a:off x="1948606" y="1561428"/>
            <a:ext cx="2839289" cy="13895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3807A96-B01A-0C4D-A4EC-750260242D74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442627" y="1650024"/>
            <a:ext cx="0" cy="5156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D630483-6BEF-F040-9269-CEF3A2CF09FE}"/>
              </a:ext>
            </a:extLst>
          </p:cNvPr>
          <p:cNvSpPr txBox="1"/>
          <p:nvPr/>
        </p:nvSpPr>
        <p:spPr>
          <a:xfrm>
            <a:off x="4733794" y="333096"/>
            <a:ext cx="14334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circumference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FDCECFB-36F7-B944-8C41-51BBF213293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1936627" y="563929"/>
            <a:ext cx="2797167" cy="2214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8772157-6ECE-4642-9BC1-E259A20140B3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6167200" y="563929"/>
            <a:ext cx="4281733" cy="2510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AF14684-13D5-CB41-9580-18AE598FDEEA}"/>
              </a:ext>
            </a:extLst>
          </p:cNvPr>
          <p:cNvCxnSpPr>
            <a:cxnSpLocks/>
          </p:cNvCxnSpPr>
          <p:nvPr/>
        </p:nvCxnSpPr>
        <p:spPr>
          <a:xfrm>
            <a:off x="6149967" y="794761"/>
            <a:ext cx="0" cy="1353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05C16E6-DE2F-7E43-AC08-E32D68B422D8}"/>
              </a:ext>
            </a:extLst>
          </p:cNvPr>
          <p:cNvSpPr txBox="1"/>
          <p:nvPr/>
        </p:nvSpPr>
        <p:spPr>
          <a:xfrm>
            <a:off x="1031633" y="1284429"/>
            <a:ext cx="102944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position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A203DAB-D9BE-AE40-A18B-76C4363557AA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546358" y="1561428"/>
            <a:ext cx="2947830" cy="779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8005D42-72AD-5249-BA32-1BB8375F6806}"/>
              </a:ext>
            </a:extLst>
          </p:cNvPr>
          <p:cNvCxnSpPr>
            <a:cxnSpLocks/>
            <a:stCxn id="46" idx="3"/>
          </p:cNvCxnSpPr>
          <p:nvPr/>
        </p:nvCxnSpPr>
        <p:spPr>
          <a:xfrm>
            <a:off x="2061082" y="1422929"/>
            <a:ext cx="27597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1658F27-F7F5-1F4B-872C-F288E6DE41AE}"/>
              </a:ext>
            </a:extLst>
          </p:cNvPr>
          <p:cNvSpPr txBox="1"/>
          <p:nvPr/>
        </p:nvSpPr>
        <p:spPr>
          <a:xfrm>
            <a:off x="8147826" y="4526115"/>
            <a:ext cx="196880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 Crohn/Ulcerative colitis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4B3BCEB-1A92-1445-9394-E657324641EB}"/>
              </a:ext>
            </a:extLst>
          </p:cNvPr>
          <p:cNvCxnSpPr>
            <a:cxnSpLocks/>
            <a:stCxn id="60" idx="3"/>
          </p:cNvCxnSpPr>
          <p:nvPr/>
        </p:nvCxnSpPr>
        <p:spPr>
          <a:xfrm flipH="1" flipV="1">
            <a:off x="10074744" y="3546847"/>
            <a:ext cx="41891" cy="11177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39C3158-AD5E-AB4F-82F1-6B3BF09797E6}"/>
              </a:ext>
            </a:extLst>
          </p:cNvPr>
          <p:cNvSpPr txBox="1"/>
          <p:nvPr/>
        </p:nvSpPr>
        <p:spPr>
          <a:xfrm>
            <a:off x="46459" y="856843"/>
            <a:ext cx="130195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 infusion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63CB09-2214-AD43-B1D0-34E8ADF7D53F}"/>
              </a:ext>
            </a:extLst>
          </p:cNvPr>
          <p:cNvCxnSpPr>
            <a:cxnSpLocks/>
          </p:cNvCxnSpPr>
          <p:nvPr/>
        </p:nvCxnSpPr>
        <p:spPr>
          <a:xfrm>
            <a:off x="163286" y="1133842"/>
            <a:ext cx="0" cy="1628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47C312-CB91-9641-BA25-41321C52FBD6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1348418" y="995343"/>
            <a:ext cx="3451456" cy="3008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894CF87-F099-5545-A15B-4FFD7E9F4917}"/>
              </a:ext>
            </a:extLst>
          </p:cNvPr>
          <p:cNvCxnSpPr>
            <a:cxnSpLocks/>
          </p:cNvCxnSpPr>
          <p:nvPr/>
        </p:nvCxnSpPr>
        <p:spPr>
          <a:xfrm>
            <a:off x="1412866" y="1561428"/>
            <a:ext cx="0" cy="1227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00E9CD-8686-A444-BDA5-7D61E0486379}"/>
              </a:ext>
            </a:extLst>
          </p:cNvPr>
          <p:cNvSpPr txBox="1"/>
          <p:nvPr/>
        </p:nvSpPr>
        <p:spPr>
          <a:xfrm>
            <a:off x="468086" y="5960962"/>
            <a:ext cx="173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DAG 2 Model A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CD2A3C-DBFA-6144-B94F-A3ECE2405AA2}"/>
              </a:ext>
            </a:extLst>
          </p:cNvPr>
          <p:cNvCxnSpPr>
            <a:stCxn id="2" idx="1"/>
            <a:endCxn id="2" idx="3"/>
          </p:cNvCxnSpPr>
          <p:nvPr/>
        </p:nvCxnSpPr>
        <p:spPr>
          <a:xfrm>
            <a:off x="72014" y="3286371"/>
            <a:ext cx="186461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23839A0-991A-A94A-A7AD-82F9D5D4B601}"/>
              </a:ext>
            </a:extLst>
          </p:cNvPr>
          <p:cNvSpPr txBox="1"/>
          <p:nvPr/>
        </p:nvSpPr>
        <p:spPr>
          <a:xfrm>
            <a:off x="8629075" y="5643884"/>
            <a:ext cx="254653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box: Covariate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box: Covariate not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Yellow box: Mediator not adjusted for</a:t>
            </a:r>
          </a:p>
        </p:txBody>
      </p:sp>
      <p:cxnSp>
        <p:nvCxnSpPr>
          <p:cNvPr id="44" name="Straight Arrow Connector 20">
            <a:extLst>
              <a:ext uri="{FF2B5EF4-FFF2-40B4-BE49-F238E27FC236}">
                <a16:creationId xmlns:a16="http://schemas.microsoft.com/office/drawing/2014/main" id="{B0554222-C915-B448-92E7-E565133F78F2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5432841" y="2615747"/>
            <a:ext cx="16997" cy="13392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565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E6A8C55-5E41-B045-9688-80819D5833ED}"/>
              </a:ext>
            </a:extLst>
          </p:cNvPr>
          <p:cNvCxnSpPr>
            <a:cxnSpLocks/>
            <a:stCxn id="60" idx="0"/>
          </p:cNvCxnSpPr>
          <p:nvPr/>
        </p:nvCxnSpPr>
        <p:spPr>
          <a:xfrm flipH="1" flipV="1">
            <a:off x="5937673" y="1650025"/>
            <a:ext cx="3172917" cy="28760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ADBE9FA-3813-1B40-A861-3865E73117A0}"/>
              </a:ext>
            </a:extLst>
          </p:cNvPr>
          <p:cNvSpPr txBox="1"/>
          <p:nvPr/>
        </p:nvSpPr>
        <p:spPr>
          <a:xfrm>
            <a:off x="72014" y="2778539"/>
            <a:ext cx="1800493" cy="101566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 </a:t>
            </a:r>
            <a:r>
              <a:rPr lang="en-US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duration</a:t>
            </a:r>
            <a:r>
              <a:rPr lang="en-US" sz="1200" b="1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of fetal station 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below the ischial spines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4DBCBC-C5A2-864F-80DC-88C11316B32C}"/>
              </a:ext>
            </a:extLst>
          </p:cNvPr>
          <p:cNvSpPr txBox="1"/>
          <p:nvPr/>
        </p:nvSpPr>
        <p:spPr>
          <a:xfrm>
            <a:off x="9269030" y="3079820"/>
            <a:ext cx="2860015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 incontinence Wexner score ≥2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9891B36-79EB-5C42-86EF-02A6D4A7FA56}"/>
              </a:ext>
            </a:extLst>
          </p:cNvPr>
          <p:cNvCxnSpPr>
            <a:cxnSpLocks/>
          </p:cNvCxnSpPr>
          <p:nvPr/>
        </p:nvCxnSpPr>
        <p:spPr>
          <a:xfrm>
            <a:off x="1991032" y="3153408"/>
            <a:ext cx="729873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FA67B20-32ED-8A4A-A7BD-DC4B19F5DF68}"/>
              </a:ext>
            </a:extLst>
          </p:cNvPr>
          <p:cNvCxnSpPr>
            <a:cxnSpLocks/>
          </p:cNvCxnSpPr>
          <p:nvPr/>
        </p:nvCxnSpPr>
        <p:spPr>
          <a:xfrm>
            <a:off x="1991032" y="3457679"/>
            <a:ext cx="729873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0D731433-E7E0-3A41-B9F1-A50FB47F5653}"/>
              </a:ext>
            </a:extLst>
          </p:cNvPr>
          <p:cNvSpPr txBox="1"/>
          <p:nvPr/>
        </p:nvSpPr>
        <p:spPr>
          <a:xfrm>
            <a:off x="5229265" y="3955029"/>
            <a:ext cx="44114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387AFCB-6AFF-364F-893F-3C2692EE517A}"/>
              </a:ext>
            </a:extLst>
          </p:cNvPr>
          <p:cNvCxnSpPr>
            <a:cxnSpLocks/>
            <a:stCxn id="7" idx="3"/>
          </p:cNvCxnSpPr>
          <p:nvPr/>
        </p:nvCxnSpPr>
        <p:spPr>
          <a:xfrm flipV="1">
            <a:off x="5670411" y="3541485"/>
            <a:ext cx="3791395" cy="5520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163594-515E-594B-A1BA-B1C8DB9B34E7}"/>
              </a:ext>
            </a:extLst>
          </p:cNvPr>
          <p:cNvCxnSpPr>
            <a:cxnSpLocks/>
            <a:stCxn id="7" idx="1"/>
          </p:cNvCxnSpPr>
          <p:nvPr/>
        </p:nvCxnSpPr>
        <p:spPr>
          <a:xfrm flipH="1" flipV="1">
            <a:off x="1991032" y="3678030"/>
            <a:ext cx="3238233" cy="4154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D262A09-39C7-D640-AFB1-F155BDB0CE4C}"/>
              </a:ext>
            </a:extLst>
          </p:cNvPr>
          <p:cNvSpPr txBox="1"/>
          <p:nvPr/>
        </p:nvSpPr>
        <p:spPr>
          <a:xfrm>
            <a:off x="4506167" y="2154082"/>
            <a:ext cx="2342757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Perineal injury of different degrees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Episiotomy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82C0A8-3F74-B847-A5C5-7173C2D3092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848924" y="2384915"/>
            <a:ext cx="2612882" cy="689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22304BCD-974B-9849-A433-03EDEA5D18C4}"/>
              </a:ext>
            </a:extLst>
          </p:cNvPr>
          <p:cNvCxnSpPr>
            <a:cxnSpLocks/>
          </p:cNvCxnSpPr>
          <p:nvPr/>
        </p:nvCxnSpPr>
        <p:spPr>
          <a:xfrm flipV="1">
            <a:off x="1991032" y="2561207"/>
            <a:ext cx="2515135" cy="4685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1D58DD1-6124-3A4D-B012-706A4AD9B1BD}"/>
              </a:ext>
            </a:extLst>
          </p:cNvPr>
          <p:cNvSpPr txBox="1"/>
          <p:nvPr/>
        </p:nvSpPr>
        <p:spPr>
          <a:xfrm>
            <a:off x="4598102" y="4405068"/>
            <a:ext cx="4748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8E0B142-7C69-AB49-89C1-59041074F1A5}"/>
              </a:ext>
            </a:extLst>
          </p:cNvPr>
          <p:cNvCxnSpPr>
            <a:cxnSpLocks/>
            <a:stCxn id="19" idx="0"/>
          </p:cNvCxnSpPr>
          <p:nvPr/>
        </p:nvCxnSpPr>
        <p:spPr>
          <a:xfrm flipH="1" flipV="1">
            <a:off x="4799874" y="2615747"/>
            <a:ext cx="35633" cy="178932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33BCAB2-464E-A14B-93AB-7580A7F0BE41}"/>
              </a:ext>
            </a:extLst>
          </p:cNvPr>
          <p:cNvCxnSpPr>
            <a:cxnSpLocks/>
            <a:stCxn id="19" idx="3"/>
          </p:cNvCxnSpPr>
          <p:nvPr/>
        </p:nvCxnSpPr>
        <p:spPr>
          <a:xfrm flipV="1">
            <a:off x="5072912" y="3546846"/>
            <a:ext cx="4973613" cy="9967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1D2F3E8-2593-E846-8ECD-890A55A5E51D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1545481" y="3820653"/>
            <a:ext cx="3052621" cy="722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6A128F19-B3EA-BF4E-9A16-F08228D7DB1E}"/>
              </a:ext>
            </a:extLst>
          </p:cNvPr>
          <p:cNvSpPr txBox="1"/>
          <p:nvPr/>
        </p:nvSpPr>
        <p:spPr>
          <a:xfrm>
            <a:off x="10695970" y="4285944"/>
            <a:ext cx="1439818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delivery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69CCC56-FBC9-4A48-BB0E-64D0D2DC59BD}"/>
              </a:ext>
            </a:extLst>
          </p:cNvPr>
          <p:cNvCxnSpPr>
            <a:stCxn id="26" idx="0"/>
          </p:cNvCxnSpPr>
          <p:nvPr/>
        </p:nvCxnSpPr>
        <p:spPr>
          <a:xfrm flipV="1">
            <a:off x="11415879" y="3540029"/>
            <a:ext cx="1495" cy="74591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453F09C-5890-F340-B8C9-7D943F38CBC4}"/>
              </a:ext>
            </a:extLst>
          </p:cNvPr>
          <p:cNvSpPr txBox="1"/>
          <p:nvPr/>
        </p:nvSpPr>
        <p:spPr>
          <a:xfrm>
            <a:off x="10382166" y="2165647"/>
            <a:ext cx="140718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since delivery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0D9455B-6DFE-414D-A450-AD45ED471AFA}"/>
              </a:ext>
            </a:extLst>
          </p:cNvPr>
          <p:cNvCxnSpPr>
            <a:stCxn id="29" idx="2"/>
          </p:cNvCxnSpPr>
          <p:nvPr/>
        </p:nvCxnSpPr>
        <p:spPr>
          <a:xfrm>
            <a:off x="11085756" y="2442646"/>
            <a:ext cx="1353" cy="6074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210DD0FE-E66D-0246-A3F4-0F978AE22CC3}"/>
              </a:ext>
            </a:extLst>
          </p:cNvPr>
          <p:cNvSpPr txBox="1"/>
          <p:nvPr/>
        </p:nvSpPr>
        <p:spPr>
          <a:xfrm>
            <a:off x="4793250" y="1188359"/>
            <a:ext cx="1298753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of delivery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SVD, VE, CS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5AB8F6D-DA55-034C-A67D-B8D7E605A4E3}"/>
              </a:ext>
            </a:extLst>
          </p:cNvPr>
          <p:cNvCxnSpPr>
            <a:cxnSpLocks/>
            <a:stCxn id="32" idx="3"/>
          </p:cNvCxnSpPr>
          <p:nvPr/>
        </p:nvCxnSpPr>
        <p:spPr>
          <a:xfrm>
            <a:off x="6092003" y="1419192"/>
            <a:ext cx="3810338" cy="1672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50640EA-A11A-4743-AB3A-815B6413D4BD}"/>
              </a:ext>
            </a:extLst>
          </p:cNvPr>
          <p:cNvCxnSpPr>
            <a:cxnSpLocks/>
          </p:cNvCxnSpPr>
          <p:nvPr/>
        </p:nvCxnSpPr>
        <p:spPr>
          <a:xfrm flipV="1">
            <a:off x="1996387" y="1561428"/>
            <a:ext cx="2791508" cy="13572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3807A96-B01A-0C4D-A4EC-750260242D74}"/>
              </a:ext>
            </a:extLst>
          </p:cNvPr>
          <p:cNvCxnSpPr>
            <a:cxnSpLocks/>
            <a:stCxn id="32" idx="2"/>
          </p:cNvCxnSpPr>
          <p:nvPr/>
        </p:nvCxnSpPr>
        <p:spPr>
          <a:xfrm>
            <a:off x="5442627" y="1650024"/>
            <a:ext cx="7019" cy="51562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D630483-6BEF-F040-9269-CEF3A2CF09FE}"/>
              </a:ext>
            </a:extLst>
          </p:cNvPr>
          <p:cNvSpPr txBox="1"/>
          <p:nvPr/>
        </p:nvSpPr>
        <p:spPr>
          <a:xfrm>
            <a:off x="4733794" y="333096"/>
            <a:ext cx="14334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circumference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FDCECFB-36F7-B944-8C41-51BBF2132931}"/>
              </a:ext>
            </a:extLst>
          </p:cNvPr>
          <p:cNvCxnSpPr>
            <a:cxnSpLocks/>
            <a:stCxn id="39" idx="1"/>
          </p:cNvCxnSpPr>
          <p:nvPr/>
        </p:nvCxnSpPr>
        <p:spPr>
          <a:xfrm flipH="1">
            <a:off x="1936627" y="563929"/>
            <a:ext cx="2797167" cy="22146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8772157-6ECE-4642-9BC1-E259A20140B3}"/>
              </a:ext>
            </a:extLst>
          </p:cNvPr>
          <p:cNvCxnSpPr>
            <a:cxnSpLocks/>
            <a:stCxn id="39" idx="3"/>
          </p:cNvCxnSpPr>
          <p:nvPr/>
        </p:nvCxnSpPr>
        <p:spPr>
          <a:xfrm>
            <a:off x="6167200" y="563929"/>
            <a:ext cx="4281733" cy="251053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AF14684-13D5-CB41-9580-18AE598FDEEA}"/>
              </a:ext>
            </a:extLst>
          </p:cNvPr>
          <p:cNvCxnSpPr>
            <a:cxnSpLocks/>
          </p:cNvCxnSpPr>
          <p:nvPr/>
        </p:nvCxnSpPr>
        <p:spPr>
          <a:xfrm>
            <a:off x="6149967" y="794761"/>
            <a:ext cx="0" cy="1353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F05C16E6-DE2F-7E43-AC08-E32D68B422D8}"/>
              </a:ext>
            </a:extLst>
          </p:cNvPr>
          <p:cNvSpPr txBox="1"/>
          <p:nvPr/>
        </p:nvSpPr>
        <p:spPr>
          <a:xfrm>
            <a:off x="1031633" y="1284429"/>
            <a:ext cx="102944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position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A203DAB-D9BE-AE40-A18B-76C4363557AA}"/>
              </a:ext>
            </a:extLst>
          </p:cNvPr>
          <p:cNvCxnSpPr>
            <a:cxnSpLocks/>
            <a:stCxn id="46" idx="2"/>
          </p:cNvCxnSpPr>
          <p:nvPr/>
        </p:nvCxnSpPr>
        <p:spPr>
          <a:xfrm>
            <a:off x="1546358" y="1561428"/>
            <a:ext cx="2947830" cy="7797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18005D42-72AD-5249-BA32-1BB8375F6806}"/>
              </a:ext>
            </a:extLst>
          </p:cNvPr>
          <p:cNvCxnSpPr>
            <a:cxnSpLocks/>
            <a:stCxn id="46" idx="3"/>
            <a:endCxn id="32" idx="1"/>
          </p:cNvCxnSpPr>
          <p:nvPr/>
        </p:nvCxnSpPr>
        <p:spPr>
          <a:xfrm flipV="1">
            <a:off x="2061082" y="1419192"/>
            <a:ext cx="2732168" cy="373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41658F27-F7F5-1F4B-872C-F288E6DE41AE}"/>
              </a:ext>
            </a:extLst>
          </p:cNvPr>
          <p:cNvSpPr txBox="1"/>
          <p:nvPr/>
        </p:nvSpPr>
        <p:spPr>
          <a:xfrm>
            <a:off x="8147826" y="4526115"/>
            <a:ext cx="1925527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Mb Crohn/Ulcerative colitis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B4B3BCEB-1A92-1445-9394-E657324641EB}"/>
              </a:ext>
            </a:extLst>
          </p:cNvPr>
          <p:cNvCxnSpPr>
            <a:cxnSpLocks/>
            <a:stCxn id="60" idx="3"/>
          </p:cNvCxnSpPr>
          <p:nvPr/>
        </p:nvCxnSpPr>
        <p:spPr>
          <a:xfrm flipV="1">
            <a:off x="10073353" y="3546847"/>
            <a:ext cx="1392" cy="111776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639C3158-AD5E-AB4F-82F1-6B3BF09797E6}"/>
              </a:ext>
            </a:extLst>
          </p:cNvPr>
          <p:cNvSpPr txBox="1"/>
          <p:nvPr/>
        </p:nvSpPr>
        <p:spPr>
          <a:xfrm>
            <a:off x="46459" y="856843"/>
            <a:ext cx="130195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 infusion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863CB09-2214-AD43-B1D0-34E8ADF7D53F}"/>
              </a:ext>
            </a:extLst>
          </p:cNvPr>
          <p:cNvCxnSpPr>
            <a:cxnSpLocks/>
          </p:cNvCxnSpPr>
          <p:nvPr/>
        </p:nvCxnSpPr>
        <p:spPr>
          <a:xfrm>
            <a:off x="163286" y="1133842"/>
            <a:ext cx="0" cy="16287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47C312-CB91-9641-BA25-41321C52FBD6}"/>
              </a:ext>
            </a:extLst>
          </p:cNvPr>
          <p:cNvCxnSpPr>
            <a:cxnSpLocks/>
            <a:stCxn id="40" idx="3"/>
          </p:cNvCxnSpPr>
          <p:nvPr/>
        </p:nvCxnSpPr>
        <p:spPr>
          <a:xfrm>
            <a:off x="1348418" y="995343"/>
            <a:ext cx="3451456" cy="3008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894CF87-F099-5545-A15B-4FFD7E9F4917}"/>
              </a:ext>
            </a:extLst>
          </p:cNvPr>
          <p:cNvCxnSpPr>
            <a:cxnSpLocks/>
          </p:cNvCxnSpPr>
          <p:nvPr/>
        </p:nvCxnSpPr>
        <p:spPr>
          <a:xfrm>
            <a:off x="1412866" y="1561428"/>
            <a:ext cx="0" cy="12276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E00E9CD-8686-A444-BDA5-7D61E0486379}"/>
              </a:ext>
            </a:extLst>
          </p:cNvPr>
          <p:cNvSpPr txBox="1"/>
          <p:nvPr/>
        </p:nvSpPr>
        <p:spPr>
          <a:xfrm>
            <a:off x="468086" y="5960962"/>
            <a:ext cx="172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DAG 2 Model B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ECD2A3C-DBFA-6144-B94F-A3ECE2405AA2}"/>
              </a:ext>
            </a:extLst>
          </p:cNvPr>
          <p:cNvCxnSpPr>
            <a:cxnSpLocks/>
            <a:stCxn id="2" idx="1"/>
            <a:endCxn id="2" idx="3"/>
          </p:cNvCxnSpPr>
          <p:nvPr/>
        </p:nvCxnSpPr>
        <p:spPr>
          <a:xfrm>
            <a:off x="72014" y="3286371"/>
            <a:ext cx="1800493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6FDB125-7F96-E841-AEF9-1A1D81A22BFD}"/>
              </a:ext>
            </a:extLst>
          </p:cNvPr>
          <p:cNvSpPr txBox="1"/>
          <p:nvPr/>
        </p:nvSpPr>
        <p:spPr>
          <a:xfrm>
            <a:off x="8715651" y="5236744"/>
            <a:ext cx="245131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box: Covariate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box: Covariate not adjusted for</a:t>
            </a:r>
          </a:p>
        </p:txBody>
      </p:sp>
      <p:cxnSp>
        <p:nvCxnSpPr>
          <p:cNvPr id="44" name="Straight Arrow Connector 20">
            <a:extLst>
              <a:ext uri="{FF2B5EF4-FFF2-40B4-BE49-F238E27FC236}">
                <a16:creationId xmlns:a16="http://schemas.microsoft.com/office/drawing/2014/main" id="{D60A312C-337C-8B49-8C71-DC64FE04F76F}"/>
              </a:ext>
            </a:extLst>
          </p:cNvPr>
          <p:cNvCxnSpPr>
            <a:cxnSpLocks/>
            <a:stCxn id="7" idx="0"/>
          </p:cNvCxnSpPr>
          <p:nvPr/>
        </p:nvCxnSpPr>
        <p:spPr>
          <a:xfrm flipH="1" flipV="1">
            <a:off x="5440942" y="2615747"/>
            <a:ext cx="8896" cy="133928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12362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AC70D41-1E05-6D41-82B5-1592D1CF5D77}"/>
              </a:ext>
            </a:extLst>
          </p:cNvPr>
          <p:cNvCxnSpPr>
            <a:cxnSpLocks/>
          </p:cNvCxnSpPr>
          <p:nvPr/>
        </p:nvCxnSpPr>
        <p:spPr>
          <a:xfrm>
            <a:off x="5583180" y="1448385"/>
            <a:ext cx="0" cy="795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543C462A-EABF-9349-9BE5-68400E4D2FE4}"/>
              </a:ext>
            </a:extLst>
          </p:cNvPr>
          <p:cNvCxnSpPr>
            <a:cxnSpLocks/>
          </p:cNvCxnSpPr>
          <p:nvPr/>
        </p:nvCxnSpPr>
        <p:spPr>
          <a:xfrm>
            <a:off x="6902445" y="582197"/>
            <a:ext cx="0" cy="1082334"/>
          </a:xfrm>
          <a:prstGeom prst="straightConnector1">
            <a:avLst/>
          </a:prstGeom>
          <a:ln w="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FA3FDDE-0CF1-624C-B78C-CF4CCCB00661}"/>
              </a:ext>
            </a:extLst>
          </p:cNvPr>
          <p:cNvCxnSpPr>
            <a:cxnSpLocks/>
            <a:stCxn id="66" idx="0"/>
            <a:endCxn id="28" idx="2"/>
          </p:cNvCxnSpPr>
          <p:nvPr/>
        </p:nvCxnSpPr>
        <p:spPr>
          <a:xfrm flipH="1" flipV="1">
            <a:off x="5398724" y="2690776"/>
            <a:ext cx="0" cy="24488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807A101-65E2-864F-B19B-0CE6197FC167}"/>
              </a:ext>
            </a:extLst>
          </p:cNvPr>
          <p:cNvCxnSpPr>
            <a:cxnSpLocks/>
          </p:cNvCxnSpPr>
          <p:nvPr/>
        </p:nvCxnSpPr>
        <p:spPr>
          <a:xfrm>
            <a:off x="5901932" y="318274"/>
            <a:ext cx="0" cy="1346257"/>
          </a:xfrm>
          <a:prstGeom prst="straightConnector1">
            <a:avLst/>
          </a:prstGeom>
          <a:ln w="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F30F4601-389A-7E46-8639-858C291D7BC6}"/>
              </a:ext>
            </a:extLst>
          </p:cNvPr>
          <p:cNvSpPr txBox="1"/>
          <p:nvPr/>
        </p:nvSpPr>
        <p:spPr>
          <a:xfrm>
            <a:off x="9249097" y="2830402"/>
            <a:ext cx="2573419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Outcome: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 incontinence Wexner score ≥2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94FAC1-0CA3-CD4E-AF23-6D4F40F8689E}"/>
              </a:ext>
            </a:extLst>
          </p:cNvPr>
          <p:cNvSpPr txBox="1"/>
          <p:nvPr/>
        </p:nvSpPr>
        <p:spPr>
          <a:xfrm>
            <a:off x="76928" y="2801772"/>
            <a:ext cx="1183337" cy="46166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Exposure:</a:t>
            </a:r>
          </a:p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Perineal injury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4DBABD-4F1D-EB4C-B92F-E21E8C9D36C2}"/>
              </a:ext>
            </a:extLst>
          </p:cNvPr>
          <p:cNvCxnSpPr>
            <a:cxnSpLocks/>
            <a:stCxn id="4" idx="3"/>
            <a:endCxn id="3" idx="1"/>
          </p:cNvCxnSpPr>
          <p:nvPr/>
        </p:nvCxnSpPr>
        <p:spPr>
          <a:xfrm>
            <a:off x="1260265" y="3032605"/>
            <a:ext cx="798883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745B990-8E6B-0D4D-BC2B-A6BDAB74D4AC}"/>
              </a:ext>
            </a:extLst>
          </p:cNvPr>
          <p:cNvSpPr txBox="1"/>
          <p:nvPr/>
        </p:nvSpPr>
        <p:spPr>
          <a:xfrm>
            <a:off x="10376654" y="1562043"/>
            <a:ext cx="140718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 since delivery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10AD77BB-5D5D-0F44-B961-377254DDBAEC}"/>
              </a:ext>
            </a:extLst>
          </p:cNvPr>
          <p:cNvCxnSpPr>
            <a:cxnSpLocks/>
            <a:stCxn id="11" idx="2"/>
          </p:cNvCxnSpPr>
          <p:nvPr/>
        </p:nvCxnSpPr>
        <p:spPr>
          <a:xfrm>
            <a:off x="11080244" y="1839042"/>
            <a:ext cx="8023" cy="9922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2601836-8888-4E4C-9F1A-A5D64F9D0E88}"/>
              </a:ext>
            </a:extLst>
          </p:cNvPr>
          <p:cNvSpPr txBox="1"/>
          <p:nvPr/>
        </p:nvSpPr>
        <p:spPr>
          <a:xfrm>
            <a:off x="10181281" y="4155711"/>
            <a:ext cx="1439818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Subsequent delivery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E6882DB-98B4-6947-9281-D52483D9ED40}"/>
              </a:ext>
            </a:extLst>
          </p:cNvPr>
          <p:cNvCxnSpPr>
            <a:stCxn id="15" idx="0"/>
          </p:cNvCxnSpPr>
          <p:nvPr/>
        </p:nvCxnSpPr>
        <p:spPr>
          <a:xfrm flipV="1">
            <a:off x="10901190" y="3268282"/>
            <a:ext cx="1495" cy="8874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3A243E2-BBAC-2049-BD0B-A44D02BCD7DD}"/>
              </a:ext>
            </a:extLst>
          </p:cNvPr>
          <p:cNvSpPr txBox="1"/>
          <p:nvPr/>
        </p:nvSpPr>
        <p:spPr>
          <a:xfrm>
            <a:off x="5412774" y="1171386"/>
            <a:ext cx="2047355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Duration below ischial spines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3214972-2305-E340-AC60-D4CEF570E82C}"/>
              </a:ext>
            </a:extLst>
          </p:cNvPr>
          <p:cNvCxnSpPr>
            <a:cxnSpLocks/>
            <a:stCxn id="18" idx="1"/>
          </p:cNvCxnSpPr>
          <p:nvPr/>
        </p:nvCxnSpPr>
        <p:spPr>
          <a:xfrm flipH="1">
            <a:off x="960700" y="1309886"/>
            <a:ext cx="4452074" cy="148051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6ED6149-C644-AF43-AA0D-E5F985C9BB70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7460129" y="1309886"/>
            <a:ext cx="2784294" cy="15205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2B5786AD-4B44-C147-BE5C-AFD2B8F82A99}"/>
              </a:ext>
            </a:extLst>
          </p:cNvPr>
          <p:cNvSpPr txBox="1"/>
          <p:nvPr/>
        </p:nvSpPr>
        <p:spPr>
          <a:xfrm>
            <a:off x="5434962" y="1664531"/>
            <a:ext cx="1547218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Second stage duration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387C27B-D673-4242-B234-DAF423B1D555}"/>
              </a:ext>
            </a:extLst>
          </p:cNvPr>
          <p:cNvSpPr txBox="1"/>
          <p:nvPr/>
        </p:nvSpPr>
        <p:spPr>
          <a:xfrm>
            <a:off x="4749347" y="2229111"/>
            <a:ext cx="1298753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 of delivery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SVD, VE, CS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A658FA2-3719-D647-851E-409FC4DA39D1}"/>
              </a:ext>
            </a:extLst>
          </p:cNvPr>
          <p:cNvCxnSpPr>
            <a:cxnSpLocks/>
          </p:cNvCxnSpPr>
          <p:nvPr/>
        </p:nvCxnSpPr>
        <p:spPr>
          <a:xfrm flipH="1">
            <a:off x="1260265" y="2418436"/>
            <a:ext cx="3489082" cy="4817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59FFAE3-1B1E-8740-8651-AAD1BE9C5460}"/>
              </a:ext>
            </a:extLst>
          </p:cNvPr>
          <p:cNvCxnSpPr>
            <a:cxnSpLocks/>
            <a:stCxn id="28" idx="3"/>
          </p:cNvCxnSpPr>
          <p:nvPr/>
        </p:nvCxnSpPr>
        <p:spPr>
          <a:xfrm>
            <a:off x="6048100" y="2459944"/>
            <a:ext cx="3200996" cy="4402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3CD7F1F-AB46-0043-AD23-092951C7C68F}"/>
              </a:ext>
            </a:extLst>
          </p:cNvPr>
          <p:cNvCxnSpPr/>
          <p:nvPr/>
        </p:nvCxnSpPr>
        <p:spPr>
          <a:xfrm>
            <a:off x="5801698" y="1941530"/>
            <a:ext cx="0" cy="2875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CEC0469-D7F1-E94B-83D0-CB3C1FF205DD}"/>
              </a:ext>
            </a:extLst>
          </p:cNvPr>
          <p:cNvCxnSpPr>
            <a:cxnSpLocks/>
            <a:stCxn id="27" idx="3"/>
          </p:cNvCxnSpPr>
          <p:nvPr/>
        </p:nvCxnSpPr>
        <p:spPr>
          <a:xfrm>
            <a:off x="6982180" y="1803031"/>
            <a:ext cx="2774497" cy="10273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60F82D0-8EC3-3C4C-BB9A-7FE965FE8FE3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1260265" y="1803031"/>
            <a:ext cx="4174697" cy="99874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E131269E-940D-0240-A3D2-26B43E036765}"/>
              </a:ext>
            </a:extLst>
          </p:cNvPr>
          <p:cNvSpPr txBox="1"/>
          <p:nvPr/>
        </p:nvSpPr>
        <p:spPr>
          <a:xfrm>
            <a:off x="6026630" y="120532"/>
            <a:ext cx="1433406" cy="46166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Birthweight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Head circumference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1E34C4D9-0C23-4A4C-9172-8FE7B85BFB1B}"/>
              </a:ext>
            </a:extLst>
          </p:cNvPr>
          <p:cNvCxnSpPr>
            <a:cxnSpLocks/>
            <a:endCxn id="4" idx="0"/>
          </p:cNvCxnSpPr>
          <p:nvPr/>
        </p:nvCxnSpPr>
        <p:spPr>
          <a:xfrm flipH="1">
            <a:off x="668597" y="538102"/>
            <a:ext cx="5354590" cy="22636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CF81934-9BA3-D648-ACD3-19AF5270EBC7}"/>
              </a:ext>
            </a:extLst>
          </p:cNvPr>
          <p:cNvCxnSpPr>
            <a:cxnSpLocks/>
            <a:endCxn id="3" idx="0"/>
          </p:cNvCxnSpPr>
          <p:nvPr/>
        </p:nvCxnSpPr>
        <p:spPr>
          <a:xfrm>
            <a:off x="7463479" y="525332"/>
            <a:ext cx="3072328" cy="23050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94CD522-5AD9-DE4E-BEE2-BC39D6A04755}"/>
              </a:ext>
            </a:extLst>
          </p:cNvPr>
          <p:cNvCxnSpPr>
            <a:cxnSpLocks/>
          </p:cNvCxnSpPr>
          <p:nvPr/>
        </p:nvCxnSpPr>
        <p:spPr>
          <a:xfrm>
            <a:off x="7322362" y="594967"/>
            <a:ext cx="0" cy="5764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2897AB2-B6AC-474A-BF48-282EE8C305BE}"/>
              </a:ext>
            </a:extLst>
          </p:cNvPr>
          <p:cNvCxnSpPr>
            <a:cxnSpLocks/>
          </p:cNvCxnSpPr>
          <p:nvPr/>
        </p:nvCxnSpPr>
        <p:spPr>
          <a:xfrm>
            <a:off x="6497366" y="594967"/>
            <a:ext cx="0" cy="5764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AB3982CB-296B-444A-881D-F39C1ADBAC47}"/>
              </a:ext>
            </a:extLst>
          </p:cNvPr>
          <p:cNvSpPr txBox="1"/>
          <p:nvPr/>
        </p:nvSpPr>
        <p:spPr>
          <a:xfrm>
            <a:off x="4872704" y="248333"/>
            <a:ext cx="102944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Fetal position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F7EFFDB-828C-814B-A46E-B36EA3A6EAB8}"/>
              </a:ext>
            </a:extLst>
          </p:cNvPr>
          <p:cNvSpPr txBox="1"/>
          <p:nvPr/>
        </p:nvSpPr>
        <p:spPr>
          <a:xfrm>
            <a:off x="5461364" y="4149847"/>
            <a:ext cx="2339971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Morbus Crohn/Ulcerative colitis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A517019-D275-2045-9D03-D8D8D8C1D799}"/>
              </a:ext>
            </a:extLst>
          </p:cNvPr>
          <p:cNvCxnSpPr>
            <a:cxnSpLocks/>
          </p:cNvCxnSpPr>
          <p:nvPr/>
        </p:nvCxnSpPr>
        <p:spPr>
          <a:xfrm flipV="1">
            <a:off x="6035643" y="2689328"/>
            <a:ext cx="0" cy="14605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A75CAEF-5E87-824E-96CD-2595106CB7A6}"/>
              </a:ext>
            </a:extLst>
          </p:cNvPr>
          <p:cNvCxnSpPr>
            <a:cxnSpLocks/>
            <a:stCxn id="61" idx="3"/>
          </p:cNvCxnSpPr>
          <p:nvPr/>
        </p:nvCxnSpPr>
        <p:spPr>
          <a:xfrm flipV="1">
            <a:off x="7801335" y="3304839"/>
            <a:ext cx="1955342" cy="9835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9E3A80D1-A2A7-4D48-8159-236C4B7744C4}"/>
              </a:ext>
            </a:extLst>
          </p:cNvPr>
          <p:cNvSpPr txBox="1"/>
          <p:nvPr/>
        </p:nvSpPr>
        <p:spPr>
          <a:xfrm>
            <a:off x="5228422" y="5139646"/>
            <a:ext cx="474810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BMI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1A206DDF-6347-994D-9F9E-544ED9B302E5}"/>
              </a:ext>
            </a:extLst>
          </p:cNvPr>
          <p:cNvCxnSpPr>
            <a:cxnSpLocks/>
            <a:stCxn id="66" idx="1"/>
          </p:cNvCxnSpPr>
          <p:nvPr/>
        </p:nvCxnSpPr>
        <p:spPr>
          <a:xfrm flipH="1" flipV="1">
            <a:off x="813472" y="3252376"/>
            <a:ext cx="4414950" cy="202577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08166A8A-F5F9-314D-BD2E-985599FE1B0F}"/>
              </a:ext>
            </a:extLst>
          </p:cNvPr>
          <p:cNvCxnSpPr>
            <a:cxnSpLocks/>
            <a:stCxn id="66" idx="3"/>
          </p:cNvCxnSpPr>
          <p:nvPr/>
        </p:nvCxnSpPr>
        <p:spPr>
          <a:xfrm flipV="1">
            <a:off x="5703232" y="3304837"/>
            <a:ext cx="4970072" cy="197330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C2FFA52D-A42B-5A4D-A05B-45240FA23825}"/>
              </a:ext>
            </a:extLst>
          </p:cNvPr>
          <p:cNvSpPr txBox="1"/>
          <p:nvPr/>
        </p:nvSpPr>
        <p:spPr>
          <a:xfrm>
            <a:off x="5475346" y="3637392"/>
            <a:ext cx="441146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A844EB3-9255-6F4E-A143-53EA2A7CC57F}"/>
              </a:ext>
            </a:extLst>
          </p:cNvPr>
          <p:cNvCxnSpPr>
            <a:cxnSpLocks/>
            <a:stCxn id="75" idx="0"/>
          </p:cNvCxnSpPr>
          <p:nvPr/>
        </p:nvCxnSpPr>
        <p:spPr>
          <a:xfrm flipV="1">
            <a:off x="5695919" y="2703587"/>
            <a:ext cx="0" cy="9338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4265C61-87DA-B24B-94E0-46AA6CC79664}"/>
              </a:ext>
            </a:extLst>
          </p:cNvPr>
          <p:cNvCxnSpPr>
            <a:cxnSpLocks/>
            <a:stCxn id="75" idx="3"/>
          </p:cNvCxnSpPr>
          <p:nvPr/>
        </p:nvCxnSpPr>
        <p:spPr>
          <a:xfrm flipV="1">
            <a:off x="5916492" y="3221586"/>
            <a:ext cx="3349362" cy="55430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4D0B0858-2292-6F44-B387-F195F81854AD}"/>
              </a:ext>
            </a:extLst>
          </p:cNvPr>
          <p:cNvCxnSpPr>
            <a:cxnSpLocks/>
            <a:stCxn id="75" idx="1"/>
          </p:cNvCxnSpPr>
          <p:nvPr/>
        </p:nvCxnSpPr>
        <p:spPr>
          <a:xfrm flipH="1" flipV="1">
            <a:off x="1267578" y="3209021"/>
            <a:ext cx="4207768" cy="5668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F1C476DD-BA12-484A-9902-8B7A7BC013A8}"/>
              </a:ext>
            </a:extLst>
          </p:cNvPr>
          <p:cNvSpPr txBox="1"/>
          <p:nvPr/>
        </p:nvSpPr>
        <p:spPr>
          <a:xfrm>
            <a:off x="59404" y="575109"/>
            <a:ext cx="1301959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Oxytocin infusion</a:t>
            </a:r>
          </a:p>
        </p:txBody>
      </p: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22C582B3-4935-894D-B6C5-42CA5B7A77D2}"/>
              </a:ext>
            </a:extLst>
          </p:cNvPr>
          <p:cNvCxnSpPr>
            <a:cxnSpLocks/>
          </p:cNvCxnSpPr>
          <p:nvPr/>
        </p:nvCxnSpPr>
        <p:spPr>
          <a:xfrm>
            <a:off x="293914" y="852108"/>
            <a:ext cx="0" cy="191022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125">
            <a:extLst>
              <a:ext uri="{FF2B5EF4-FFF2-40B4-BE49-F238E27FC236}">
                <a16:creationId xmlns:a16="http://schemas.microsoft.com/office/drawing/2014/main" id="{60345AD5-F3BF-2947-8839-DCF430D1209C}"/>
              </a:ext>
            </a:extLst>
          </p:cNvPr>
          <p:cNvSpPr txBox="1"/>
          <p:nvPr/>
        </p:nvSpPr>
        <p:spPr>
          <a:xfrm>
            <a:off x="124494" y="4798025"/>
            <a:ext cx="1263487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Country of origin</a:t>
            </a:r>
            <a:endParaRPr lang="en-US" sz="1200" dirty="0"/>
          </a:p>
        </p:txBody>
      </p:sp>
      <p:cxnSp>
        <p:nvCxnSpPr>
          <p:cNvPr id="89" name="Straight Arrow Connector 88">
            <a:extLst>
              <a:ext uri="{FF2B5EF4-FFF2-40B4-BE49-F238E27FC236}">
                <a16:creationId xmlns:a16="http://schemas.microsoft.com/office/drawing/2014/main" id="{B27545B7-60E3-1344-A1C1-A53A1FE9D0E9}"/>
              </a:ext>
            </a:extLst>
          </p:cNvPr>
          <p:cNvCxnSpPr>
            <a:cxnSpLocks/>
          </p:cNvCxnSpPr>
          <p:nvPr/>
        </p:nvCxnSpPr>
        <p:spPr>
          <a:xfrm flipV="1">
            <a:off x="461315" y="3252376"/>
            <a:ext cx="2902" cy="154564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FBC1B9CF-A20F-F147-82A3-F96A3A024744}"/>
              </a:ext>
            </a:extLst>
          </p:cNvPr>
          <p:cNvCxnSpPr>
            <a:cxnSpLocks/>
            <a:stCxn id="87" idx="3"/>
          </p:cNvCxnSpPr>
          <p:nvPr/>
        </p:nvCxnSpPr>
        <p:spPr>
          <a:xfrm flipV="1">
            <a:off x="1387981" y="2673094"/>
            <a:ext cx="3399521" cy="226343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A04C3B7C-68FF-CF41-A577-F453E2EB80F6}"/>
              </a:ext>
            </a:extLst>
          </p:cNvPr>
          <p:cNvCxnSpPr>
            <a:cxnSpLocks/>
            <a:stCxn id="56" idx="1"/>
          </p:cNvCxnSpPr>
          <p:nvPr/>
        </p:nvCxnSpPr>
        <p:spPr>
          <a:xfrm flipH="1">
            <a:off x="464217" y="386833"/>
            <a:ext cx="4408487" cy="24035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87272725-9CD1-0147-B8C1-A1B134951D95}"/>
              </a:ext>
            </a:extLst>
          </p:cNvPr>
          <p:cNvCxnSpPr/>
          <p:nvPr/>
        </p:nvCxnSpPr>
        <p:spPr>
          <a:xfrm>
            <a:off x="4874715" y="340087"/>
            <a:ext cx="0" cy="189913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1FA7DEC3-477D-4644-BB03-655851D925F5}"/>
              </a:ext>
            </a:extLst>
          </p:cNvPr>
          <p:cNvCxnSpPr>
            <a:cxnSpLocks/>
          </p:cNvCxnSpPr>
          <p:nvPr/>
        </p:nvCxnSpPr>
        <p:spPr>
          <a:xfrm>
            <a:off x="5671069" y="525332"/>
            <a:ext cx="0" cy="6354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5F92C288-F15B-384A-8C6F-7608117DDF43}"/>
              </a:ext>
            </a:extLst>
          </p:cNvPr>
          <p:cNvCxnSpPr>
            <a:cxnSpLocks/>
            <a:stCxn id="82" idx="3"/>
          </p:cNvCxnSpPr>
          <p:nvPr/>
        </p:nvCxnSpPr>
        <p:spPr>
          <a:xfrm>
            <a:off x="1361363" y="713609"/>
            <a:ext cx="3387984" cy="167002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D281F6C-42A6-7B46-952D-66D5E706D6C0}"/>
              </a:ext>
            </a:extLst>
          </p:cNvPr>
          <p:cNvSpPr txBox="1"/>
          <p:nvPr/>
        </p:nvSpPr>
        <p:spPr>
          <a:xfrm>
            <a:off x="960699" y="6180881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DAG 3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9387520D-58E6-2E4B-AA55-7E832F351326}"/>
              </a:ext>
            </a:extLst>
          </p:cNvPr>
          <p:cNvSpPr txBox="1"/>
          <p:nvPr/>
        </p:nvSpPr>
        <p:spPr>
          <a:xfrm>
            <a:off x="8715651" y="5236744"/>
            <a:ext cx="245131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box: Covariate adjusted for</a:t>
            </a: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Grey box: Covariate not adjusted for</a:t>
            </a:r>
          </a:p>
        </p:txBody>
      </p:sp>
    </p:spTree>
    <p:extLst>
      <p:ext uri="{BB962C8B-B14F-4D97-AF65-F5344CB8AC3E}">
        <p14:creationId xmlns:p14="http://schemas.microsoft.com/office/powerpoint/2010/main" val="4931975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1673</TotalTime>
  <Words>349</Words>
  <Application>Microsoft Macintosh PowerPoint</Application>
  <PresentationFormat>Widescreen</PresentationFormat>
  <Paragraphs>114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Sandra Bergendahl</dc:creator>
  <cp:lastModifiedBy>Sandra Bergendahl</cp:lastModifiedBy>
  <cp:revision>48</cp:revision>
  <dcterms:created xsi:type="dcterms:W3CDTF">2021-02-16T08:28:30Z</dcterms:created>
  <dcterms:modified xsi:type="dcterms:W3CDTF">2022-02-04T09:25:17Z</dcterms:modified>
</cp:coreProperties>
</file>