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12192000" cy="18000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3"/>
  </p:normalViewPr>
  <p:slideViewPr>
    <p:cSldViewPr snapToGrid="0" snapToObjects="1">
      <p:cViewPr>
        <p:scale>
          <a:sx n="97" d="100"/>
          <a:sy n="97" d="100"/>
        </p:scale>
        <p:origin x="116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945943"/>
            <a:ext cx="10363200" cy="626689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9454516"/>
            <a:ext cx="9144000" cy="4345992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7D43-D705-374C-A006-4F2800675037}" type="datetimeFigureOut">
              <a:rPr kumimoji="1" lang="zh-CN" altLang="en-US" smtClean="0"/>
              <a:t>2022/4/16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E7F38-806B-6F47-AFE7-E48E7A08189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67376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7D43-D705-374C-A006-4F2800675037}" type="datetimeFigureOut">
              <a:rPr kumimoji="1" lang="zh-CN" altLang="en-US" smtClean="0"/>
              <a:t>2022/4/16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E7F38-806B-6F47-AFE7-E48E7A08189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82806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958369"/>
            <a:ext cx="2628900" cy="1525473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958369"/>
            <a:ext cx="7734300" cy="1525473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7D43-D705-374C-A006-4F2800675037}" type="datetimeFigureOut">
              <a:rPr kumimoji="1" lang="zh-CN" altLang="en-US" smtClean="0"/>
              <a:t>2022/4/16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E7F38-806B-6F47-AFE7-E48E7A08189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77995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7D43-D705-374C-A006-4F2800675037}" type="datetimeFigureOut">
              <a:rPr kumimoji="1" lang="zh-CN" altLang="en-US" smtClean="0"/>
              <a:t>2022/4/16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E7F38-806B-6F47-AFE7-E48E7A08189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59840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487671"/>
            <a:ext cx="10515600" cy="7487774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2046282"/>
            <a:ext cx="10515600" cy="3937644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7D43-D705-374C-A006-4F2800675037}" type="datetimeFigureOut">
              <a:rPr kumimoji="1" lang="zh-CN" altLang="en-US" smtClean="0"/>
              <a:t>2022/4/16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E7F38-806B-6F47-AFE7-E48E7A08189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98522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791843"/>
            <a:ext cx="5181600" cy="1142125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791843"/>
            <a:ext cx="5181600" cy="1142125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7D43-D705-374C-A006-4F2800675037}" type="datetimeFigureOut">
              <a:rPr kumimoji="1" lang="zh-CN" altLang="en-US" smtClean="0"/>
              <a:t>2022/4/16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E7F38-806B-6F47-AFE7-E48E7A08189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46156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58373"/>
            <a:ext cx="10515600" cy="347929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4412664"/>
            <a:ext cx="5157787" cy="2162578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6575242"/>
            <a:ext cx="5157787" cy="967119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4412664"/>
            <a:ext cx="5183188" cy="2162578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6575242"/>
            <a:ext cx="5183188" cy="967119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7D43-D705-374C-A006-4F2800675037}" type="datetimeFigureOut">
              <a:rPr kumimoji="1" lang="zh-CN" altLang="en-US" smtClean="0"/>
              <a:t>2022/4/16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E7F38-806B-6F47-AFE7-E48E7A08189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24938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7D43-D705-374C-A006-4F2800675037}" type="datetimeFigureOut">
              <a:rPr kumimoji="1" lang="zh-CN" altLang="en-US" smtClean="0"/>
              <a:t>2022/4/16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E7F38-806B-6F47-AFE7-E48E7A08189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33060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7D43-D705-374C-A006-4F2800675037}" type="datetimeFigureOut">
              <a:rPr kumimoji="1" lang="zh-CN" altLang="en-US" smtClean="0"/>
              <a:t>2022/4/16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E7F38-806B-6F47-AFE7-E48E7A08189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0286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200044"/>
            <a:ext cx="3932237" cy="4200155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591766"/>
            <a:ext cx="6172200" cy="12792138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400199"/>
            <a:ext cx="3932237" cy="1000453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7D43-D705-374C-A006-4F2800675037}" type="datetimeFigureOut">
              <a:rPr kumimoji="1" lang="zh-CN" altLang="en-US" smtClean="0"/>
              <a:t>2022/4/16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E7F38-806B-6F47-AFE7-E48E7A08189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28323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200044"/>
            <a:ext cx="3932237" cy="4200155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591766"/>
            <a:ext cx="6172200" cy="12792138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400199"/>
            <a:ext cx="3932237" cy="1000453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7D43-D705-374C-A006-4F2800675037}" type="datetimeFigureOut">
              <a:rPr kumimoji="1" lang="zh-CN" altLang="en-US" smtClean="0"/>
              <a:t>2022/4/16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E7F38-806B-6F47-AFE7-E48E7A08189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2468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958373"/>
            <a:ext cx="10515600" cy="3479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791843"/>
            <a:ext cx="10515600" cy="1142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6683952"/>
            <a:ext cx="2743200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27D43-D705-374C-A006-4F2800675037}" type="datetimeFigureOut">
              <a:rPr kumimoji="1" lang="zh-CN" altLang="en-US" smtClean="0"/>
              <a:t>2022/4/16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6683952"/>
            <a:ext cx="4114800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6683952"/>
            <a:ext cx="2743200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E7F38-806B-6F47-AFE7-E48E7A08189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15217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zhaoqinjian@xmu.edu.cn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E6C2AB1D-CA76-3988-2A2C-7E20483724B1}"/>
              </a:ext>
            </a:extLst>
          </p:cNvPr>
          <p:cNvSpPr txBox="1"/>
          <p:nvPr/>
        </p:nvSpPr>
        <p:spPr>
          <a:xfrm>
            <a:off x="904998" y="668378"/>
            <a:ext cx="10382003" cy="62170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Supplementary Information for</a:t>
            </a:r>
          </a:p>
          <a:p>
            <a:pPr algn="ctr"/>
            <a:endParaRPr lang="zh-CN" altLang="zh-CN" sz="1600" kern="100" dirty="0">
              <a:latin typeface="DengXian" panose="02010600030101010101" pitchFamily="2" charset="-122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20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﻿</a:t>
            </a:r>
            <a:r>
              <a:rPr lang="en-US" altLang="zh-CN" sz="20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Bacterially Expressed SARS-CoV-2 Receptor Binding Domain Fused With Cross-Reacting Material 197 A Domain Elicits High Level of Neutralizing Antibodies in Mice</a:t>
            </a:r>
            <a:endParaRPr lang="zh-CN" altLang="zh-CN" sz="1600" kern="100" dirty="0">
              <a:latin typeface="DengXian" panose="02010600030101010101" pitchFamily="2" charset="-122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600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﻿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﻿</a:t>
            </a:r>
            <a:r>
              <a:rPr lang="en-US" altLang="zh-CN" sz="16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Liqin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Liu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1,2†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16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Tingting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Chen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1,2†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16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Lizhi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Zhou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1,2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16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1,2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16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Yuqian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1,2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16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Meifeng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Nie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1,2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6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Hualong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Xiong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1,2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16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Yuhe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Zhu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1,2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16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Wenhui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Xue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1,2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16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Yangtao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Wu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1,2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16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Tingting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1,2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6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Tianying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Zhang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1,2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16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Zhibo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Kong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1,2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Hai Yu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1,2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Jun Zhang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1,2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Ying Gu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1,2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16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Qingbing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Zheng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1,2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6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Qinjian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Zhao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1,2*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16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Ningshao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Xia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1,2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Shaowei Li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1,2*</a:t>
            </a:r>
          </a:p>
          <a:p>
            <a:pPr algn="ctr"/>
            <a:r>
              <a:rPr lang="en-US" altLang="zh-CN" sz="12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400" kern="100" dirty="0">
              <a:latin typeface="DengXian" panose="02010600030101010101" pitchFamily="2" charset="-122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endParaRPr lang="en-US" altLang="zh-CN" sz="12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﻿1State Key Laboratory of Molecular Vaccinology and Molecular Diagnostics, School of Life Sciences and School of Public</a:t>
            </a:r>
            <a:r>
              <a:rPr lang="zh-CN" altLang="en-US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Health, Xiamen University, Xiamen, China, 2National Institute of Diagnostics and Vaccine Development in Infectious Diseases,</a:t>
            </a:r>
            <a:r>
              <a:rPr lang="zh-CN" altLang="en-US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Xiamen University, Xiamen, China</a:t>
            </a:r>
          </a:p>
          <a:p>
            <a:pPr algn="just"/>
            <a:endParaRPr lang="en-US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﻿†These authors have contributed</a:t>
            </a:r>
            <a:r>
              <a:rPr lang="zh-CN" altLang="en-US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equally to this work.</a:t>
            </a:r>
          </a:p>
          <a:p>
            <a:pPr algn="just"/>
            <a:r>
              <a:rPr lang="zh-CN" altLang="en-US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</a:t>
            </a:r>
            <a:r>
              <a:rPr lang="en-US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Corresponding author: Shaowei Li, </a:t>
            </a:r>
            <a:r>
              <a:rPr lang="en-US" altLang="zh-CN" sz="14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shaowei@xmu.edu.cn</a:t>
            </a:r>
            <a:r>
              <a:rPr lang="en-US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; </a:t>
            </a:r>
            <a:r>
              <a:rPr lang="en-US" altLang="zh-CN" sz="14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Qinjian</a:t>
            </a:r>
            <a:r>
              <a:rPr lang="en-US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Zhao, </a:t>
            </a:r>
            <a:r>
              <a:rPr lang="en-US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hlinkClick r:id="rId2"/>
              </a:rPr>
              <a:t>zhaoqinjian@xmu.edu.cn</a:t>
            </a:r>
            <a:endParaRPr lang="en-US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endParaRPr lang="en-US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endParaRPr lang="en-US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endParaRPr lang="en-US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file includes:  </a:t>
            </a:r>
          </a:p>
          <a:p>
            <a:pPr algn="just"/>
            <a:r>
              <a:rPr lang="en-US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Supplementary Figure S1</a:t>
            </a:r>
          </a:p>
          <a:p>
            <a:pPr algn="just"/>
            <a:r>
              <a:rPr lang="en-US" altLang="zh-CN" sz="14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Supplementary Table S1, S2 </a:t>
            </a:r>
          </a:p>
          <a:p>
            <a:pPr algn="just"/>
            <a:endParaRPr lang="en-US" altLang="zh-CN" sz="14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endParaRPr lang="zh-CN" altLang="zh-CN" sz="1600" kern="100" dirty="0">
              <a:latin typeface="DengXian" panose="02010600030101010101" pitchFamily="2" charset="-122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780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BCCC2959-6641-89E2-CFD6-9DD46373455D}"/>
              </a:ext>
            </a:extLst>
          </p:cNvPr>
          <p:cNvSpPr txBox="1"/>
          <p:nvPr/>
        </p:nvSpPr>
        <p:spPr>
          <a:xfrm>
            <a:off x="312420" y="15985332"/>
            <a:ext cx="1159708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6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Figure S1. </a:t>
            </a:r>
            <a:r>
              <a:rPr lang="en-US" altLang="zh-CN" sz="1600" b="1" kern="10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﻿</a:t>
            </a:r>
            <a:r>
              <a:rPr lang="en-US" altLang="zh-CN" sz="16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 cytometric gating strategy for detecting T cell subsets after immunization. </a:t>
            </a:r>
            <a:endParaRPr lang="zh-CN" altLang="zh-CN" sz="1600" kern="100" dirty="0">
              <a:latin typeface="DengXian" panose="02010600030101010101" pitchFamily="2" charset="-122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Splenocytes were collected from spleen of mice immunized with CRMA-RBD, RBD or RBD (Bac) with adjuvant and stimulated with SARS-CoV-2 RBD peptide pools. </a:t>
            </a:r>
            <a:r>
              <a:rPr lang="en-US" altLang="zh-CN" sz="16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(A) 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CD4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 cells or CD8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 cells were gated from splenocytes.</a:t>
            </a:r>
            <a:r>
              <a:rPr lang="en-US" altLang="zh-CN" sz="16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(B, C)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Representative plots for every experimental group, which were generated at the time point on 7 days after the third immunization. </a:t>
            </a:r>
            <a:r>
              <a:rPr lang="en-US" altLang="zh-CN" sz="16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(B)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Frequencies of IFN-γ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CD4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 cells, IL-2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CD4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 cells among CD4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 cells sorted from the indicated upper gate in the right panel in </a:t>
            </a:r>
            <a:r>
              <a:rPr lang="en-US" altLang="zh-CN" sz="16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(A)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16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(C) 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Frequencies of IFN-γ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CD8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 cells, IL-2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CD8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 cells among CD8</a:t>
            </a:r>
            <a:r>
              <a:rPr lang="en-US" altLang="zh-CN" sz="1600" kern="100" baseline="300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 cells sorted from the indicated lower gate in the right panel in </a:t>
            </a:r>
            <a:r>
              <a:rPr lang="en-US" altLang="zh-CN" sz="16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(A)</a:t>
            </a:r>
            <a:r>
              <a:rPr lang="en-US" altLang="zh-CN" sz="16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FSC-A, forward scatter area; SSC-A, side scatter area; FSC-H, forward scatter height; SSC-H, side scatter height.</a:t>
            </a:r>
            <a:endParaRPr lang="zh-CN" altLang="zh-CN" sz="1600" kern="100" dirty="0">
              <a:latin typeface="DengXian" panose="02010600030101010101" pitchFamily="2" charset="-122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3195D47A-27C4-FBE3-A1E8-4433A09324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247" y="0"/>
            <a:ext cx="8842002" cy="15985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178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B6F17A15-8F39-951A-CD2D-1A5BB66935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06686"/>
              </p:ext>
            </p:extLst>
          </p:nvPr>
        </p:nvGraphicFramePr>
        <p:xfrm>
          <a:off x="948372" y="1228884"/>
          <a:ext cx="9178608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333879">
                  <a:extLst>
                    <a:ext uri="{9D8B030D-6E8A-4147-A177-3AD203B41FA5}">
                      <a16:colId xmlns:a16="http://schemas.microsoft.com/office/drawing/2014/main" val="1984900945"/>
                    </a:ext>
                  </a:extLst>
                </a:gridCol>
                <a:gridCol w="6844729">
                  <a:extLst>
                    <a:ext uri="{9D8B030D-6E8A-4147-A177-3AD203B41FA5}">
                      <a16:colId xmlns:a16="http://schemas.microsoft.com/office/drawing/2014/main" val="3421403473"/>
                    </a:ext>
                  </a:extLst>
                </a:gridCol>
              </a:tblGrid>
              <a:tr h="170815">
                <a:tc>
                  <a:txBody>
                    <a:bodyPr/>
                    <a:lstStyle/>
                    <a:p>
                      <a:pPr algn="ctr"/>
                      <a:r>
                        <a:rPr lang="zh-CN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Primer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Sequence</a:t>
                      </a: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5'</a:t>
                      </a:r>
                      <a:r>
                        <a:rPr lang="zh-CN" sz="1600" kern="0" dirty="0">
                          <a:solidFill>
                            <a:srgbClr val="000000"/>
                          </a:solidFill>
                          <a:effectLst/>
                          <a:latin typeface="DengXian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3')</a:t>
                      </a:r>
                      <a:endParaRPr lang="zh-CN" sz="16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5233389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pTO-T7-CRMA-L-R</a:t>
                      </a:r>
                      <a:endParaRPr lang="zh-CN" sz="16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GGATCCACCGCCACCGCTGCCACCGCCACCGCTGCCACCGCCACCA</a:t>
                      </a:r>
                      <a:endParaRPr lang="zh-CN" sz="16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CGATTTCCTGCACA</a:t>
                      </a:r>
                      <a:endParaRPr lang="zh-CN" sz="16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3975710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pTO-T7-VF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TGAGATCCGGCTGCTAACAA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5280407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pTO-T7-VR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CATATGTATATCTCCTTCTT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157539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CRMA-L-RBD-F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GCAGCGGTGGCGGTGGATCCAGAGTCCAACCAACAGAATC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4830156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CRMA-L-RBD-R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TTGTTAGCAGCCGGATCTCAGAAATTGACACATTTGTTTT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7193983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RBD-F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GAAGGAGATATACATATGAGAGTCCAACCAACAGAATC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505834"/>
                  </a:ext>
                </a:extLst>
              </a:tr>
              <a:tr h="170815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RBD-R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TTGTTAGCAGCCGGATCTCAGAAATTGACACATTTGTTTT</a:t>
                      </a:r>
                      <a:endParaRPr lang="zh-CN" sz="16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7908882"/>
                  </a:ext>
                </a:extLst>
              </a:tr>
            </a:tbl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id="{A80DAD6D-B10B-E84A-05D1-E7C91F89CC4E}"/>
              </a:ext>
            </a:extLst>
          </p:cNvPr>
          <p:cNvSpPr txBox="1"/>
          <p:nvPr/>
        </p:nvSpPr>
        <p:spPr>
          <a:xfrm>
            <a:off x="948372" y="608092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 S1. Primer sequences used in this study.</a:t>
            </a:r>
            <a:endParaRPr lang="zh-CN" altLang="zh-CN" sz="1800" b="1" kern="100" dirty="0">
              <a:effectLst/>
              <a:latin typeface="DengXian" panose="02010600030101010101" pitchFamily="2" charset="-122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394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A5485756-BFC7-3B66-1111-6E6712EBE0B5}"/>
              </a:ext>
            </a:extLst>
          </p:cNvPr>
          <p:cNvSpPr txBox="1"/>
          <p:nvPr/>
        </p:nvSpPr>
        <p:spPr>
          <a:xfrm>
            <a:off x="948372" y="608092"/>
            <a:ext cx="7601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 S2. SARS-CoV-2 RBD overlapping peptides used in this study.</a:t>
            </a:r>
            <a:endParaRPr lang="zh-CN" altLang="zh-CN" sz="1800" b="1" kern="100" dirty="0">
              <a:effectLst/>
              <a:latin typeface="DengXian" panose="02010600030101010101" pitchFamily="2" charset="-122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D31E5A10-7630-9D27-230D-3BFE228643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760356"/>
              </p:ext>
            </p:extLst>
          </p:nvPr>
        </p:nvGraphicFramePr>
        <p:xfrm>
          <a:off x="1196952" y="1139346"/>
          <a:ext cx="3936751" cy="14386560"/>
        </p:xfrm>
        <a:graphic>
          <a:graphicData uri="http://schemas.openxmlformats.org/drawingml/2006/table">
            <a:tbl>
              <a:tblPr firstRow="1" firstCol="1" bandRow="1"/>
              <a:tblGrid>
                <a:gridCol w="1190473">
                  <a:extLst>
                    <a:ext uri="{9D8B030D-6E8A-4147-A177-3AD203B41FA5}">
                      <a16:colId xmlns:a16="http://schemas.microsoft.com/office/drawing/2014/main" val="1520690833"/>
                    </a:ext>
                  </a:extLst>
                </a:gridCol>
                <a:gridCol w="2746278">
                  <a:extLst>
                    <a:ext uri="{9D8B030D-6E8A-4147-A177-3AD203B41FA5}">
                      <a16:colId xmlns:a16="http://schemas.microsoft.com/office/drawing/2014/main" val="3694417952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/>
                      <a:r>
                        <a:rPr lang="zh-CN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Sequence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663579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VEKGIYQTSNFRVQP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9822714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IYQTSNFRVQPTESI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936495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SNFRVQPTESIVRFP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7673490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VQPTESIVRFPNITN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6389701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ESIVRFPNITNLCPF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0008621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RFPNITNLCPFGEVF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2182644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ITNLCPFGEVFNATR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350475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CPFGEVFNATRFASV</a:t>
                      </a:r>
                      <a:endParaRPr lang="zh-CN" sz="16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6091546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EVFNATRFASVYAWN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931196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ATRFASVYAWNRKRI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6778693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ASVYAWNRKRISNCV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3928445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AWNRKRISNCVADYS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8290759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KRISNCVADYSVLYN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3106642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NCVADYSVLYNSASF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31062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DYSVLYNSASFSTFK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499710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LYNSASFSTFKCYGV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0793983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ASFSTFKCYGVSPTK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5812974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TFKCYGVSPTKLNDL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7061951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19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YGVSPTKLNDLCFTN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3481753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PTKLNDLCFTNVYAD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3404124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21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NDLCFTNVYADSFVI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5477329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22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FTNVYADSFVIRGDE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8389439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23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YADSFVIRGDEVRQI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8412834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24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FVIRGDEVRQIAPGQ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7093173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GDEVRQIAPGQTGKI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8078006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26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RQIAPGQTGKIADYN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0143153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27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PGQTGKIADYNYKLP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0608878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28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GKIADYNYKLPDDFT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5247874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29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DYNYKLPDDFTGCVI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2297612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KLPDDFTGCVIAWNS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4888648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31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DFTGCVIAWNSNNLD</a:t>
                      </a:r>
                      <a:endParaRPr lang="zh-CN" sz="16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9637005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32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CVIAWNSNNLDSKVG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4137766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33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WNSNNLDSKVGGNYN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1453590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34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NLDSKVGGNYNYLYR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68997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35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KVGGNYNYLYRLFRK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406113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36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NYNYLYRLFRKSNLK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6971372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37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LYRLFRKSNLKPFER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6874236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38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FRKSNLKPFERDIST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8854017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39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NLKPFERDISTEIYQ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1001793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FERDISTEIYQAGST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4780049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41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ISTEIYQAGSTPCNG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517751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42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IYQAGSTPCNGVEGF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382995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43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GSTPCNGVEGFNCYF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2610817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44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CNGVEGFNCYFPLQS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2579859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45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EGFNCYFPLQSYGFQ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3218068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46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CYFPLQSYGFQPTNG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5702302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47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LQSYGFQPTNGVGYQ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8964507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48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GFQPTNGVGYQPYRV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1849720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49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TNGVGYQPYRVVVLS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4321552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GYQPYRVVVLSFELL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6421944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51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YRVVVLSFELLHAPA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1430942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52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VLSFELLHAPATVCG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9260733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53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ELLHAPATVCGPKKS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2152300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54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APATVCGPKKSTNLV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7325952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55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VCGPKKSTNLVKNKC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2355500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56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KKSTNLVKNKCVNFN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2294811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57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NLVKNKCVNFNFNGL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7170638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58</a:t>
                      </a:r>
                      <a:endParaRPr lang="zh-CN" sz="1600" kern="10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kern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a:t>NKCVNFNFNGLT</a:t>
                      </a:r>
                      <a:endParaRPr lang="zh-CN" sz="1600" kern="100" dirty="0">
                        <a:effectLst/>
                        <a:latin typeface="DengXian" panose="02010600030101010101" pitchFamily="2" charset="-122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5331797"/>
                  </a:ext>
                </a:extLst>
              </a:tr>
            </a:tbl>
          </a:graphicData>
        </a:graphic>
      </p:graphicFrame>
      <p:sp>
        <p:nvSpPr>
          <p:cNvPr id="8" name="文本框 7">
            <a:extLst>
              <a:ext uri="{FF2B5EF4-FFF2-40B4-BE49-F238E27FC236}">
                <a16:creationId xmlns:a16="http://schemas.microsoft.com/office/drawing/2014/main" id="{B8D199D0-FFF3-3A9C-A22F-18E99CF2EC75}"/>
              </a:ext>
            </a:extLst>
          </p:cNvPr>
          <p:cNvSpPr txBox="1"/>
          <p:nvPr/>
        </p:nvSpPr>
        <p:spPr>
          <a:xfrm>
            <a:off x="1017111" y="15687828"/>
            <a:ext cx="101577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pool includes 58 peptides derived from a peptide scan (15 aa length, 11 aa overlap) through the entire SARS-CoV-2 RBD (aa 308-547) for T cell assays.</a:t>
            </a:r>
            <a:endParaRPr lang="zh-CN" altLang="zh-CN" sz="1800" kern="100" dirty="0">
              <a:effectLst/>
              <a:latin typeface="DengXian" panose="02010600030101010101" pitchFamily="2" charset="-122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249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563</Words>
  <Application>Microsoft Macintosh PowerPoint</Application>
  <PresentationFormat>自定义</PresentationFormat>
  <Paragraphs>157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1" baseType="lpstr">
      <vt:lpstr>DengXian</vt:lpstr>
      <vt:lpstr>宋体</vt:lpstr>
      <vt:lpstr>Arial</vt:lpstr>
      <vt:lpstr>Calibri</vt:lpstr>
      <vt:lpstr>Calibri Light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Microsoft Office User</cp:lastModifiedBy>
  <cp:revision>6</cp:revision>
  <dcterms:created xsi:type="dcterms:W3CDTF">2022-04-15T15:21:35Z</dcterms:created>
  <dcterms:modified xsi:type="dcterms:W3CDTF">2022-04-15T16:09:54Z</dcterms:modified>
</cp:coreProperties>
</file>