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59" r:id="rId2"/>
    <p:sldId id="381" r:id="rId3"/>
    <p:sldId id="380" r:id="rId4"/>
    <p:sldId id="382" r:id="rId5"/>
    <p:sldId id="379" r:id="rId6"/>
    <p:sldId id="384" r:id="rId7"/>
    <p:sldId id="362" r:id="rId8"/>
    <p:sldId id="385" r:id="rId9"/>
  </p:sldIdLst>
  <p:sldSz cx="6858000" cy="9144000" type="screen4x3"/>
  <p:notesSz cx="666908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ng, Limin" initials="SL" lastIdx="3" clrIdx="0"/>
  <p:cmAuthor id="1" name="Buatois, Vanessa" initials="BV"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3300"/>
    <a:srgbClr val="FF9933"/>
    <a:srgbClr val="00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43" autoAdjust="0"/>
    <p:restoredTop sz="91232" autoAdjust="0"/>
  </p:normalViewPr>
  <p:slideViewPr>
    <p:cSldViewPr>
      <p:cViewPr varScale="1">
        <p:scale>
          <a:sx n="87" d="100"/>
          <a:sy n="87" d="100"/>
        </p:scale>
        <p:origin x="3006" y="90"/>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image" Target="../media/image12.emf"/><Relationship Id="rId1" Type="http://schemas.openxmlformats.org/officeDocument/2006/relationships/image" Target="../media/image11.emf"/><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 Id="rId4"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9" cy="496333"/>
          </a:xfrm>
          <a:prstGeom prst="rect">
            <a:avLst/>
          </a:prstGeom>
        </p:spPr>
        <p:txBody>
          <a:bodyPr vert="horz" lIns="91370" tIns="45685" rIns="91370" bIns="45685" rtlCol="0"/>
          <a:lstStyle>
            <a:lvl1pPr algn="l">
              <a:defRPr sz="1200"/>
            </a:lvl1pPr>
          </a:lstStyle>
          <a:p>
            <a:endParaRPr lang="fr-CH"/>
          </a:p>
        </p:txBody>
      </p:sp>
      <p:sp>
        <p:nvSpPr>
          <p:cNvPr id="3" name="Date Placeholder 2"/>
          <p:cNvSpPr>
            <a:spLocks noGrp="1"/>
          </p:cNvSpPr>
          <p:nvPr>
            <p:ph type="dt" idx="1"/>
          </p:nvPr>
        </p:nvSpPr>
        <p:spPr>
          <a:xfrm>
            <a:off x="3777606" y="0"/>
            <a:ext cx="2889939" cy="496333"/>
          </a:xfrm>
          <a:prstGeom prst="rect">
            <a:avLst/>
          </a:prstGeom>
        </p:spPr>
        <p:txBody>
          <a:bodyPr vert="horz" lIns="91370" tIns="45685" rIns="91370" bIns="45685" rtlCol="0"/>
          <a:lstStyle>
            <a:lvl1pPr algn="r">
              <a:defRPr sz="1200"/>
            </a:lvl1pPr>
          </a:lstStyle>
          <a:p>
            <a:fld id="{E80FE1F3-E8EB-4811-A38F-91F29E630E4C}" type="datetimeFigureOut">
              <a:rPr lang="fr-CH" smtClean="0"/>
              <a:pPr/>
              <a:t>07.04.2022</a:t>
            </a:fld>
            <a:endParaRPr lang="fr-CH"/>
          </a:p>
        </p:txBody>
      </p:sp>
      <p:sp>
        <p:nvSpPr>
          <p:cNvPr id="4" name="Slide Image Placeholder 3"/>
          <p:cNvSpPr>
            <a:spLocks noGrp="1" noRot="1" noChangeAspect="1"/>
          </p:cNvSpPr>
          <p:nvPr>
            <p:ph type="sldImg" idx="2"/>
          </p:nvPr>
        </p:nvSpPr>
        <p:spPr>
          <a:xfrm>
            <a:off x="1938338" y="744538"/>
            <a:ext cx="2792412" cy="3724275"/>
          </a:xfrm>
          <a:prstGeom prst="rect">
            <a:avLst/>
          </a:prstGeom>
          <a:noFill/>
          <a:ln w="12700">
            <a:solidFill>
              <a:prstClr val="black"/>
            </a:solidFill>
          </a:ln>
        </p:spPr>
        <p:txBody>
          <a:bodyPr vert="horz" lIns="91370" tIns="45685" rIns="91370" bIns="45685" rtlCol="0" anchor="ctr"/>
          <a:lstStyle/>
          <a:p>
            <a:endParaRPr lang="fr-CH"/>
          </a:p>
        </p:txBody>
      </p:sp>
      <p:sp>
        <p:nvSpPr>
          <p:cNvPr id="5" name="Notes Placeholder 4"/>
          <p:cNvSpPr>
            <a:spLocks noGrp="1"/>
          </p:cNvSpPr>
          <p:nvPr>
            <p:ph type="body" sz="quarter" idx="3"/>
          </p:nvPr>
        </p:nvSpPr>
        <p:spPr>
          <a:xfrm>
            <a:off x="666909" y="4715157"/>
            <a:ext cx="5335270" cy="4466987"/>
          </a:xfrm>
          <a:prstGeom prst="rect">
            <a:avLst/>
          </a:prstGeom>
        </p:spPr>
        <p:txBody>
          <a:bodyPr vert="horz" lIns="91370" tIns="45685" rIns="91370" bIns="4568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9428582"/>
            <a:ext cx="2889939" cy="496333"/>
          </a:xfrm>
          <a:prstGeom prst="rect">
            <a:avLst/>
          </a:prstGeom>
        </p:spPr>
        <p:txBody>
          <a:bodyPr vert="horz" lIns="91370" tIns="45685" rIns="91370" bIns="45685" rtlCol="0" anchor="b"/>
          <a:lstStyle>
            <a:lvl1pPr algn="l">
              <a:defRPr sz="1200"/>
            </a:lvl1pPr>
          </a:lstStyle>
          <a:p>
            <a:endParaRPr lang="fr-CH"/>
          </a:p>
        </p:txBody>
      </p:sp>
      <p:sp>
        <p:nvSpPr>
          <p:cNvPr id="7" name="Slide Number Placeholder 6"/>
          <p:cNvSpPr>
            <a:spLocks noGrp="1"/>
          </p:cNvSpPr>
          <p:nvPr>
            <p:ph type="sldNum" sz="quarter" idx="5"/>
          </p:nvPr>
        </p:nvSpPr>
        <p:spPr>
          <a:xfrm>
            <a:off x="3777606" y="9428582"/>
            <a:ext cx="2889939" cy="496333"/>
          </a:xfrm>
          <a:prstGeom prst="rect">
            <a:avLst/>
          </a:prstGeom>
        </p:spPr>
        <p:txBody>
          <a:bodyPr vert="horz" lIns="91370" tIns="45685" rIns="91370" bIns="45685" rtlCol="0" anchor="b"/>
          <a:lstStyle>
            <a:lvl1pPr algn="r">
              <a:defRPr sz="1200"/>
            </a:lvl1pPr>
          </a:lstStyle>
          <a:p>
            <a:fld id="{C9F78911-8B84-45CD-A01B-6860FC954AE8}" type="slidenum">
              <a:rPr lang="fr-CH" smtClean="0"/>
              <a:pPr/>
              <a:t>‹#›</a:t>
            </a:fld>
            <a:endParaRPr lang="fr-CH"/>
          </a:p>
        </p:txBody>
      </p:sp>
    </p:spTree>
    <p:extLst>
      <p:ext uri="{BB962C8B-B14F-4D97-AF65-F5344CB8AC3E}">
        <p14:creationId xmlns:p14="http://schemas.microsoft.com/office/powerpoint/2010/main" val="3815609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C9F78911-8B84-45CD-A01B-6860FC954AE8}" type="slidenum">
              <a:rPr lang="fr-CH" smtClean="0"/>
              <a:pPr/>
              <a:t>1</a:t>
            </a:fld>
            <a:endParaRPr lang="fr-CH"/>
          </a:p>
        </p:txBody>
      </p:sp>
    </p:spTree>
    <p:extLst>
      <p:ext uri="{BB962C8B-B14F-4D97-AF65-F5344CB8AC3E}">
        <p14:creationId xmlns:p14="http://schemas.microsoft.com/office/powerpoint/2010/main" val="3817635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C9F78911-8B84-45CD-A01B-6860FC954AE8}" type="slidenum">
              <a:rPr lang="fr-CH" smtClean="0"/>
              <a:pPr/>
              <a:t>3</a:t>
            </a:fld>
            <a:endParaRPr lang="fr-CH"/>
          </a:p>
        </p:txBody>
      </p:sp>
    </p:spTree>
    <p:extLst>
      <p:ext uri="{BB962C8B-B14F-4D97-AF65-F5344CB8AC3E}">
        <p14:creationId xmlns:p14="http://schemas.microsoft.com/office/powerpoint/2010/main" val="1906167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C9F78911-8B84-45CD-A01B-6860FC954AE8}" type="slidenum">
              <a:rPr lang="fr-CH" smtClean="0"/>
              <a:pPr/>
              <a:t>5</a:t>
            </a:fld>
            <a:endParaRPr lang="fr-CH"/>
          </a:p>
        </p:txBody>
      </p:sp>
    </p:spTree>
    <p:extLst>
      <p:ext uri="{BB962C8B-B14F-4D97-AF65-F5344CB8AC3E}">
        <p14:creationId xmlns:p14="http://schemas.microsoft.com/office/powerpoint/2010/main" val="1978223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3"/>
            <a:ext cx="5829300" cy="1960033"/>
          </a:xfrm>
        </p:spPr>
        <p:txBody>
          <a:bodyPr/>
          <a:lstStyle/>
          <a:p>
            <a:r>
              <a:rPr lang="en-US"/>
              <a:t>Click to edit Master title style</a:t>
            </a:r>
            <a:endParaRPr lang="fr-CH"/>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90"/>
            <a:ext cx="1543050" cy="7802033"/>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342900" y="366190"/>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endParaRPr lang="fr-CH"/>
          </a:p>
        </p:txBody>
      </p:sp>
      <p:sp>
        <p:nvSpPr>
          <p:cNvPr id="3" name="Text Placeholder 2"/>
          <p:cNvSpPr>
            <a:spLocks noGrp="1"/>
          </p:cNvSpPr>
          <p:nvPr>
            <p:ph type="body" idx="1"/>
          </p:nvPr>
        </p:nvSpPr>
        <p:spPr>
          <a:xfrm>
            <a:off x="541735" y="3875624"/>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342900" y="2133606"/>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3486150" y="2133606"/>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CH"/>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3483773"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73"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Date Placeholder 2"/>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4" y="364067"/>
            <a:ext cx="2256235" cy="1549400"/>
          </a:xfrm>
        </p:spPr>
        <p:txBody>
          <a:bodyPr anchor="b"/>
          <a:lstStyle>
            <a:lvl1pPr algn="l">
              <a:defRPr sz="2000" b="1"/>
            </a:lvl1pPr>
          </a:lstStyle>
          <a:p>
            <a:r>
              <a:rPr lang="en-US"/>
              <a:t>Click to edit Master title style</a:t>
            </a:r>
            <a:endParaRPr lang="fr-CH"/>
          </a:p>
        </p:txBody>
      </p:sp>
      <p:sp>
        <p:nvSpPr>
          <p:cNvPr id="3" name="Content Placeholder 2"/>
          <p:cNvSpPr>
            <a:spLocks noGrp="1"/>
          </p:cNvSpPr>
          <p:nvPr>
            <p:ph idx="1"/>
          </p:nvPr>
        </p:nvSpPr>
        <p:spPr>
          <a:xfrm>
            <a:off x="2681291" y="364073"/>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342904" y="1913473"/>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a:t>Click to edit Master title style</a:t>
            </a:r>
            <a:endParaRPr lang="fr-CH"/>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1AAD2CD-AE36-47E1-867D-C8EDBBEB7A60}" type="datetimeFigureOut">
              <a:rPr lang="fr-CH" smtClean="0"/>
              <a:pPr/>
              <a:t>07.04.2022</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9CD25EDF-1723-46EB-B3A5-2FDD66F69903}" type="slidenum">
              <a:rPr lang="fr-CH" smtClean="0"/>
              <a:pPr/>
              <a:t>‹#›</a:t>
            </a:fld>
            <a:endParaRPr lang="fr-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p:cNvSpPr>
            <a:spLocks noGrp="1"/>
          </p:cNvSpPr>
          <p:nvPr>
            <p:ph type="body" idx="1"/>
          </p:nvPr>
        </p:nvSpPr>
        <p:spPr>
          <a:xfrm>
            <a:off x="342900" y="2133606"/>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2"/>
          </p:nvPr>
        </p:nvSpPr>
        <p:spPr>
          <a:xfrm>
            <a:off x="342900" y="8475140"/>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1AAD2CD-AE36-47E1-867D-C8EDBBEB7A60}" type="datetimeFigureOut">
              <a:rPr lang="fr-CH" smtClean="0"/>
              <a:pPr/>
              <a:t>07.04.2022</a:t>
            </a:fld>
            <a:endParaRPr lang="fr-CH"/>
          </a:p>
        </p:txBody>
      </p:sp>
      <p:sp>
        <p:nvSpPr>
          <p:cNvPr id="5" name="Footer Placeholder 4"/>
          <p:cNvSpPr>
            <a:spLocks noGrp="1"/>
          </p:cNvSpPr>
          <p:nvPr>
            <p:ph type="ftr" sz="quarter" idx="3"/>
          </p:nvPr>
        </p:nvSpPr>
        <p:spPr>
          <a:xfrm>
            <a:off x="2343150" y="8475140"/>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4914900" y="8475140"/>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CD25EDF-1723-46EB-B3A5-2FDD66F69903}" type="slidenum">
              <a:rPr lang="fr-CH" smtClean="0"/>
              <a:pPr/>
              <a:t>‹#›</a:t>
            </a:fld>
            <a:endParaRPr lang="fr-C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5.emf"/><Relationship Id="rId18" Type="http://schemas.openxmlformats.org/officeDocument/2006/relationships/oleObject" Target="../embeddings/oleObject8.bin"/><Relationship Id="rId3" Type="http://schemas.openxmlformats.org/officeDocument/2006/relationships/notesSlide" Target="../notesSlides/notesSlide2.xml"/><Relationship Id="rId7" Type="http://schemas.openxmlformats.org/officeDocument/2006/relationships/image" Target="../media/image12.emf"/><Relationship Id="rId12" Type="http://schemas.openxmlformats.org/officeDocument/2006/relationships/oleObject" Target="../embeddings/oleObject5.bin"/><Relationship Id="rId17" Type="http://schemas.openxmlformats.org/officeDocument/2006/relationships/image" Target="../media/image17.emf"/><Relationship Id="rId2" Type="http://schemas.openxmlformats.org/officeDocument/2006/relationships/slideLayout" Target="../slideLayouts/slideLayout2.xml"/><Relationship Id="rId16"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4.emf"/><Relationship Id="rId5" Type="http://schemas.openxmlformats.org/officeDocument/2006/relationships/image" Target="../media/image11.emf"/><Relationship Id="rId15" Type="http://schemas.openxmlformats.org/officeDocument/2006/relationships/image" Target="../media/image16.emf"/><Relationship Id="rId10" Type="http://schemas.openxmlformats.org/officeDocument/2006/relationships/oleObject" Target="../embeddings/oleObject4.bin"/><Relationship Id="rId19" Type="http://schemas.openxmlformats.org/officeDocument/2006/relationships/image" Target="../media/image18.emf"/><Relationship Id="rId4" Type="http://schemas.openxmlformats.org/officeDocument/2006/relationships/oleObject" Target="../embeddings/oleObject1.bin"/><Relationship Id="rId9" Type="http://schemas.openxmlformats.org/officeDocument/2006/relationships/image" Target="../media/image13.emf"/><Relationship Id="rId14" Type="http://schemas.openxmlformats.org/officeDocument/2006/relationships/oleObject" Target="../embeddings/oleObject6.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notesSlide" Target="../notesSlides/notesSlide3.xml"/><Relationship Id="rId7" Type="http://schemas.openxmlformats.org/officeDocument/2006/relationships/image" Target="../media/image20.emf"/><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slideLayout" Target="../slideLayouts/slideLayout2.xml"/><Relationship Id="rId16" Type="http://schemas.openxmlformats.org/officeDocument/2006/relationships/image" Target="../media/image27.png"/><Relationship Id="rId1" Type="http://schemas.openxmlformats.org/officeDocument/2006/relationships/vmlDrawing" Target="../drawings/vmlDrawing2.vml"/><Relationship Id="rId6" Type="http://schemas.openxmlformats.org/officeDocument/2006/relationships/oleObject" Target="../embeddings/oleObject10.bin"/><Relationship Id="rId11" Type="http://schemas.openxmlformats.org/officeDocument/2006/relationships/image" Target="../media/image22.emf"/><Relationship Id="rId5" Type="http://schemas.openxmlformats.org/officeDocument/2006/relationships/image" Target="../media/image19.emf"/><Relationship Id="rId15" Type="http://schemas.openxmlformats.org/officeDocument/2006/relationships/image" Target="../media/image26.png"/><Relationship Id="rId10" Type="http://schemas.openxmlformats.org/officeDocument/2006/relationships/oleObject" Target="../embeddings/oleObject12.bin"/><Relationship Id="rId19" Type="http://schemas.openxmlformats.org/officeDocument/2006/relationships/image" Target="../media/image30.png"/><Relationship Id="rId4" Type="http://schemas.openxmlformats.org/officeDocument/2006/relationships/oleObject" Target="../embeddings/oleObject9.bin"/><Relationship Id="rId9" Type="http://schemas.openxmlformats.org/officeDocument/2006/relationships/image" Target="../media/image21.emf"/><Relationship Id="rId14" Type="http://schemas.openxmlformats.org/officeDocument/2006/relationships/image" Target="../media/image2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92838" y="4173663"/>
            <a:ext cx="567784" cy="261610"/>
          </a:xfrm>
          <a:prstGeom prst="rect">
            <a:avLst/>
          </a:prstGeom>
          <a:solidFill>
            <a:schemeClr val="bg1"/>
          </a:solidFill>
        </p:spPr>
        <p:txBody>
          <a:bodyPr wrap="none" rtlCol="0">
            <a:spAutoFit/>
          </a:bodyPr>
          <a:lstStyle/>
          <a:p>
            <a:r>
              <a:rPr lang="fr-CH" sz="1100" dirty="0"/>
              <a:t>CD11b</a:t>
            </a:r>
          </a:p>
        </p:txBody>
      </p:sp>
      <p:sp>
        <p:nvSpPr>
          <p:cNvPr id="22" name="TextBox 21"/>
          <p:cNvSpPr txBox="1"/>
          <p:nvPr/>
        </p:nvSpPr>
        <p:spPr>
          <a:xfrm rot="16200000">
            <a:off x="4298061" y="5433418"/>
            <a:ext cx="546945" cy="261610"/>
          </a:xfrm>
          <a:prstGeom prst="rect">
            <a:avLst/>
          </a:prstGeom>
          <a:solidFill>
            <a:schemeClr val="bg1"/>
          </a:solidFill>
        </p:spPr>
        <p:txBody>
          <a:bodyPr wrap="none" rtlCol="0">
            <a:spAutoFit/>
          </a:bodyPr>
          <a:lstStyle/>
          <a:p>
            <a:r>
              <a:rPr lang="fr-CH" sz="1100" dirty="0"/>
              <a:t>MHCII</a:t>
            </a:r>
          </a:p>
        </p:txBody>
      </p:sp>
      <p:sp>
        <p:nvSpPr>
          <p:cNvPr id="23" name="TextBox 22"/>
          <p:cNvSpPr txBox="1"/>
          <p:nvPr/>
        </p:nvSpPr>
        <p:spPr>
          <a:xfrm>
            <a:off x="5161368" y="6226270"/>
            <a:ext cx="551754" cy="261610"/>
          </a:xfrm>
          <a:prstGeom prst="rect">
            <a:avLst/>
          </a:prstGeom>
          <a:solidFill>
            <a:schemeClr val="bg1"/>
          </a:solidFill>
        </p:spPr>
        <p:txBody>
          <a:bodyPr wrap="none" rtlCol="0">
            <a:spAutoFit/>
          </a:bodyPr>
          <a:lstStyle/>
          <a:p>
            <a:r>
              <a:rPr lang="fr-CH" sz="1100" dirty="0"/>
              <a:t>CD11c</a:t>
            </a:r>
          </a:p>
        </p:txBody>
      </p:sp>
      <p:sp>
        <p:nvSpPr>
          <p:cNvPr id="14" name="TextBox 13"/>
          <p:cNvSpPr txBox="1"/>
          <p:nvPr/>
        </p:nvSpPr>
        <p:spPr>
          <a:xfrm>
            <a:off x="4912443" y="2205979"/>
            <a:ext cx="925253" cy="261610"/>
          </a:xfrm>
          <a:prstGeom prst="rect">
            <a:avLst/>
          </a:prstGeom>
          <a:solidFill>
            <a:schemeClr val="bg1"/>
          </a:solidFill>
        </p:spPr>
        <p:txBody>
          <a:bodyPr wrap="none" rtlCol="0">
            <a:spAutoFit/>
          </a:bodyPr>
          <a:lstStyle/>
          <a:p>
            <a:r>
              <a:rPr lang="fr-CH" sz="1100" dirty="0"/>
              <a:t>Mouse CD45</a:t>
            </a:r>
          </a:p>
        </p:txBody>
      </p:sp>
      <p:sp>
        <p:nvSpPr>
          <p:cNvPr id="64" name="TextBox 63"/>
          <p:cNvSpPr txBox="1"/>
          <p:nvPr/>
        </p:nvSpPr>
        <p:spPr>
          <a:xfrm>
            <a:off x="1051978" y="6240059"/>
            <a:ext cx="567784" cy="261610"/>
          </a:xfrm>
          <a:prstGeom prst="rect">
            <a:avLst/>
          </a:prstGeom>
          <a:solidFill>
            <a:schemeClr val="bg1"/>
          </a:solidFill>
        </p:spPr>
        <p:txBody>
          <a:bodyPr wrap="none" rtlCol="0">
            <a:spAutoFit/>
          </a:bodyPr>
          <a:lstStyle/>
          <a:p>
            <a:r>
              <a:rPr lang="fr-CH" sz="1100" dirty="0"/>
              <a:t>CD11b</a:t>
            </a:r>
          </a:p>
        </p:txBody>
      </p:sp>
      <p:pic>
        <p:nvPicPr>
          <p:cNvPr id="4" name="Picture 6"/>
          <p:cNvPicPr>
            <a:picLocks noChangeAspect="1" noChangeArrowheads="1"/>
          </p:cNvPicPr>
          <p:nvPr/>
        </p:nvPicPr>
        <p:blipFill>
          <a:blip r:embed="rId3" cstate="print"/>
          <a:srcRect/>
          <a:stretch>
            <a:fillRect/>
          </a:stretch>
        </p:blipFill>
        <p:spPr bwMode="auto">
          <a:xfrm>
            <a:off x="4596135" y="2786948"/>
            <a:ext cx="1464658" cy="1440000"/>
          </a:xfrm>
          <a:prstGeom prst="rect">
            <a:avLst/>
          </a:prstGeom>
          <a:noFill/>
          <a:ln w="9525">
            <a:noFill/>
            <a:miter lim="800000"/>
            <a:headEnd/>
            <a:tailEnd/>
          </a:ln>
          <a:effectLst/>
        </p:spPr>
      </p:pic>
      <p:sp>
        <p:nvSpPr>
          <p:cNvPr id="5" name="TextBox 4"/>
          <p:cNvSpPr txBox="1"/>
          <p:nvPr/>
        </p:nvSpPr>
        <p:spPr>
          <a:xfrm rot="16200000">
            <a:off x="4286644" y="3369807"/>
            <a:ext cx="526106" cy="261610"/>
          </a:xfrm>
          <a:prstGeom prst="rect">
            <a:avLst/>
          </a:prstGeom>
          <a:solidFill>
            <a:schemeClr val="bg1"/>
          </a:solidFill>
        </p:spPr>
        <p:txBody>
          <a:bodyPr wrap="none" rtlCol="0">
            <a:spAutoFit/>
          </a:bodyPr>
          <a:lstStyle/>
          <a:p>
            <a:r>
              <a:rPr lang="fr-CH" sz="1100" dirty="0"/>
              <a:t>F4/80</a:t>
            </a:r>
          </a:p>
        </p:txBody>
      </p:sp>
      <p:pic>
        <p:nvPicPr>
          <p:cNvPr id="7" name="Picture 1"/>
          <p:cNvPicPr>
            <a:picLocks noChangeAspect="1" noChangeArrowheads="1"/>
          </p:cNvPicPr>
          <p:nvPr/>
        </p:nvPicPr>
        <p:blipFill>
          <a:blip r:embed="rId4" cstate="print"/>
          <a:srcRect/>
          <a:stretch>
            <a:fillRect/>
          </a:stretch>
        </p:blipFill>
        <p:spPr bwMode="auto">
          <a:xfrm>
            <a:off x="526966" y="789287"/>
            <a:ext cx="1494246" cy="1440000"/>
          </a:xfrm>
          <a:prstGeom prst="rect">
            <a:avLst/>
          </a:prstGeom>
          <a:noFill/>
          <a:ln w="9525">
            <a:noFill/>
            <a:miter lim="800000"/>
            <a:headEnd/>
            <a:tailEnd/>
          </a:ln>
          <a:effectLst/>
        </p:spPr>
      </p:pic>
      <p:sp>
        <p:nvSpPr>
          <p:cNvPr id="8" name="TextBox 7"/>
          <p:cNvSpPr txBox="1"/>
          <p:nvPr/>
        </p:nvSpPr>
        <p:spPr>
          <a:xfrm>
            <a:off x="4559537" y="575499"/>
            <a:ext cx="1675664" cy="261610"/>
          </a:xfrm>
          <a:prstGeom prst="rect">
            <a:avLst/>
          </a:prstGeom>
          <a:noFill/>
        </p:spPr>
        <p:txBody>
          <a:bodyPr wrap="square" rtlCol="0">
            <a:spAutoFit/>
          </a:bodyPr>
          <a:lstStyle/>
          <a:p>
            <a:pPr algn="ctr"/>
            <a:r>
              <a:rPr lang="en-US" sz="1100" b="1" dirty="0"/>
              <a:t>Total mouse leukocytes</a:t>
            </a:r>
          </a:p>
        </p:txBody>
      </p:sp>
      <p:cxnSp>
        <p:nvCxnSpPr>
          <p:cNvPr id="10" name="Straight Arrow Connector 9"/>
          <p:cNvCxnSpPr/>
          <p:nvPr/>
        </p:nvCxnSpPr>
        <p:spPr>
          <a:xfrm>
            <a:off x="1923362" y="1026433"/>
            <a:ext cx="648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rot="16200000">
            <a:off x="2198225" y="1436902"/>
            <a:ext cx="513282" cy="261610"/>
          </a:xfrm>
          <a:prstGeom prst="rect">
            <a:avLst/>
          </a:prstGeom>
          <a:solidFill>
            <a:schemeClr val="bg1"/>
          </a:solidFill>
        </p:spPr>
        <p:txBody>
          <a:bodyPr wrap="none" rtlCol="0">
            <a:spAutoFit/>
          </a:bodyPr>
          <a:lstStyle/>
          <a:p>
            <a:r>
              <a:rPr lang="fr-CH" sz="1100" dirty="0"/>
              <a:t>FSC-A</a:t>
            </a:r>
          </a:p>
        </p:txBody>
      </p:sp>
      <p:sp>
        <p:nvSpPr>
          <p:cNvPr id="12" name="TextBox 11"/>
          <p:cNvSpPr txBox="1"/>
          <p:nvPr/>
        </p:nvSpPr>
        <p:spPr>
          <a:xfrm>
            <a:off x="2724551" y="2169314"/>
            <a:ext cx="1428596" cy="261610"/>
          </a:xfrm>
          <a:prstGeom prst="rect">
            <a:avLst/>
          </a:prstGeom>
          <a:solidFill>
            <a:schemeClr val="bg1"/>
          </a:solidFill>
        </p:spPr>
        <p:txBody>
          <a:bodyPr wrap="none" rtlCol="0">
            <a:spAutoFit/>
          </a:bodyPr>
          <a:lstStyle/>
          <a:p>
            <a:r>
              <a:rPr lang="fr-CH" sz="1100" dirty="0" err="1"/>
              <a:t>Viability</a:t>
            </a:r>
            <a:r>
              <a:rPr lang="fr-CH" sz="1100" dirty="0"/>
              <a:t> </a:t>
            </a:r>
            <a:r>
              <a:rPr lang="fr-CH" sz="1100" dirty="0" err="1"/>
              <a:t>dye</a:t>
            </a:r>
            <a:r>
              <a:rPr lang="fr-CH" sz="1100" dirty="0"/>
              <a:t> (FVS620)</a:t>
            </a:r>
          </a:p>
        </p:txBody>
      </p:sp>
      <p:sp>
        <p:nvSpPr>
          <p:cNvPr id="13" name="TextBox 12"/>
          <p:cNvSpPr txBox="1"/>
          <p:nvPr/>
        </p:nvSpPr>
        <p:spPr>
          <a:xfrm rot="16200000">
            <a:off x="4143485" y="1365083"/>
            <a:ext cx="410690" cy="261610"/>
          </a:xfrm>
          <a:prstGeom prst="rect">
            <a:avLst/>
          </a:prstGeom>
          <a:solidFill>
            <a:schemeClr val="bg1"/>
          </a:solidFill>
        </p:spPr>
        <p:txBody>
          <a:bodyPr wrap="none" rtlCol="0">
            <a:spAutoFit/>
          </a:bodyPr>
          <a:lstStyle/>
          <a:p>
            <a:r>
              <a:rPr lang="fr-CH" sz="1100" dirty="0"/>
              <a:t>GFP</a:t>
            </a:r>
          </a:p>
        </p:txBody>
      </p:sp>
      <p:sp>
        <p:nvSpPr>
          <p:cNvPr id="15" name="TextBox 14"/>
          <p:cNvSpPr txBox="1"/>
          <p:nvPr/>
        </p:nvSpPr>
        <p:spPr>
          <a:xfrm rot="16200000">
            <a:off x="206821" y="1358886"/>
            <a:ext cx="513282" cy="261610"/>
          </a:xfrm>
          <a:prstGeom prst="rect">
            <a:avLst/>
          </a:prstGeom>
          <a:solidFill>
            <a:schemeClr val="bg1"/>
          </a:solidFill>
        </p:spPr>
        <p:txBody>
          <a:bodyPr wrap="none" rtlCol="0">
            <a:spAutoFit/>
          </a:bodyPr>
          <a:lstStyle/>
          <a:p>
            <a:r>
              <a:rPr lang="fr-CH" sz="1100" dirty="0"/>
              <a:t>SSC-A</a:t>
            </a:r>
          </a:p>
        </p:txBody>
      </p:sp>
      <p:sp>
        <p:nvSpPr>
          <p:cNvPr id="16" name="TextBox 15"/>
          <p:cNvSpPr txBox="1"/>
          <p:nvPr/>
        </p:nvSpPr>
        <p:spPr>
          <a:xfrm>
            <a:off x="1155094" y="2218758"/>
            <a:ext cx="513282" cy="261610"/>
          </a:xfrm>
          <a:prstGeom prst="rect">
            <a:avLst/>
          </a:prstGeom>
          <a:solidFill>
            <a:schemeClr val="bg1"/>
          </a:solidFill>
        </p:spPr>
        <p:txBody>
          <a:bodyPr wrap="none" rtlCol="0">
            <a:spAutoFit/>
          </a:bodyPr>
          <a:lstStyle/>
          <a:p>
            <a:r>
              <a:rPr lang="fr-CH" sz="1100" dirty="0"/>
              <a:t>FSC-A</a:t>
            </a:r>
          </a:p>
        </p:txBody>
      </p:sp>
      <p:pic>
        <p:nvPicPr>
          <p:cNvPr id="17" name="Picture 2"/>
          <p:cNvPicPr>
            <a:picLocks noChangeAspect="1" noChangeArrowheads="1"/>
          </p:cNvPicPr>
          <p:nvPr/>
        </p:nvPicPr>
        <p:blipFill>
          <a:blip r:embed="rId5" cstate="print"/>
          <a:srcRect/>
          <a:stretch>
            <a:fillRect/>
          </a:stretch>
        </p:blipFill>
        <p:spPr bwMode="auto">
          <a:xfrm>
            <a:off x="2534832" y="784434"/>
            <a:ext cx="1494246" cy="1440000"/>
          </a:xfrm>
          <a:prstGeom prst="rect">
            <a:avLst/>
          </a:prstGeom>
          <a:noFill/>
          <a:ln w="9525">
            <a:noFill/>
            <a:miter lim="800000"/>
            <a:headEnd/>
            <a:tailEnd/>
          </a:ln>
          <a:effectLst/>
        </p:spPr>
      </p:pic>
      <p:pic>
        <p:nvPicPr>
          <p:cNvPr id="18" name="Picture 3"/>
          <p:cNvPicPr>
            <a:picLocks noChangeAspect="1" noChangeArrowheads="1"/>
          </p:cNvPicPr>
          <p:nvPr/>
        </p:nvPicPr>
        <p:blipFill>
          <a:blip r:embed="rId6" cstate="print"/>
          <a:srcRect/>
          <a:stretch>
            <a:fillRect/>
          </a:stretch>
        </p:blipFill>
        <p:spPr bwMode="auto">
          <a:xfrm>
            <a:off x="4564290" y="784049"/>
            <a:ext cx="1464656" cy="1440000"/>
          </a:xfrm>
          <a:prstGeom prst="rect">
            <a:avLst/>
          </a:prstGeom>
          <a:noFill/>
          <a:ln w="9525">
            <a:noFill/>
            <a:miter lim="800000"/>
            <a:headEnd/>
            <a:tailEnd/>
          </a:ln>
          <a:effectLst/>
        </p:spPr>
      </p:pic>
      <p:cxnSp>
        <p:nvCxnSpPr>
          <p:cNvPr id="19" name="Straight Arrow Connector 18"/>
          <p:cNvCxnSpPr/>
          <p:nvPr/>
        </p:nvCxnSpPr>
        <p:spPr>
          <a:xfrm>
            <a:off x="5810565" y="1913430"/>
            <a:ext cx="0" cy="9000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656588" y="1024961"/>
            <a:ext cx="648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1" name="Picture 5"/>
          <p:cNvPicPr>
            <a:picLocks noChangeAspect="1" noChangeArrowheads="1"/>
          </p:cNvPicPr>
          <p:nvPr/>
        </p:nvPicPr>
        <p:blipFill>
          <a:blip r:embed="rId7" cstate="print"/>
          <a:srcRect/>
          <a:stretch>
            <a:fillRect/>
          </a:stretch>
        </p:blipFill>
        <p:spPr bwMode="auto">
          <a:xfrm>
            <a:off x="4612694" y="4821735"/>
            <a:ext cx="1464658" cy="1440000"/>
          </a:xfrm>
          <a:prstGeom prst="rect">
            <a:avLst/>
          </a:prstGeom>
          <a:noFill/>
          <a:ln w="9525">
            <a:noFill/>
            <a:miter lim="800000"/>
            <a:headEnd/>
            <a:tailEnd/>
          </a:ln>
          <a:effectLst/>
        </p:spPr>
      </p:pic>
      <p:cxnSp>
        <p:nvCxnSpPr>
          <p:cNvPr id="24" name="Straight Arrow Connector 23"/>
          <p:cNvCxnSpPr/>
          <p:nvPr/>
        </p:nvCxnSpPr>
        <p:spPr>
          <a:xfrm>
            <a:off x="5112550" y="4105300"/>
            <a:ext cx="0" cy="3600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548976" y="4408934"/>
            <a:ext cx="2106667" cy="584775"/>
          </a:xfrm>
          <a:prstGeom prst="rect">
            <a:avLst/>
          </a:prstGeom>
          <a:noFill/>
        </p:spPr>
        <p:txBody>
          <a:bodyPr wrap="none" rtlCol="0">
            <a:spAutoFit/>
          </a:bodyPr>
          <a:lstStyle/>
          <a:p>
            <a:pPr algn="ctr"/>
            <a:r>
              <a:rPr lang="en-US" sz="1100" b="1" dirty="0"/>
              <a:t>Dendritic cells</a:t>
            </a:r>
          </a:p>
          <a:p>
            <a:pPr algn="ctr"/>
            <a:r>
              <a:rPr lang="en-US" sz="1000" dirty="0"/>
              <a:t>(CD45</a:t>
            </a:r>
            <a:r>
              <a:rPr lang="en-US" sz="1000" baseline="30000" dirty="0"/>
              <a:t>+</a:t>
            </a:r>
            <a:r>
              <a:rPr lang="en-US" sz="1000" dirty="0"/>
              <a:t>CD11b</a:t>
            </a:r>
            <a:r>
              <a:rPr lang="en-US" sz="1000" baseline="30000" dirty="0"/>
              <a:t>+/-</a:t>
            </a:r>
            <a:r>
              <a:rPr lang="en-US" sz="1000" dirty="0"/>
              <a:t>F4/80</a:t>
            </a:r>
            <a:r>
              <a:rPr lang="en-US" sz="1000" baseline="30000" dirty="0"/>
              <a:t>-</a:t>
            </a:r>
            <a:r>
              <a:rPr lang="en-US" sz="1000" dirty="0"/>
              <a:t>CD11c</a:t>
            </a:r>
            <a:r>
              <a:rPr lang="en-US" sz="1000" baseline="30000" dirty="0"/>
              <a:t>+</a:t>
            </a:r>
            <a:r>
              <a:rPr lang="en-US" sz="1000" dirty="0"/>
              <a:t>MHCII</a:t>
            </a:r>
            <a:r>
              <a:rPr lang="en-US" sz="1000" baseline="30000" dirty="0"/>
              <a:t>+</a:t>
            </a:r>
            <a:r>
              <a:rPr lang="en-US" sz="1000" dirty="0"/>
              <a:t>)</a:t>
            </a:r>
            <a:endParaRPr lang="en-US" sz="1000" baseline="30000" dirty="0"/>
          </a:p>
          <a:p>
            <a:pPr algn="ctr"/>
            <a:endParaRPr lang="en-US" sz="1100" b="1" dirty="0"/>
          </a:p>
        </p:txBody>
      </p:sp>
      <p:cxnSp>
        <p:nvCxnSpPr>
          <p:cNvPr id="35" name="Straight Arrow Connector 34"/>
          <p:cNvCxnSpPr/>
          <p:nvPr/>
        </p:nvCxnSpPr>
        <p:spPr>
          <a:xfrm flipH="1">
            <a:off x="3973631" y="1797399"/>
            <a:ext cx="1529425" cy="77972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742570" y="2320702"/>
            <a:ext cx="1274709" cy="584775"/>
          </a:xfrm>
          <a:prstGeom prst="rect">
            <a:avLst/>
          </a:prstGeom>
          <a:noFill/>
        </p:spPr>
        <p:txBody>
          <a:bodyPr wrap="none" rtlCol="0">
            <a:spAutoFit/>
          </a:bodyPr>
          <a:lstStyle/>
          <a:p>
            <a:pPr algn="ctr"/>
            <a:endParaRPr lang="en-US" sz="1100" b="1" dirty="0"/>
          </a:p>
          <a:p>
            <a:pPr algn="ctr"/>
            <a:r>
              <a:rPr lang="en-US" sz="1100" b="1" dirty="0"/>
              <a:t>G-MDSC </a:t>
            </a:r>
          </a:p>
          <a:p>
            <a:pPr algn="ctr"/>
            <a:r>
              <a:rPr lang="en-US" sz="1000" dirty="0"/>
              <a:t>(CD45</a:t>
            </a:r>
            <a:r>
              <a:rPr lang="en-US" sz="1000" baseline="30000" dirty="0"/>
              <a:t>+</a:t>
            </a:r>
            <a:r>
              <a:rPr lang="en-US" sz="1000" dirty="0"/>
              <a:t>CD11b</a:t>
            </a:r>
            <a:r>
              <a:rPr lang="en-US" sz="1000" baseline="30000" dirty="0"/>
              <a:t>+</a:t>
            </a:r>
            <a:r>
              <a:rPr lang="en-US" sz="1000" dirty="0"/>
              <a:t>Ly6G</a:t>
            </a:r>
            <a:r>
              <a:rPr lang="en-US" sz="1000" baseline="30000" dirty="0"/>
              <a:t>+</a:t>
            </a:r>
            <a:r>
              <a:rPr lang="en-US" sz="1000" dirty="0"/>
              <a:t>)</a:t>
            </a:r>
            <a:endParaRPr lang="en-US" sz="1000" baseline="30000" dirty="0"/>
          </a:p>
        </p:txBody>
      </p:sp>
      <p:sp>
        <p:nvSpPr>
          <p:cNvPr id="40" name="TextBox 39"/>
          <p:cNvSpPr txBox="1"/>
          <p:nvPr/>
        </p:nvSpPr>
        <p:spPr>
          <a:xfrm rot="16200000">
            <a:off x="2280310" y="3351717"/>
            <a:ext cx="470000" cy="261610"/>
          </a:xfrm>
          <a:prstGeom prst="rect">
            <a:avLst/>
          </a:prstGeom>
          <a:solidFill>
            <a:schemeClr val="bg1"/>
          </a:solidFill>
        </p:spPr>
        <p:txBody>
          <a:bodyPr wrap="none" rtlCol="0">
            <a:spAutoFit/>
          </a:bodyPr>
          <a:lstStyle/>
          <a:p>
            <a:r>
              <a:rPr lang="fr-CH" sz="1100" dirty="0"/>
              <a:t>Ly6G</a:t>
            </a:r>
          </a:p>
        </p:txBody>
      </p:sp>
      <p:sp>
        <p:nvSpPr>
          <p:cNvPr id="41" name="TextBox 40"/>
          <p:cNvSpPr txBox="1"/>
          <p:nvPr/>
        </p:nvSpPr>
        <p:spPr>
          <a:xfrm>
            <a:off x="3100990" y="4200085"/>
            <a:ext cx="567784" cy="261610"/>
          </a:xfrm>
          <a:prstGeom prst="rect">
            <a:avLst/>
          </a:prstGeom>
          <a:solidFill>
            <a:schemeClr val="bg1"/>
          </a:solidFill>
        </p:spPr>
        <p:txBody>
          <a:bodyPr wrap="none" rtlCol="0">
            <a:spAutoFit/>
          </a:bodyPr>
          <a:lstStyle/>
          <a:p>
            <a:r>
              <a:rPr lang="fr-CH" sz="1100" dirty="0"/>
              <a:t>CD11b</a:t>
            </a:r>
          </a:p>
        </p:txBody>
      </p:sp>
      <p:pic>
        <p:nvPicPr>
          <p:cNvPr id="42" name="Picture 5"/>
          <p:cNvPicPr>
            <a:picLocks noChangeAspect="1" noChangeArrowheads="1"/>
          </p:cNvPicPr>
          <p:nvPr/>
        </p:nvPicPr>
        <p:blipFill>
          <a:blip r:embed="rId8" cstate="print"/>
          <a:srcRect/>
          <a:stretch>
            <a:fillRect/>
          </a:stretch>
        </p:blipFill>
        <p:spPr bwMode="auto">
          <a:xfrm>
            <a:off x="2553234" y="2805141"/>
            <a:ext cx="1464658" cy="1440000"/>
          </a:xfrm>
          <a:prstGeom prst="rect">
            <a:avLst/>
          </a:prstGeom>
          <a:noFill/>
          <a:ln w="9525">
            <a:noFill/>
            <a:miter lim="800000"/>
            <a:headEnd/>
            <a:tailEnd/>
          </a:ln>
          <a:effectLst/>
        </p:spPr>
      </p:pic>
      <p:sp>
        <p:nvSpPr>
          <p:cNvPr id="56" name="TextBox 55"/>
          <p:cNvSpPr txBox="1"/>
          <p:nvPr/>
        </p:nvSpPr>
        <p:spPr>
          <a:xfrm rot="16200000">
            <a:off x="215489" y="3404898"/>
            <a:ext cx="519694" cy="261610"/>
          </a:xfrm>
          <a:prstGeom prst="rect">
            <a:avLst/>
          </a:prstGeom>
          <a:solidFill>
            <a:schemeClr val="bg1"/>
          </a:solidFill>
        </p:spPr>
        <p:txBody>
          <a:bodyPr wrap="none" rtlCol="0">
            <a:spAutoFit/>
          </a:bodyPr>
          <a:lstStyle/>
          <a:p>
            <a:r>
              <a:rPr lang="fr-CH" sz="1100" dirty="0"/>
              <a:t>FSC-A</a:t>
            </a:r>
          </a:p>
        </p:txBody>
      </p:sp>
      <p:sp>
        <p:nvSpPr>
          <p:cNvPr id="57" name="TextBox 56"/>
          <p:cNvSpPr txBox="1"/>
          <p:nvPr/>
        </p:nvSpPr>
        <p:spPr>
          <a:xfrm>
            <a:off x="875421" y="4236468"/>
            <a:ext cx="1072730" cy="261610"/>
          </a:xfrm>
          <a:prstGeom prst="rect">
            <a:avLst/>
          </a:prstGeom>
          <a:solidFill>
            <a:schemeClr val="bg1"/>
          </a:solidFill>
        </p:spPr>
        <p:txBody>
          <a:bodyPr wrap="none" rtlCol="0">
            <a:spAutoFit/>
          </a:bodyPr>
          <a:lstStyle/>
          <a:p>
            <a:r>
              <a:rPr lang="fr-CH" sz="1100" dirty="0"/>
              <a:t>NKp46 (CD335)</a:t>
            </a:r>
          </a:p>
        </p:txBody>
      </p:sp>
      <p:pic>
        <p:nvPicPr>
          <p:cNvPr id="58" name="Picture 4"/>
          <p:cNvPicPr>
            <a:picLocks noChangeAspect="1" noChangeArrowheads="1"/>
          </p:cNvPicPr>
          <p:nvPr/>
        </p:nvPicPr>
        <p:blipFill>
          <a:blip r:embed="rId9" cstate="print"/>
          <a:srcRect/>
          <a:stretch>
            <a:fillRect/>
          </a:stretch>
        </p:blipFill>
        <p:spPr bwMode="auto">
          <a:xfrm>
            <a:off x="506469" y="2808183"/>
            <a:ext cx="1494246" cy="1440000"/>
          </a:xfrm>
          <a:prstGeom prst="rect">
            <a:avLst/>
          </a:prstGeom>
          <a:noFill/>
          <a:ln w="9525">
            <a:noFill/>
            <a:miter lim="800000"/>
            <a:headEnd/>
            <a:tailEnd/>
          </a:ln>
          <a:effectLst/>
        </p:spPr>
      </p:pic>
      <p:cxnSp>
        <p:nvCxnSpPr>
          <p:cNvPr id="59" name="Straight Arrow Connector 58"/>
          <p:cNvCxnSpPr/>
          <p:nvPr/>
        </p:nvCxnSpPr>
        <p:spPr>
          <a:xfrm>
            <a:off x="872337" y="4029735"/>
            <a:ext cx="0" cy="7560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61" name="Picture 1"/>
          <p:cNvPicPr>
            <a:picLocks noChangeAspect="1" noChangeArrowheads="1"/>
          </p:cNvPicPr>
          <p:nvPr/>
        </p:nvPicPr>
        <p:blipFill>
          <a:blip r:embed="rId10" cstate="print"/>
          <a:srcRect/>
          <a:stretch>
            <a:fillRect/>
          </a:stretch>
        </p:blipFill>
        <p:spPr bwMode="auto">
          <a:xfrm>
            <a:off x="512297" y="4795333"/>
            <a:ext cx="1464657" cy="1440000"/>
          </a:xfrm>
          <a:prstGeom prst="rect">
            <a:avLst/>
          </a:prstGeom>
          <a:noFill/>
          <a:ln w="9525">
            <a:noFill/>
            <a:miter lim="800000"/>
            <a:headEnd/>
            <a:tailEnd/>
          </a:ln>
          <a:effectLst/>
        </p:spPr>
      </p:pic>
      <p:sp>
        <p:nvSpPr>
          <p:cNvPr id="65" name="TextBox 64"/>
          <p:cNvSpPr txBox="1"/>
          <p:nvPr/>
        </p:nvSpPr>
        <p:spPr>
          <a:xfrm>
            <a:off x="1549835" y="4572000"/>
            <a:ext cx="3823381" cy="415498"/>
          </a:xfrm>
          <a:prstGeom prst="rect">
            <a:avLst/>
          </a:prstGeom>
          <a:noFill/>
        </p:spPr>
        <p:txBody>
          <a:bodyPr wrap="square" rtlCol="0">
            <a:spAutoFit/>
          </a:bodyPr>
          <a:lstStyle/>
          <a:p>
            <a:pPr algn="ctr"/>
            <a:r>
              <a:rPr lang="en-US" sz="1000" dirty="0"/>
              <a:t>(CD45</a:t>
            </a:r>
            <a:r>
              <a:rPr lang="en-US" sz="1000" baseline="30000" dirty="0"/>
              <a:t>+</a:t>
            </a:r>
            <a:r>
              <a:rPr lang="en-US" sz="1000" dirty="0"/>
              <a:t>CD11b</a:t>
            </a:r>
            <a:r>
              <a:rPr lang="en-US" sz="1000" baseline="30000" dirty="0"/>
              <a:t>+</a:t>
            </a:r>
            <a:r>
              <a:rPr lang="en-US" sz="1000" dirty="0"/>
              <a:t>Ly6G</a:t>
            </a:r>
            <a:r>
              <a:rPr lang="en-US" sz="1000" baseline="30000" dirty="0"/>
              <a:t>-</a:t>
            </a:r>
            <a:r>
              <a:rPr lang="en-US" sz="1000" dirty="0"/>
              <a:t>NKp46</a:t>
            </a:r>
            <a:r>
              <a:rPr lang="en-US" sz="1000" baseline="30000" dirty="0"/>
              <a:t>-</a:t>
            </a:r>
            <a:r>
              <a:rPr lang="en-US" sz="1000" dirty="0"/>
              <a:t>F4/80</a:t>
            </a:r>
            <a:r>
              <a:rPr lang="en-US" sz="1000" baseline="30000" dirty="0"/>
              <a:t>+ </a:t>
            </a:r>
            <a:r>
              <a:rPr lang="en-US" sz="1000" dirty="0"/>
              <a:t>Ly6C</a:t>
            </a:r>
            <a:r>
              <a:rPr lang="en-US" sz="1000" baseline="30000" dirty="0"/>
              <a:t>-</a:t>
            </a:r>
            <a:r>
              <a:rPr lang="en-US" sz="1000" dirty="0"/>
              <a:t> or </a:t>
            </a:r>
            <a:r>
              <a:rPr lang="en-US" sz="1000" baseline="30000" dirty="0"/>
              <a:t>+</a:t>
            </a:r>
            <a:r>
              <a:rPr lang="en-US" sz="1000" dirty="0"/>
              <a:t>)</a:t>
            </a:r>
            <a:endParaRPr lang="en-US" sz="1000" baseline="30000" dirty="0"/>
          </a:p>
          <a:p>
            <a:pPr algn="ctr"/>
            <a:r>
              <a:rPr lang="en-US" sz="1100" b="1" dirty="0"/>
              <a:t> </a:t>
            </a:r>
          </a:p>
        </p:txBody>
      </p:sp>
      <p:sp>
        <p:nvSpPr>
          <p:cNvPr id="66" name="TextBox 65"/>
          <p:cNvSpPr txBox="1"/>
          <p:nvPr/>
        </p:nvSpPr>
        <p:spPr>
          <a:xfrm rot="16200000">
            <a:off x="2248015" y="5438903"/>
            <a:ext cx="526106" cy="261610"/>
          </a:xfrm>
          <a:prstGeom prst="rect">
            <a:avLst/>
          </a:prstGeom>
          <a:solidFill>
            <a:schemeClr val="bg1"/>
          </a:solidFill>
        </p:spPr>
        <p:txBody>
          <a:bodyPr wrap="none" rtlCol="0">
            <a:spAutoFit/>
          </a:bodyPr>
          <a:lstStyle/>
          <a:p>
            <a:r>
              <a:rPr lang="fr-CH" sz="1100" dirty="0"/>
              <a:t>F4/80</a:t>
            </a:r>
          </a:p>
        </p:txBody>
      </p:sp>
      <p:sp>
        <p:nvSpPr>
          <p:cNvPr id="67" name="TextBox 66"/>
          <p:cNvSpPr txBox="1"/>
          <p:nvPr/>
        </p:nvSpPr>
        <p:spPr>
          <a:xfrm>
            <a:off x="3176593" y="6238145"/>
            <a:ext cx="455574" cy="261610"/>
          </a:xfrm>
          <a:prstGeom prst="rect">
            <a:avLst/>
          </a:prstGeom>
          <a:solidFill>
            <a:schemeClr val="bg1"/>
          </a:solidFill>
        </p:spPr>
        <p:txBody>
          <a:bodyPr wrap="none" rtlCol="0">
            <a:spAutoFit/>
          </a:bodyPr>
          <a:lstStyle/>
          <a:p>
            <a:r>
              <a:rPr lang="fr-CH" sz="1100" dirty="0"/>
              <a:t>Ly6C</a:t>
            </a:r>
          </a:p>
        </p:txBody>
      </p:sp>
      <p:cxnSp>
        <p:nvCxnSpPr>
          <p:cNvPr id="69" name="Straight Arrow Connector 68"/>
          <p:cNvCxnSpPr/>
          <p:nvPr/>
        </p:nvCxnSpPr>
        <p:spPr>
          <a:xfrm>
            <a:off x="1794395" y="5284336"/>
            <a:ext cx="900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rot="16200000">
            <a:off x="2294666" y="7555057"/>
            <a:ext cx="526106" cy="261610"/>
          </a:xfrm>
          <a:prstGeom prst="rect">
            <a:avLst/>
          </a:prstGeom>
          <a:solidFill>
            <a:schemeClr val="bg1"/>
          </a:solidFill>
        </p:spPr>
        <p:txBody>
          <a:bodyPr wrap="none" rtlCol="0">
            <a:spAutoFit/>
          </a:bodyPr>
          <a:lstStyle/>
          <a:p>
            <a:r>
              <a:rPr lang="en-GB" sz="1100" dirty="0"/>
              <a:t>F4/80</a:t>
            </a:r>
            <a:endParaRPr lang="fr-CH" sz="1100" dirty="0"/>
          </a:p>
        </p:txBody>
      </p:sp>
      <p:sp>
        <p:nvSpPr>
          <p:cNvPr id="85" name="TextBox 84"/>
          <p:cNvSpPr txBox="1"/>
          <p:nvPr/>
        </p:nvSpPr>
        <p:spPr>
          <a:xfrm>
            <a:off x="3144053" y="8304738"/>
            <a:ext cx="579005" cy="261610"/>
          </a:xfrm>
          <a:prstGeom prst="rect">
            <a:avLst/>
          </a:prstGeom>
          <a:solidFill>
            <a:schemeClr val="bg1"/>
          </a:solidFill>
        </p:spPr>
        <p:txBody>
          <a:bodyPr wrap="none" rtlCol="0">
            <a:spAutoFit/>
          </a:bodyPr>
          <a:lstStyle/>
          <a:p>
            <a:r>
              <a:rPr lang="en-GB" sz="1100" dirty="0"/>
              <a:t>MHC II</a:t>
            </a:r>
            <a:endParaRPr lang="fr-CH" sz="1100" dirty="0"/>
          </a:p>
        </p:txBody>
      </p:sp>
      <p:sp>
        <p:nvSpPr>
          <p:cNvPr id="55" name="TextBox 54"/>
          <p:cNvSpPr txBox="1"/>
          <p:nvPr/>
        </p:nvSpPr>
        <p:spPr>
          <a:xfrm>
            <a:off x="511710" y="2469193"/>
            <a:ext cx="1709122" cy="584775"/>
          </a:xfrm>
          <a:prstGeom prst="rect">
            <a:avLst/>
          </a:prstGeom>
          <a:noFill/>
        </p:spPr>
        <p:txBody>
          <a:bodyPr wrap="none" rtlCol="0">
            <a:spAutoFit/>
          </a:bodyPr>
          <a:lstStyle/>
          <a:p>
            <a:pPr algn="ctr"/>
            <a:r>
              <a:rPr lang="en-US" sz="1100" b="1" dirty="0"/>
              <a:t>NK cells</a:t>
            </a:r>
          </a:p>
          <a:p>
            <a:pPr algn="ctr"/>
            <a:r>
              <a:rPr lang="en-US" sz="1000" dirty="0"/>
              <a:t>(CD45</a:t>
            </a:r>
            <a:r>
              <a:rPr lang="en-US" sz="1000" baseline="30000" dirty="0"/>
              <a:t>+</a:t>
            </a:r>
            <a:r>
              <a:rPr lang="en-US" sz="1000" dirty="0"/>
              <a:t>CD11b</a:t>
            </a:r>
            <a:r>
              <a:rPr lang="en-US" sz="1000" baseline="30000" dirty="0"/>
              <a:t>-/+</a:t>
            </a:r>
            <a:r>
              <a:rPr lang="en-US" sz="1000" dirty="0"/>
              <a:t>Ly6G</a:t>
            </a:r>
            <a:r>
              <a:rPr lang="en-US" sz="1000" baseline="30000" dirty="0"/>
              <a:t>-</a:t>
            </a:r>
            <a:r>
              <a:rPr lang="en-US" sz="1000" dirty="0"/>
              <a:t>NKp46</a:t>
            </a:r>
            <a:r>
              <a:rPr lang="en-US" sz="1000" baseline="30000" dirty="0"/>
              <a:t>+</a:t>
            </a:r>
            <a:r>
              <a:rPr lang="en-US" sz="1000" dirty="0"/>
              <a:t>)</a:t>
            </a:r>
            <a:endParaRPr lang="en-US" sz="1000" baseline="30000" dirty="0"/>
          </a:p>
          <a:p>
            <a:pPr algn="ctr"/>
            <a:endParaRPr lang="en-US" sz="1100" b="1" dirty="0"/>
          </a:p>
        </p:txBody>
      </p:sp>
      <p:pic>
        <p:nvPicPr>
          <p:cNvPr id="102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89439" y="4783609"/>
            <a:ext cx="1464658" cy="14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2" name="Straight Arrow Connector 71"/>
          <p:cNvCxnSpPr/>
          <p:nvPr/>
        </p:nvCxnSpPr>
        <p:spPr>
          <a:xfrm>
            <a:off x="3116460" y="5641828"/>
            <a:ext cx="0" cy="10440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3"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70929" y="6912078"/>
            <a:ext cx="1464658" cy="14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 name="TextBox 78"/>
          <p:cNvSpPr txBox="1"/>
          <p:nvPr/>
        </p:nvSpPr>
        <p:spPr>
          <a:xfrm>
            <a:off x="2159484" y="6694140"/>
            <a:ext cx="2397136" cy="261610"/>
          </a:xfrm>
          <a:prstGeom prst="rect">
            <a:avLst/>
          </a:prstGeom>
          <a:noFill/>
        </p:spPr>
        <p:txBody>
          <a:bodyPr wrap="square" rtlCol="0">
            <a:spAutoFit/>
          </a:bodyPr>
          <a:lstStyle/>
          <a:p>
            <a:pPr algn="ctr"/>
            <a:r>
              <a:rPr lang="en-US" sz="1100" b="1" dirty="0"/>
              <a:t>MHCII</a:t>
            </a:r>
            <a:r>
              <a:rPr lang="en-US" sz="1100" b="1" baseline="30000" dirty="0"/>
              <a:t>+</a:t>
            </a:r>
            <a:r>
              <a:rPr lang="en-US" sz="1100" b="1" dirty="0"/>
              <a:t> TAMs</a:t>
            </a:r>
          </a:p>
        </p:txBody>
      </p:sp>
      <p:sp>
        <p:nvSpPr>
          <p:cNvPr id="63" name="TextBox 62"/>
          <p:cNvSpPr txBox="1"/>
          <p:nvPr/>
        </p:nvSpPr>
        <p:spPr>
          <a:xfrm rot="16200000">
            <a:off x="202322" y="5404028"/>
            <a:ext cx="526106" cy="261610"/>
          </a:xfrm>
          <a:prstGeom prst="rect">
            <a:avLst/>
          </a:prstGeom>
          <a:solidFill>
            <a:schemeClr val="bg1"/>
          </a:solidFill>
        </p:spPr>
        <p:txBody>
          <a:bodyPr wrap="none" rtlCol="0">
            <a:spAutoFit/>
          </a:bodyPr>
          <a:lstStyle/>
          <a:p>
            <a:r>
              <a:rPr lang="fr-CH" sz="1100" dirty="0"/>
              <a:t>F4/80</a:t>
            </a:r>
          </a:p>
        </p:txBody>
      </p:sp>
      <p:cxnSp>
        <p:nvCxnSpPr>
          <p:cNvPr id="52" name="Straight Arrow Connector 51"/>
          <p:cNvCxnSpPr/>
          <p:nvPr/>
        </p:nvCxnSpPr>
        <p:spPr>
          <a:xfrm flipH="1">
            <a:off x="2060545" y="3881796"/>
            <a:ext cx="684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134634" y="155512"/>
            <a:ext cx="6723366" cy="461665"/>
          </a:xfrm>
          <a:prstGeom prst="rect">
            <a:avLst/>
          </a:prstGeom>
        </p:spPr>
        <p:txBody>
          <a:bodyPr wrap="square">
            <a:spAutoFit/>
          </a:bodyPr>
          <a:lstStyle/>
          <a:p>
            <a:pPr marL="0" lvl="1" indent="0" algn="just">
              <a:buClr>
                <a:srgbClr val="7030A0"/>
              </a:buClr>
              <a:buNone/>
            </a:pPr>
            <a:r>
              <a:rPr lang="fr-CH" sz="2400" dirty="0" err="1">
                <a:latin typeface="Times New Roman" panose="02020603050405020304" pitchFamily="18" charset="0"/>
                <a:cs typeface="Times New Roman" panose="02020603050405020304" pitchFamily="18" charset="0"/>
              </a:rPr>
              <a:t>Supplementary</a:t>
            </a:r>
            <a:r>
              <a:rPr lang="fr-CH" sz="2400" dirty="0">
                <a:latin typeface="Times New Roman" panose="02020603050405020304" pitchFamily="18" charset="0"/>
                <a:cs typeface="Times New Roman" panose="02020603050405020304" pitchFamily="18" charset="0"/>
              </a:rPr>
              <a:t> Figure S1</a:t>
            </a:r>
          </a:p>
        </p:txBody>
      </p:sp>
      <p:sp>
        <p:nvSpPr>
          <p:cNvPr id="2" name="TextBox 1"/>
          <p:cNvSpPr txBox="1"/>
          <p:nvPr/>
        </p:nvSpPr>
        <p:spPr>
          <a:xfrm>
            <a:off x="2737495" y="4804921"/>
            <a:ext cx="519694" cy="261610"/>
          </a:xfrm>
          <a:prstGeom prst="rect">
            <a:avLst/>
          </a:prstGeom>
          <a:noFill/>
        </p:spPr>
        <p:txBody>
          <a:bodyPr wrap="none" rtlCol="0">
            <a:spAutoFit/>
          </a:bodyPr>
          <a:lstStyle/>
          <a:p>
            <a:r>
              <a:rPr lang="en-GB" sz="1100" b="1" dirty="0"/>
              <a:t>TAMs</a:t>
            </a:r>
          </a:p>
        </p:txBody>
      </p:sp>
      <p:sp>
        <p:nvSpPr>
          <p:cNvPr id="49" name="TextBox 48"/>
          <p:cNvSpPr txBox="1"/>
          <p:nvPr/>
        </p:nvSpPr>
        <p:spPr>
          <a:xfrm>
            <a:off x="3284984" y="4797549"/>
            <a:ext cx="837089" cy="261610"/>
          </a:xfrm>
          <a:prstGeom prst="rect">
            <a:avLst/>
          </a:prstGeom>
          <a:noFill/>
        </p:spPr>
        <p:txBody>
          <a:bodyPr wrap="none" rtlCol="0">
            <a:spAutoFit/>
          </a:bodyPr>
          <a:lstStyle/>
          <a:p>
            <a:r>
              <a:rPr lang="en-GB" sz="1100" b="1" dirty="0"/>
              <a:t>Monocytes</a:t>
            </a:r>
          </a:p>
        </p:txBody>
      </p:sp>
    </p:spTree>
    <p:extLst>
      <p:ext uri="{BB962C8B-B14F-4D97-AF65-F5344CB8AC3E}">
        <p14:creationId xmlns:p14="http://schemas.microsoft.com/office/powerpoint/2010/main" val="3040933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CC7222-5F91-44CC-B95B-E51398A048A9}"/>
              </a:ext>
            </a:extLst>
          </p:cNvPr>
          <p:cNvSpPr>
            <a:spLocks noGrp="1"/>
          </p:cNvSpPr>
          <p:nvPr>
            <p:ph idx="1"/>
          </p:nvPr>
        </p:nvSpPr>
        <p:spPr>
          <a:xfrm>
            <a:off x="260648" y="179512"/>
            <a:ext cx="6172200" cy="6034617"/>
          </a:xfrm>
        </p:spPr>
        <p:txBody>
          <a:bodyPr>
            <a:normAutofit/>
          </a:bodyPr>
          <a:lstStyle/>
          <a:p>
            <a:pPr marL="0" indent="0" algn="just">
              <a:lnSpc>
                <a:spcPct val="200000"/>
              </a:lnSpc>
              <a:buNone/>
            </a:pPr>
            <a:r>
              <a:rPr lang="en-US" sz="1200" b="1" u="sng" dirty="0">
                <a:latin typeface="Times New Roman" panose="02020603050405020304" pitchFamily="18" charset="0"/>
                <a:cs typeface="Times New Roman" panose="02020603050405020304" pitchFamily="18" charset="0"/>
              </a:rPr>
              <a:t>Supplementary Figure S1</a:t>
            </a:r>
            <a:r>
              <a:rPr lang="en-US" sz="1200" b="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Gating strategy for identification of tumor-infiltrating myeloid-lineage populations and NK cells in Raji </a:t>
            </a:r>
            <a:r>
              <a:rPr lang="en-US" sz="1200" dirty="0" err="1">
                <a:latin typeface="Times New Roman" panose="02020603050405020304" pitchFamily="18" charset="0"/>
                <a:cs typeface="Times New Roman" panose="02020603050405020304" pitchFamily="18" charset="0"/>
              </a:rPr>
              <a:t>GFP</a:t>
            </a:r>
            <a:r>
              <a:rPr lang="en-US" sz="1200" baseline="30000" dirty="0" err="1">
                <a:latin typeface="Times New Roman" panose="02020603050405020304" pitchFamily="18" charset="0"/>
                <a:cs typeface="Times New Roman" panose="02020603050405020304" pitchFamily="18" charset="0"/>
              </a:rPr>
              <a:t>hi</a:t>
            </a:r>
            <a:r>
              <a:rPr lang="en-US" sz="1200" baseline="30000"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tumors. Starting from the upper left, arrows indicate strategy of subpopulation gating. Identified populations are displayed at top of the quadrants.</a:t>
            </a:r>
          </a:p>
          <a:p>
            <a:pPr marL="0" indent="0" algn="just">
              <a:buNone/>
            </a:pPr>
            <a:endParaRPr lang="en-US" sz="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2987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4634" y="155512"/>
            <a:ext cx="6723366" cy="461665"/>
          </a:xfrm>
          <a:prstGeom prst="rect">
            <a:avLst/>
          </a:prstGeom>
        </p:spPr>
        <p:txBody>
          <a:bodyPr wrap="square">
            <a:spAutoFit/>
          </a:bodyPr>
          <a:lstStyle/>
          <a:p>
            <a:pPr marL="0" lvl="1" indent="0" algn="just">
              <a:buClr>
                <a:srgbClr val="7030A0"/>
              </a:buClr>
              <a:buNone/>
            </a:pPr>
            <a:r>
              <a:rPr lang="fr-CH" sz="2400" dirty="0" err="1">
                <a:latin typeface="Times New Roman" panose="02020603050405020304" pitchFamily="18" charset="0"/>
                <a:cs typeface="Times New Roman" panose="02020603050405020304" pitchFamily="18" charset="0"/>
              </a:rPr>
              <a:t>Supplementary</a:t>
            </a:r>
            <a:r>
              <a:rPr lang="fr-CH" sz="2400" dirty="0">
                <a:latin typeface="Times New Roman" panose="02020603050405020304" pitchFamily="18" charset="0"/>
                <a:cs typeface="Times New Roman" panose="02020603050405020304" pitchFamily="18" charset="0"/>
              </a:rPr>
              <a:t> Figure S2</a:t>
            </a:r>
          </a:p>
        </p:txBody>
      </p:sp>
      <p:graphicFrame>
        <p:nvGraphicFramePr>
          <p:cNvPr id="27" name="Object 26"/>
          <p:cNvGraphicFramePr>
            <a:graphicFrameLocks noChangeAspect="1"/>
          </p:cNvGraphicFramePr>
          <p:nvPr>
            <p:extLst>
              <p:ext uri="{D42A27DB-BD31-4B8C-83A1-F6EECF244321}">
                <p14:modId xmlns:p14="http://schemas.microsoft.com/office/powerpoint/2010/main" val="3338775982"/>
              </p:ext>
            </p:extLst>
          </p:nvPr>
        </p:nvGraphicFramePr>
        <p:xfrm>
          <a:off x="388938" y="969516"/>
          <a:ext cx="1341437" cy="1630363"/>
        </p:xfrm>
        <a:graphic>
          <a:graphicData uri="http://schemas.openxmlformats.org/presentationml/2006/ole">
            <mc:AlternateContent xmlns:mc="http://schemas.openxmlformats.org/markup-compatibility/2006">
              <mc:Choice xmlns:v="urn:schemas-microsoft-com:vml" Requires="v">
                <p:oleObj spid="_x0000_s147947" name="Prism 9" r:id="rId4" imgW="2154332" imgH="2624082" progId="Prism9.Document">
                  <p:embed/>
                </p:oleObj>
              </mc:Choice>
              <mc:Fallback>
                <p:oleObj name="Prism 9" r:id="rId4" imgW="2154332" imgH="2624082" progId="Prism9.Document">
                  <p:embed/>
                  <p:pic>
                    <p:nvPicPr>
                      <p:cNvPr id="0" name=""/>
                      <p:cNvPicPr>
                        <a:picLocks noChangeAspect="1" noChangeArrowheads="1"/>
                      </p:cNvPicPr>
                      <p:nvPr/>
                    </p:nvPicPr>
                    <p:blipFill>
                      <a:blip r:embed="rId5"/>
                      <a:srcRect/>
                      <a:stretch>
                        <a:fillRect/>
                      </a:stretch>
                    </p:blipFill>
                    <p:spPr bwMode="auto">
                      <a:xfrm>
                        <a:off x="388938" y="969516"/>
                        <a:ext cx="1341437" cy="1630363"/>
                      </a:xfrm>
                      <a:prstGeom prst="rect">
                        <a:avLst/>
                      </a:prstGeom>
                      <a:noFill/>
                      <a:ln>
                        <a:noFill/>
                      </a:ln>
                      <a:effectLst/>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2157783509"/>
              </p:ext>
            </p:extLst>
          </p:nvPr>
        </p:nvGraphicFramePr>
        <p:xfrm>
          <a:off x="3860800" y="985391"/>
          <a:ext cx="1306513" cy="1628775"/>
        </p:xfrm>
        <a:graphic>
          <a:graphicData uri="http://schemas.openxmlformats.org/presentationml/2006/ole">
            <mc:AlternateContent xmlns:mc="http://schemas.openxmlformats.org/markup-compatibility/2006">
              <mc:Choice xmlns:v="urn:schemas-microsoft-com:vml" Requires="v">
                <p:oleObj spid="_x0000_s147948" name="Prism 9" r:id="rId6" imgW="2079424" imgH="2590228" progId="Prism9.Document">
                  <p:embed/>
                </p:oleObj>
              </mc:Choice>
              <mc:Fallback>
                <p:oleObj name="Prism 9" r:id="rId6" imgW="2079424" imgH="2590228" progId="Prism9.Document">
                  <p:embed/>
                  <p:pic>
                    <p:nvPicPr>
                      <p:cNvPr id="0" name=""/>
                      <p:cNvPicPr>
                        <a:picLocks noChangeAspect="1" noChangeArrowheads="1"/>
                      </p:cNvPicPr>
                      <p:nvPr/>
                    </p:nvPicPr>
                    <p:blipFill>
                      <a:blip r:embed="rId7"/>
                      <a:srcRect/>
                      <a:stretch>
                        <a:fillRect/>
                      </a:stretch>
                    </p:blipFill>
                    <p:spPr bwMode="auto">
                      <a:xfrm>
                        <a:off x="3860800" y="985391"/>
                        <a:ext cx="1306513" cy="1628775"/>
                      </a:xfrm>
                      <a:prstGeom prst="rect">
                        <a:avLst/>
                      </a:prstGeom>
                      <a:noFill/>
                      <a:ln>
                        <a:noFill/>
                      </a:ln>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1588121795"/>
              </p:ext>
            </p:extLst>
          </p:nvPr>
        </p:nvGraphicFramePr>
        <p:xfrm>
          <a:off x="5003800" y="913954"/>
          <a:ext cx="1323975" cy="1754187"/>
        </p:xfrm>
        <a:graphic>
          <a:graphicData uri="http://schemas.openxmlformats.org/presentationml/2006/ole">
            <mc:AlternateContent xmlns:mc="http://schemas.openxmlformats.org/markup-compatibility/2006">
              <mc:Choice xmlns:v="urn:schemas-microsoft-com:vml" Requires="v">
                <p:oleObj spid="_x0000_s147949" name="Prism 9" r:id="rId8" imgW="2070420" imgH="2747255" progId="Prism9.Document">
                  <p:embed/>
                </p:oleObj>
              </mc:Choice>
              <mc:Fallback>
                <p:oleObj name="Prism 9" r:id="rId8" imgW="2070420" imgH="2747255" progId="Prism9.Document">
                  <p:embed/>
                  <p:pic>
                    <p:nvPicPr>
                      <p:cNvPr id="0" name=""/>
                      <p:cNvPicPr>
                        <a:picLocks noChangeAspect="1" noChangeArrowheads="1"/>
                      </p:cNvPicPr>
                      <p:nvPr/>
                    </p:nvPicPr>
                    <p:blipFill>
                      <a:blip r:embed="rId9"/>
                      <a:srcRect/>
                      <a:stretch>
                        <a:fillRect/>
                      </a:stretch>
                    </p:blipFill>
                    <p:spPr bwMode="auto">
                      <a:xfrm>
                        <a:off x="5003800" y="913954"/>
                        <a:ext cx="1323975" cy="1754187"/>
                      </a:xfrm>
                      <a:prstGeom prst="rect">
                        <a:avLst/>
                      </a:prstGeom>
                      <a:noFill/>
                      <a:ln>
                        <a:noFill/>
                      </a:ln>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487481045"/>
              </p:ext>
            </p:extLst>
          </p:nvPr>
        </p:nvGraphicFramePr>
        <p:xfrm>
          <a:off x="2684463" y="993329"/>
          <a:ext cx="1336675" cy="1628775"/>
        </p:xfrm>
        <a:graphic>
          <a:graphicData uri="http://schemas.openxmlformats.org/presentationml/2006/ole">
            <mc:AlternateContent xmlns:mc="http://schemas.openxmlformats.org/markup-compatibility/2006">
              <mc:Choice xmlns:v="urn:schemas-microsoft-com:vml" Requires="v">
                <p:oleObj spid="_x0000_s147950" name="Prism 9" r:id="rId10" imgW="2070420" imgH="2520358" progId="Prism9.Document">
                  <p:embed/>
                </p:oleObj>
              </mc:Choice>
              <mc:Fallback>
                <p:oleObj name="Prism 9" r:id="rId10" imgW="2070420" imgH="2520358" progId="Prism9.Document">
                  <p:embed/>
                  <p:pic>
                    <p:nvPicPr>
                      <p:cNvPr id="0" name=""/>
                      <p:cNvPicPr>
                        <a:picLocks noChangeAspect="1" noChangeArrowheads="1"/>
                      </p:cNvPicPr>
                      <p:nvPr/>
                    </p:nvPicPr>
                    <p:blipFill>
                      <a:blip r:embed="rId11"/>
                      <a:srcRect/>
                      <a:stretch>
                        <a:fillRect/>
                      </a:stretch>
                    </p:blipFill>
                    <p:spPr bwMode="auto">
                      <a:xfrm>
                        <a:off x="2684463" y="993329"/>
                        <a:ext cx="1336675" cy="1628775"/>
                      </a:xfrm>
                      <a:prstGeom prst="rect">
                        <a:avLst/>
                      </a:prstGeom>
                      <a:noFill/>
                      <a:ln>
                        <a:noFill/>
                      </a:ln>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2715709880"/>
              </p:ext>
            </p:extLst>
          </p:nvPr>
        </p:nvGraphicFramePr>
        <p:xfrm>
          <a:off x="1519238" y="974279"/>
          <a:ext cx="1331912" cy="1627187"/>
        </p:xfrm>
        <a:graphic>
          <a:graphicData uri="http://schemas.openxmlformats.org/presentationml/2006/ole">
            <mc:AlternateContent xmlns:mc="http://schemas.openxmlformats.org/markup-compatibility/2006">
              <mc:Choice xmlns:v="urn:schemas-microsoft-com:vml" Requires="v">
                <p:oleObj spid="_x0000_s147951" name="Prism 9" r:id="rId12" imgW="2086986" imgH="2549170" progId="Prism9.Document">
                  <p:embed/>
                </p:oleObj>
              </mc:Choice>
              <mc:Fallback>
                <p:oleObj name="Prism 9" r:id="rId12" imgW="2086986" imgH="2549170" progId="Prism9.Document">
                  <p:embed/>
                  <p:pic>
                    <p:nvPicPr>
                      <p:cNvPr id="0" name=""/>
                      <p:cNvPicPr>
                        <a:picLocks noChangeAspect="1" noChangeArrowheads="1"/>
                      </p:cNvPicPr>
                      <p:nvPr/>
                    </p:nvPicPr>
                    <p:blipFill>
                      <a:blip r:embed="rId13"/>
                      <a:srcRect/>
                      <a:stretch>
                        <a:fillRect/>
                      </a:stretch>
                    </p:blipFill>
                    <p:spPr bwMode="auto">
                      <a:xfrm>
                        <a:off x="1519238" y="974279"/>
                        <a:ext cx="1331912" cy="1627187"/>
                      </a:xfrm>
                      <a:prstGeom prst="rect">
                        <a:avLst/>
                      </a:prstGeom>
                      <a:noFill/>
                      <a:ln>
                        <a:noFill/>
                      </a:ln>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1016903247"/>
              </p:ext>
            </p:extLst>
          </p:nvPr>
        </p:nvGraphicFramePr>
        <p:xfrm>
          <a:off x="482600" y="2791966"/>
          <a:ext cx="1458913" cy="1879600"/>
        </p:xfrm>
        <a:graphic>
          <a:graphicData uri="http://schemas.openxmlformats.org/presentationml/2006/ole">
            <mc:AlternateContent xmlns:mc="http://schemas.openxmlformats.org/markup-compatibility/2006">
              <mc:Choice xmlns:v="urn:schemas-microsoft-com:vml" Requires="v">
                <p:oleObj spid="_x0000_s147952" name="Prism 9" r:id="rId14" imgW="2152531" imgH="2781109" progId="Prism9.Document">
                  <p:embed/>
                </p:oleObj>
              </mc:Choice>
              <mc:Fallback>
                <p:oleObj name="Prism 9" r:id="rId14" imgW="2152531" imgH="2781109" progId="Prism9.Document">
                  <p:embed/>
                  <p:pic>
                    <p:nvPicPr>
                      <p:cNvPr id="0" name=""/>
                      <p:cNvPicPr>
                        <a:picLocks noChangeAspect="1" noChangeArrowheads="1"/>
                      </p:cNvPicPr>
                      <p:nvPr/>
                    </p:nvPicPr>
                    <p:blipFill>
                      <a:blip r:embed="rId15"/>
                      <a:srcRect/>
                      <a:stretch>
                        <a:fillRect/>
                      </a:stretch>
                    </p:blipFill>
                    <p:spPr bwMode="auto">
                      <a:xfrm>
                        <a:off x="482600" y="2791966"/>
                        <a:ext cx="1458913" cy="1879600"/>
                      </a:xfrm>
                      <a:prstGeom prst="rect">
                        <a:avLst/>
                      </a:prstGeom>
                      <a:noFill/>
                      <a:ln>
                        <a:noFill/>
                      </a:ln>
                    </p:spPr>
                  </p:pic>
                </p:oleObj>
              </mc:Fallback>
            </mc:AlternateContent>
          </a:graphicData>
        </a:graphic>
      </p:graphicFrame>
      <p:sp>
        <p:nvSpPr>
          <p:cNvPr id="33" name="TextBox 32"/>
          <p:cNvSpPr txBox="1"/>
          <p:nvPr/>
        </p:nvSpPr>
        <p:spPr>
          <a:xfrm>
            <a:off x="2160280" y="2780103"/>
            <a:ext cx="308098" cy="369332"/>
          </a:xfrm>
          <a:prstGeom prst="rect">
            <a:avLst/>
          </a:prstGeom>
          <a:noFill/>
        </p:spPr>
        <p:txBody>
          <a:bodyPr wrap="none" rtlCol="0">
            <a:spAutoFit/>
          </a:bodyPr>
          <a:lstStyle/>
          <a:p>
            <a:r>
              <a:rPr lang="en-GB" b="1" dirty="0"/>
              <a:t>b</a:t>
            </a:r>
            <a:endParaRPr lang="fr-CH" b="1" dirty="0"/>
          </a:p>
        </p:txBody>
      </p:sp>
      <p:graphicFrame>
        <p:nvGraphicFramePr>
          <p:cNvPr id="34" name="Object 33"/>
          <p:cNvGraphicFramePr>
            <a:graphicFrameLocks noChangeAspect="1"/>
          </p:cNvGraphicFramePr>
          <p:nvPr>
            <p:extLst>
              <p:ext uri="{D42A27DB-BD31-4B8C-83A1-F6EECF244321}">
                <p14:modId xmlns:p14="http://schemas.microsoft.com/office/powerpoint/2010/main" val="2953726942"/>
              </p:ext>
            </p:extLst>
          </p:nvPr>
        </p:nvGraphicFramePr>
        <p:xfrm>
          <a:off x="2266950" y="2895154"/>
          <a:ext cx="1422400" cy="1744662"/>
        </p:xfrm>
        <a:graphic>
          <a:graphicData uri="http://schemas.openxmlformats.org/presentationml/2006/ole">
            <mc:AlternateContent xmlns:mc="http://schemas.openxmlformats.org/markup-compatibility/2006">
              <mc:Choice xmlns:v="urn:schemas-microsoft-com:vml" Requires="v">
                <p:oleObj spid="_x0000_s147953" name="Prism 9" r:id="rId16" imgW="2146769" imgH="2626964" progId="Prism9.Document">
                  <p:embed/>
                </p:oleObj>
              </mc:Choice>
              <mc:Fallback>
                <p:oleObj name="Prism 9" r:id="rId16" imgW="2146769" imgH="2626964" progId="Prism9.Document">
                  <p:embed/>
                  <p:pic>
                    <p:nvPicPr>
                      <p:cNvPr id="0" name=""/>
                      <p:cNvPicPr>
                        <a:picLocks noChangeAspect="1" noChangeArrowheads="1"/>
                      </p:cNvPicPr>
                      <p:nvPr/>
                    </p:nvPicPr>
                    <p:blipFill>
                      <a:blip r:embed="rId17"/>
                      <a:srcRect/>
                      <a:stretch>
                        <a:fillRect/>
                      </a:stretch>
                    </p:blipFill>
                    <p:spPr bwMode="auto">
                      <a:xfrm>
                        <a:off x="2266950" y="2895154"/>
                        <a:ext cx="1422400" cy="1744662"/>
                      </a:xfrm>
                      <a:prstGeom prst="rect">
                        <a:avLst/>
                      </a:prstGeom>
                      <a:noFill/>
                      <a:ln>
                        <a:noFill/>
                      </a:ln>
                    </p:spPr>
                  </p:pic>
                </p:oleObj>
              </mc:Fallback>
            </mc:AlternateContent>
          </a:graphicData>
        </a:graphic>
      </p:graphicFrame>
      <p:sp>
        <p:nvSpPr>
          <p:cNvPr id="37" name="TextBox 36">
            <a:extLst>
              <a:ext uri="{FF2B5EF4-FFF2-40B4-BE49-F238E27FC236}">
                <a16:creationId xmlns:a16="http://schemas.microsoft.com/office/drawing/2014/main" id="{11D71DA3-A92E-45A5-A6D1-85A5EED04CB0}"/>
              </a:ext>
            </a:extLst>
          </p:cNvPr>
          <p:cNvSpPr txBox="1"/>
          <p:nvPr/>
        </p:nvSpPr>
        <p:spPr>
          <a:xfrm>
            <a:off x="920589" y="4938928"/>
            <a:ext cx="917239" cy="400110"/>
          </a:xfrm>
          <a:prstGeom prst="rect">
            <a:avLst/>
          </a:prstGeom>
          <a:noFill/>
        </p:spPr>
        <p:txBody>
          <a:bodyPr wrap="none" rtlCol="0">
            <a:spAutoFit/>
          </a:bodyPr>
          <a:lstStyle/>
          <a:p>
            <a:pPr algn="ctr"/>
            <a:r>
              <a:rPr lang="en-GB" sz="1000" dirty="0"/>
              <a:t>Dendritic cells</a:t>
            </a:r>
          </a:p>
          <a:p>
            <a:pPr algn="ctr"/>
            <a:r>
              <a:rPr lang="en-GB" sz="1000" dirty="0"/>
              <a:t>phagocytosis</a:t>
            </a:r>
            <a:endParaRPr lang="fr-FR" sz="1000" dirty="0"/>
          </a:p>
        </p:txBody>
      </p:sp>
      <p:graphicFrame>
        <p:nvGraphicFramePr>
          <p:cNvPr id="39" name="Object 38">
            <a:extLst>
              <a:ext uri="{FF2B5EF4-FFF2-40B4-BE49-F238E27FC236}">
                <a16:creationId xmlns:a16="http://schemas.microsoft.com/office/drawing/2014/main" id="{64696A57-87EF-4FD9-A08C-C9F24AD128EA}"/>
              </a:ext>
            </a:extLst>
          </p:cNvPr>
          <p:cNvGraphicFramePr>
            <a:graphicFrameLocks noChangeAspect="1"/>
          </p:cNvGraphicFramePr>
          <p:nvPr>
            <p:extLst>
              <p:ext uri="{D42A27DB-BD31-4B8C-83A1-F6EECF244321}">
                <p14:modId xmlns:p14="http://schemas.microsoft.com/office/powerpoint/2010/main" val="1070066560"/>
              </p:ext>
            </p:extLst>
          </p:nvPr>
        </p:nvGraphicFramePr>
        <p:xfrm>
          <a:off x="425449" y="5284118"/>
          <a:ext cx="2266950" cy="1808162"/>
        </p:xfrm>
        <a:graphic>
          <a:graphicData uri="http://schemas.openxmlformats.org/presentationml/2006/ole">
            <mc:AlternateContent xmlns:mc="http://schemas.openxmlformats.org/markup-compatibility/2006">
              <mc:Choice xmlns:v="urn:schemas-microsoft-com:vml" Requires="v">
                <p:oleObj spid="_x0000_s147954" name="Prism 8" r:id="rId18" imgW="3059713" imgH="2437883" progId="Prism8.Document">
                  <p:embed/>
                </p:oleObj>
              </mc:Choice>
              <mc:Fallback>
                <p:oleObj name="Prism 8" r:id="rId18" imgW="3059713" imgH="2437883" progId="Prism8.Document">
                  <p:embed/>
                  <p:pic>
                    <p:nvPicPr>
                      <p:cNvPr id="26" name="Object 25"/>
                      <p:cNvPicPr>
                        <a:picLocks noChangeAspect="1" noChangeArrowheads="1"/>
                      </p:cNvPicPr>
                      <p:nvPr/>
                    </p:nvPicPr>
                    <p:blipFill>
                      <a:blip r:embed="rId19"/>
                      <a:srcRect/>
                      <a:stretch>
                        <a:fillRect/>
                      </a:stretch>
                    </p:blipFill>
                    <p:spPr bwMode="auto">
                      <a:xfrm>
                        <a:off x="425449" y="5284118"/>
                        <a:ext cx="2266950" cy="1808162"/>
                      </a:xfrm>
                      <a:prstGeom prst="rect">
                        <a:avLst/>
                      </a:prstGeom>
                      <a:noFill/>
                      <a:ln>
                        <a:noFill/>
                      </a:ln>
                    </p:spPr>
                  </p:pic>
                </p:oleObj>
              </mc:Fallback>
            </mc:AlternateContent>
          </a:graphicData>
        </a:graphic>
      </p:graphicFrame>
      <p:sp>
        <p:nvSpPr>
          <p:cNvPr id="40" name="TextBox 39">
            <a:extLst>
              <a:ext uri="{FF2B5EF4-FFF2-40B4-BE49-F238E27FC236}">
                <a16:creationId xmlns:a16="http://schemas.microsoft.com/office/drawing/2014/main" id="{447FB852-2589-4A88-AF27-78F6FA9FE171}"/>
              </a:ext>
            </a:extLst>
          </p:cNvPr>
          <p:cNvSpPr txBox="1"/>
          <p:nvPr/>
        </p:nvSpPr>
        <p:spPr>
          <a:xfrm>
            <a:off x="400050" y="4892224"/>
            <a:ext cx="280846" cy="369332"/>
          </a:xfrm>
          <a:prstGeom prst="rect">
            <a:avLst/>
          </a:prstGeom>
          <a:noFill/>
        </p:spPr>
        <p:txBody>
          <a:bodyPr wrap="none" rtlCol="0">
            <a:spAutoFit/>
          </a:bodyPr>
          <a:lstStyle/>
          <a:p>
            <a:r>
              <a:rPr lang="en-GB" b="1" dirty="0"/>
              <a:t>c</a:t>
            </a:r>
            <a:endParaRPr lang="fr-CH" b="1" dirty="0"/>
          </a:p>
        </p:txBody>
      </p:sp>
      <p:sp>
        <p:nvSpPr>
          <p:cNvPr id="15" name="TextBox 14">
            <a:extLst>
              <a:ext uri="{FF2B5EF4-FFF2-40B4-BE49-F238E27FC236}">
                <a16:creationId xmlns:a16="http://schemas.microsoft.com/office/drawing/2014/main" id="{D25A2803-174C-44AB-9BD7-77CE0447AACC}"/>
              </a:ext>
            </a:extLst>
          </p:cNvPr>
          <p:cNvSpPr txBox="1"/>
          <p:nvPr/>
        </p:nvSpPr>
        <p:spPr>
          <a:xfrm>
            <a:off x="248515" y="550930"/>
            <a:ext cx="280846" cy="369332"/>
          </a:xfrm>
          <a:prstGeom prst="rect">
            <a:avLst/>
          </a:prstGeom>
          <a:noFill/>
        </p:spPr>
        <p:txBody>
          <a:bodyPr wrap="square" rtlCol="0">
            <a:spAutoFit/>
          </a:bodyPr>
          <a:lstStyle/>
          <a:p>
            <a:r>
              <a:rPr lang="en-GB" b="1" dirty="0"/>
              <a:t>a</a:t>
            </a:r>
            <a:endParaRPr lang="fr-CH" b="1" dirty="0"/>
          </a:p>
        </p:txBody>
      </p:sp>
    </p:spTree>
    <p:extLst>
      <p:ext uri="{BB962C8B-B14F-4D97-AF65-F5344CB8AC3E}">
        <p14:creationId xmlns:p14="http://schemas.microsoft.com/office/powerpoint/2010/main" val="3120609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ACD74EFD-3C94-462E-BCCC-ACD23BFCE3B5}"/>
              </a:ext>
            </a:extLst>
          </p:cNvPr>
          <p:cNvSpPr>
            <a:spLocks noGrp="1"/>
          </p:cNvSpPr>
          <p:nvPr>
            <p:ph idx="1"/>
          </p:nvPr>
        </p:nvSpPr>
        <p:spPr>
          <a:xfrm>
            <a:off x="260648" y="179512"/>
            <a:ext cx="6172200" cy="6034617"/>
          </a:xfrm>
        </p:spPr>
        <p:txBody>
          <a:bodyPr>
            <a:normAutofit/>
          </a:bodyPr>
          <a:lstStyle/>
          <a:p>
            <a:pPr marL="0" marR="0" indent="0" algn="just">
              <a:lnSpc>
                <a:spcPct val="200000"/>
              </a:lnSpc>
              <a:spcBef>
                <a:spcPts val="0"/>
              </a:spcBef>
              <a:spcAft>
                <a:spcPts val="1000"/>
              </a:spcAft>
              <a:buNone/>
            </a:pPr>
            <a:r>
              <a:rPr lang="en-US" sz="1200" b="1" u="sng" dirty="0">
                <a:latin typeface="Times New Roman" panose="02020603050405020304" pitchFamily="18" charset="0"/>
                <a:ea typeface="SimSun" panose="02010600030101010101" pitchFamily="2" charset="-122"/>
                <a:cs typeface="Times New Roman" panose="02020603050405020304" pitchFamily="18" charset="0"/>
              </a:rPr>
              <a:t>Supplementary Figure S2</a:t>
            </a:r>
            <a:r>
              <a:rPr lang="en-US" sz="1200" b="1" dirty="0">
                <a:latin typeface="Times New Roman" panose="02020603050405020304" pitchFamily="18" charset="0"/>
                <a:ea typeface="SimSun" panose="02010600030101010101" pitchFamily="2" charset="-122"/>
                <a:cs typeface="Times New Roman" panose="02020603050405020304" pitchFamily="18" charset="0"/>
              </a:rPr>
              <a:t>: a. </a:t>
            </a:r>
            <a:r>
              <a:rPr lang="en-US" sz="1200" dirty="0">
                <a:latin typeface="Times New Roman" panose="02020603050405020304" pitchFamily="18" charset="0"/>
                <a:ea typeface="SimSun" panose="02010600030101010101" pitchFamily="2" charset="-122"/>
                <a:cs typeface="Times New Roman" panose="02020603050405020304" pitchFamily="18" charset="0"/>
              </a:rPr>
              <a:t>Immunodeficient NOD SCID mice were implanted with Raji </a:t>
            </a:r>
            <a:r>
              <a:rPr lang="en-US" sz="1200" dirty="0" err="1">
                <a:latin typeface="Times New Roman" panose="02020603050405020304" pitchFamily="18" charset="0"/>
                <a:ea typeface="SimSun" panose="02010600030101010101" pitchFamily="2" charset="-122"/>
                <a:cs typeface="Times New Roman" panose="02020603050405020304" pitchFamily="18" charset="0"/>
              </a:rPr>
              <a:t>GFP</a:t>
            </a:r>
            <a:r>
              <a:rPr lang="en-US" sz="1200" baseline="30000" dirty="0" err="1">
                <a:latin typeface="Times New Roman" panose="02020603050405020304" pitchFamily="18" charset="0"/>
                <a:ea typeface="SimSun" panose="02010600030101010101" pitchFamily="2" charset="-122"/>
                <a:cs typeface="Times New Roman" panose="02020603050405020304" pitchFamily="18" charset="0"/>
              </a:rPr>
              <a:t>hi</a:t>
            </a:r>
            <a:r>
              <a:rPr lang="en-US" sz="1200" dirty="0">
                <a:latin typeface="Times New Roman" panose="02020603050405020304" pitchFamily="18" charset="0"/>
                <a:ea typeface="SimSun" panose="02010600030101010101" pitchFamily="2" charset="-122"/>
                <a:cs typeface="Times New Roman" panose="02020603050405020304" pitchFamily="18" charset="0"/>
              </a:rPr>
              <a:t> lymphoma tumor cells and treatment was started when tumor volume reached about 100mm3. Tumors were excised 7 days later to evaluate impact of treatment on the tumor microenvironment</a:t>
            </a:r>
            <a:r>
              <a:rPr lang="en-US" sz="1200" b="1" dirty="0">
                <a:latin typeface="Times New Roman" panose="02020603050405020304" pitchFamily="18" charset="0"/>
                <a:ea typeface="SimSun" panose="02010600030101010101" pitchFamily="2" charset="-122"/>
                <a:cs typeface="Times New Roman" panose="02020603050405020304" pitchFamily="18" charset="0"/>
              </a:rPr>
              <a:t> </a:t>
            </a:r>
            <a:r>
              <a:rPr lang="en-US" sz="1200" dirty="0">
                <a:latin typeface="Times New Roman" panose="02020603050405020304" pitchFamily="18" charset="0"/>
                <a:ea typeface="SimSun" panose="02010600030101010101" pitchFamily="2" charset="-122"/>
                <a:cs typeface="Times New Roman" panose="02020603050405020304" pitchFamily="18" charset="0"/>
              </a:rPr>
              <a:t>Analysis by flow cytometry of tumor-infiltrating total mouse leukocytes, myeloid subpopulations (TAMs, monocytes, G-MDSCs, dendritic cells), NK cells and </a:t>
            </a:r>
            <a:r>
              <a:rPr lang="en-US" sz="1200" b="1" dirty="0">
                <a:latin typeface="Times New Roman" panose="02020603050405020304" pitchFamily="18" charset="0"/>
                <a:ea typeface="SimSun" panose="02010600030101010101" pitchFamily="2" charset="-122"/>
                <a:cs typeface="Times New Roman" panose="02020603050405020304" pitchFamily="18" charset="0"/>
              </a:rPr>
              <a:t>b. </a:t>
            </a:r>
            <a:r>
              <a:rPr lang="en-GB" sz="1200" dirty="0">
                <a:latin typeface="Times New Roman" panose="02020603050405020304" pitchFamily="18" charset="0"/>
                <a:ea typeface="SimSun" panose="02010600030101010101" pitchFamily="2" charset="-122"/>
                <a:cs typeface="Times New Roman" panose="02020603050405020304" pitchFamily="18" charset="0"/>
              </a:rPr>
              <a:t>MHCII</a:t>
            </a:r>
            <a:r>
              <a:rPr lang="en-GB" sz="1200" baseline="30000" dirty="0">
                <a:latin typeface="Times New Roman" panose="02020603050405020304" pitchFamily="18" charset="0"/>
                <a:ea typeface="SimSun" panose="02010600030101010101" pitchFamily="2" charset="-122"/>
                <a:cs typeface="Times New Roman" panose="02020603050405020304" pitchFamily="18" charset="0"/>
              </a:rPr>
              <a:t>+</a:t>
            </a:r>
            <a:r>
              <a:rPr lang="en-GB" sz="1200" dirty="0">
                <a:latin typeface="Times New Roman" panose="02020603050405020304" pitchFamily="18" charset="0"/>
                <a:ea typeface="SimSun" panose="02010600030101010101" pitchFamily="2" charset="-122"/>
                <a:cs typeface="Times New Roman" panose="02020603050405020304" pitchFamily="18" charset="0"/>
              </a:rPr>
              <a:t> TAMs (gated on CD11b</a:t>
            </a:r>
            <a:r>
              <a:rPr lang="en-GB" sz="1200" baseline="30000" dirty="0">
                <a:latin typeface="Times New Roman" panose="02020603050405020304" pitchFamily="18" charset="0"/>
                <a:ea typeface="SimSun" panose="02010600030101010101" pitchFamily="2" charset="-122"/>
                <a:cs typeface="Times New Roman" panose="02020603050405020304" pitchFamily="18" charset="0"/>
              </a:rPr>
              <a:t>+</a:t>
            </a:r>
            <a:r>
              <a:rPr lang="en-GB" sz="1200" dirty="0">
                <a:latin typeface="Times New Roman" panose="02020603050405020304" pitchFamily="18" charset="0"/>
                <a:ea typeface="SimSun" panose="02010600030101010101" pitchFamily="2" charset="-122"/>
                <a:cs typeface="Times New Roman" panose="02020603050405020304" pitchFamily="18" charset="0"/>
              </a:rPr>
              <a:t>, Ly6G</a:t>
            </a:r>
            <a:r>
              <a:rPr lang="en-GB" sz="1200" baseline="30000" dirty="0">
                <a:latin typeface="Times New Roman" panose="02020603050405020304" pitchFamily="18" charset="0"/>
                <a:ea typeface="SimSun" panose="02010600030101010101" pitchFamily="2" charset="-122"/>
                <a:cs typeface="Times New Roman" panose="02020603050405020304" pitchFamily="18" charset="0"/>
              </a:rPr>
              <a:t>-</a:t>
            </a:r>
            <a:r>
              <a:rPr lang="en-GB" sz="1200" dirty="0">
                <a:latin typeface="Times New Roman" panose="02020603050405020304" pitchFamily="18" charset="0"/>
                <a:ea typeface="SimSun" panose="02010600030101010101" pitchFamily="2" charset="-122"/>
                <a:cs typeface="Times New Roman" panose="02020603050405020304" pitchFamily="18" charset="0"/>
              </a:rPr>
              <a:t>, NKp46</a:t>
            </a:r>
            <a:r>
              <a:rPr lang="en-GB" sz="1200" baseline="30000" dirty="0">
                <a:latin typeface="Times New Roman" panose="02020603050405020304" pitchFamily="18" charset="0"/>
                <a:ea typeface="SimSun" panose="02010600030101010101" pitchFamily="2" charset="-122"/>
                <a:cs typeface="Times New Roman" panose="02020603050405020304" pitchFamily="18" charset="0"/>
              </a:rPr>
              <a:t>-</a:t>
            </a:r>
            <a:r>
              <a:rPr lang="en-GB" sz="1200" dirty="0">
                <a:latin typeface="Times New Roman" panose="02020603050405020304" pitchFamily="18" charset="0"/>
                <a:ea typeface="SimSun" panose="02010600030101010101" pitchFamily="2" charset="-122"/>
                <a:cs typeface="Times New Roman" panose="02020603050405020304" pitchFamily="18" charset="0"/>
              </a:rPr>
              <a:t>, F4/80</a:t>
            </a:r>
            <a:r>
              <a:rPr lang="en-GB" sz="1200" baseline="30000" dirty="0">
                <a:latin typeface="Times New Roman" panose="02020603050405020304" pitchFamily="18" charset="0"/>
                <a:ea typeface="SimSun" panose="02010600030101010101" pitchFamily="2" charset="-122"/>
                <a:cs typeface="Times New Roman" panose="02020603050405020304" pitchFamily="18" charset="0"/>
              </a:rPr>
              <a:t>+</a:t>
            </a:r>
            <a:r>
              <a:rPr lang="en-GB" sz="1200" dirty="0">
                <a:latin typeface="Times New Roman" panose="02020603050405020304" pitchFamily="18" charset="0"/>
                <a:ea typeface="SimSun" panose="02010600030101010101" pitchFamily="2" charset="-122"/>
                <a:cs typeface="Times New Roman" panose="02020603050405020304" pitchFamily="18" charset="0"/>
              </a:rPr>
              <a:t>, Ly6C</a:t>
            </a:r>
            <a:r>
              <a:rPr lang="en-GB" sz="1200" baseline="30000" dirty="0">
                <a:latin typeface="Times New Roman" panose="02020603050405020304" pitchFamily="18" charset="0"/>
                <a:ea typeface="SimSun" panose="02010600030101010101" pitchFamily="2" charset="-122"/>
                <a:cs typeface="Times New Roman" panose="02020603050405020304" pitchFamily="18" charset="0"/>
              </a:rPr>
              <a:t>-</a:t>
            </a:r>
            <a:r>
              <a:rPr lang="en-GB" sz="1200" dirty="0">
                <a:latin typeface="Times New Roman" panose="02020603050405020304" pitchFamily="18" charset="0"/>
                <a:ea typeface="SimSun" panose="02010600030101010101" pitchFamily="2" charset="-122"/>
                <a:cs typeface="Times New Roman" panose="02020603050405020304" pitchFamily="18" charset="0"/>
              </a:rPr>
              <a:t> cells). </a:t>
            </a:r>
            <a:r>
              <a:rPr lang="en-US" sz="1200" dirty="0">
                <a:latin typeface="Times New Roman" panose="02020603050405020304" pitchFamily="18" charset="0"/>
                <a:ea typeface="SimSun" panose="02010600030101010101" pitchFamily="2" charset="-122"/>
                <a:cs typeface="Times New Roman" panose="02020603050405020304" pitchFamily="18" charset="0"/>
              </a:rPr>
              <a:t>Gating strategy to identify subpopulations is displayed in supplementary figure S1. </a:t>
            </a:r>
            <a:r>
              <a:rPr lang="en-GB" sz="1200" b="1" dirty="0">
                <a:latin typeface="Times New Roman" panose="02020603050405020304" pitchFamily="18" charset="0"/>
                <a:ea typeface="SimSun" panose="02010600030101010101" pitchFamily="2" charset="-122"/>
                <a:cs typeface="Times New Roman" panose="02020603050405020304" pitchFamily="18" charset="0"/>
              </a:rPr>
              <a:t>c. </a:t>
            </a:r>
            <a:r>
              <a:rPr lang="en-GB" sz="1200" dirty="0">
                <a:latin typeface="Times New Roman" panose="02020603050405020304" pitchFamily="18" charset="0"/>
                <a:ea typeface="SimSun" panose="02010600030101010101" pitchFamily="2" charset="-122"/>
                <a:cs typeface="Times New Roman" panose="02020603050405020304" pitchFamily="18" charset="0"/>
              </a:rPr>
              <a:t>P</a:t>
            </a:r>
            <a:r>
              <a:rPr lang="en-US" sz="1200" dirty="0" err="1">
                <a:latin typeface="Times New Roman" panose="02020603050405020304" pitchFamily="18" charset="0"/>
                <a:ea typeface="SimSun" panose="02010600030101010101" pitchFamily="2" charset="-122"/>
                <a:cs typeface="Times New Roman" panose="02020603050405020304" pitchFamily="18" charset="0"/>
              </a:rPr>
              <a:t>hagocytosis</a:t>
            </a:r>
            <a:r>
              <a:rPr lang="en-US" sz="1200" dirty="0">
                <a:latin typeface="Times New Roman" panose="02020603050405020304" pitchFamily="18" charset="0"/>
                <a:ea typeface="SimSun" panose="02010600030101010101" pitchFamily="2" charset="-122"/>
                <a:cs typeface="Times New Roman" panose="02020603050405020304" pitchFamily="18" charset="0"/>
              </a:rPr>
              <a:t> of tumor cells by dendritic cells (i.e. GFP</a:t>
            </a:r>
            <a:r>
              <a:rPr lang="en-US" sz="1200" baseline="30000" dirty="0">
                <a:latin typeface="Times New Roman" panose="02020603050405020304" pitchFamily="18" charset="0"/>
                <a:ea typeface="SimSun" panose="02010600030101010101" pitchFamily="2" charset="-122"/>
                <a:cs typeface="Times New Roman" panose="02020603050405020304" pitchFamily="18" charset="0"/>
              </a:rPr>
              <a:t>+</a:t>
            </a:r>
            <a:r>
              <a:rPr lang="en-US" sz="1200" dirty="0">
                <a:latin typeface="Times New Roman" panose="02020603050405020304" pitchFamily="18" charset="0"/>
                <a:ea typeface="SimSun" panose="02010600030101010101" pitchFamily="2" charset="-122"/>
                <a:cs typeface="Times New Roman" panose="02020603050405020304" pitchFamily="18" charset="0"/>
              </a:rPr>
              <a:t> DC) assessed at D14 after hIgG1 or NI-1701 treatment initiation. Data are presented as mean ± SD. </a:t>
            </a:r>
            <a:r>
              <a:rPr lang="en-GB" sz="1200" dirty="0">
                <a:latin typeface="Times New Roman" panose="02020603050405020304" pitchFamily="18" charset="0"/>
                <a:ea typeface="SimSun" panose="02010600030101010101" pitchFamily="2" charset="-122"/>
                <a:cs typeface="Times New Roman" panose="02020603050405020304" pitchFamily="18" charset="0"/>
              </a:rPr>
              <a:t>Significance was determined by unpaired t test.</a:t>
            </a:r>
            <a:r>
              <a:rPr lang="en-US" sz="1200" dirty="0">
                <a:latin typeface="Times New Roman" panose="02020603050405020304" pitchFamily="18" charset="0"/>
                <a:ea typeface="SimSun" panose="02010600030101010101" pitchFamily="2" charset="-122"/>
                <a:cs typeface="Times New Roman" panose="02020603050405020304" pitchFamily="18" charset="0"/>
              </a:rPr>
              <a:t> *</a:t>
            </a:r>
            <a:r>
              <a:rPr lang="en-US" sz="1200" i="1" dirty="0">
                <a:latin typeface="Times New Roman" panose="02020603050405020304" pitchFamily="18" charset="0"/>
                <a:ea typeface="SimSun" panose="02010600030101010101" pitchFamily="2" charset="-122"/>
                <a:cs typeface="Times New Roman" panose="02020603050405020304" pitchFamily="18" charset="0"/>
              </a:rPr>
              <a:t>p</a:t>
            </a:r>
            <a:r>
              <a:rPr lang="en-US" sz="1200" dirty="0">
                <a:latin typeface="Times New Roman" panose="02020603050405020304" pitchFamily="18" charset="0"/>
                <a:ea typeface="SimSun" panose="02010600030101010101" pitchFamily="2" charset="-122"/>
                <a:cs typeface="Times New Roman" panose="02020603050405020304" pitchFamily="18" charset="0"/>
              </a:rPr>
              <a:t>&lt;0.05</a:t>
            </a:r>
            <a:endParaRPr lang="en-US" sz="1200" dirty="0">
              <a:latin typeface="Calibri" panose="020F0502020204030204" pitchFamily="34" charset="0"/>
              <a:ea typeface="SimSun" panose="02010600030101010101" pitchFamily="2" charset="-122"/>
              <a:cs typeface="Times New Roman" panose="02020603050405020304" pitchFamily="18" charset="0"/>
            </a:endParaRPr>
          </a:p>
          <a:p>
            <a:pPr marL="0" indent="0" algn="just">
              <a:buNone/>
            </a:pPr>
            <a:endParaRPr lang="en-US" sz="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4242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4634" y="155512"/>
            <a:ext cx="6723366" cy="461665"/>
          </a:xfrm>
          <a:prstGeom prst="rect">
            <a:avLst/>
          </a:prstGeom>
        </p:spPr>
        <p:txBody>
          <a:bodyPr wrap="square">
            <a:spAutoFit/>
          </a:bodyPr>
          <a:lstStyle/>
          <a:p>
            <a:pPr marL="0" lvl="1" indent="0" algn="just">
              <a:buClr>
                <a:srgbClr val="7030A0"/>
              </a:buClr>
              <a:buNone/>
            </a:pPr>
            <a:r>
              <a:rPr lang="fr-CH" sz="2400" dirty="0" err="1">
                <a:latin typeface="Times New Roman" panose="02020603050405020304" pitchFamily="18" charset="0"/>
                <a:cs typeface="Times New Roman" panose="02020603050405020304" pitchFamily="18" charset="0"/>
              </a:rPr>
              <a:t>Supplementary</a:t>
            </a:r>
            <a:r>
              <a:rPr lang="fr-CH" sz="2400" dirty="0">
                <a:latin typeface="Times New Roman" panose="02020603050405020304" pitchFamily="18" charset="0"/>
                <a:cs typeface="Times New Roman" panose="02020603050405020304" pitchFamily="18" charset="0"/>
              </a:rPr>
              <a:t> Figure S3</a:t>
            </a:r>
          </a:p>
        </p:txBody>
      </p:sp>
      <p:sp>
        <p:nvSpPr>
          <p:cNvPr id="3" name="TextBox 2"/>
          <p:cNvSpPr txBox="1"/>
          <p:nvPr/>
        </p:nvSpPr>
        <p:spPr>
          <a:xfrm>
            <a:off x="441404" y="1642641"/>
            <a:ext cx="615874" cy="276999"/>
          </a:xfrm>
          <a:prstGeom prst="rect">
            <a:avLst/>
          </a:prstGeom>
          <a:noFill/>
        </p:spPr>
        <p:txBody>
          <a:bodyPr wrap="none" rtlCol="0">
            <a:spAutoFit/>
          </a:bodyPr>
          <a:lstStyle/>
          <a:p>
            <a:r>
              <a:rPr lang="en-GB" sz="1200" dirty="0"/>
              <a:t>Spleen</a:t>
            </a:r>
            <a:endParaRPr lang="fr-FR" sz="1200" dirty="0"/>
          </a:p>
        </p:txBody>
      </p:sp>
      <p:sp>
        <p:nvSpPr>
          <p:cNvPr id="5" name="TextBox 4"/>
          <p:cNvSpPr txBox="1"/>
          <p:nvPr/>
        </p:nvSpPr>
        <p:spPr>
          <a:xfrm>
            <a:off x="450482" y="3203288"/>
            <a:ext cx="599972" cy="276999"/>
          </a:xfrm>
          <a:prstGeom prst="rect">
            <a:avLst/>
          </a:prstGeom>
          <a:noFill/>
        </p:spPr>
        <p:txBody>
          <a:bodyPr wrap="none" rtlCol="0">
            <a:spAutoFit/>
          </a:bodyPr>
          <a:lstStyle/>
          <a:p>
            <a:r>
              <a:rPr lang="en-GB" sz="1200" dirty="0" err="1"/>
              <a:t>Tumor</a:t>
            </a:r>
            <a:endParaRPr lang="fr-FR" sz="1200" dirty="0"/>
          </a:p>
        </p:txBody>
      </p:sp>
      <p:sp>
        <p:nvSpPr>
          <p:cNvPr id="2" name="TextBox 1"/>
          <p:cNvSpPr txBox="1"/>
          <p:nvPr/>
        </p:nvSpPr>
        <p:spPr>
          <a:xfrm>
            <a:off x="1550430" y="1015891"/>
            <a:ext cx="789824" cy="400110"/>
          </a:xfrm>
          <a:prstGeom prst="rect">
            <a:avLst/>
          </a:prstGeom>
          <a:noFill/>
        </p:spPr>
        <p:txBody>
          <a:bodyPr wrap="square" rtlCol="0">
            <a:spAutoFit/>
          </a:bodyPr>
          <a:lstStyle/>
          <a:p>
            <a:pPr algn="ctr"/>
            <a:r>
              <a:rPr lang="en-GB" sz="1000" dirty="0"/>
              <a:t>PBS lip.+  NI-1701</a:t>
            </a:r>
            <a:endParaRPr lang="fr-FR" sz="1000" dirty="0"/>
          </a:p>
        </p:txBody>
      </p:sp>
      <p:sp>
        <p:nvSpPr>
          <p:cNvPr id="6" name="TextBox 5"/>
          <p:cNvSpPr txBox="1"/>
          <p:nvPr/>
        </p:nvSpPr>
        <p:spPr>
          <a:xfrm>
            <a:off x="2497067" y="1015891"/>
            <a:ext cx="1055697" cy="400110"/>
          </a:xfrm>
          <a:prstGeom prst="rect">
            <a:avLst/>
          </a:prstGeom>
          <a:noFill/>
        </p:spPr>
        <p:txBody>
          <a:bodyPr wrap="square" rtlCol="0">
            <a:spAutoFit/>
          </a:bodyPr>
          <a:lstStyle/>
          <a:p>
            <a:pPr algn="ctr"/>
            <a:r>
              <a:rPr lang="en-GB" sz="1000" dirty="0" err="1"/>
              <a:t>Clodronate</a:t>
            </a:r>
            <a:r>
              <a:rPr lang="en-GB" sz="1000" dirty="0"/>
              <a:t> lip. + NI-1701</a:t>
            </a:r>
            <a:endParaRPr lang="fr-FR" sz="1000" dirty="0"/>
          </a:p>
        </p:txBody>
      </p:sp>
      <p:graphicFrame>
        <p:nvGraphicFramePr>
          <p:cNvPr id="7" name="Object 6"/>
          <p:cNvGraphicFramePr>
            <a:graphicFrameLocks noChangeAspect="1"/>
          </p:cNvGraphicFramePr>
          <p:nvPr>
            <p:extLst>
              <p:ext uri="{D42A27DB-BD31-4B8C-83A1-F6EECF244321}">
                <p14:modId xmlns:p14="http://schemas.microsoft.com/office/powerpoint/2010/main" val="2891933281"/>
              </p:ext>
            </p:extLst>
          </p:nvPr>
        </p:nvGraphicFramePr>
        <p:xfrm>
          <a:off x="3722688" y="893763"/>
          <a:ext cx="1379537" cy="1919287"/>
        </p:xfrm>
        <a:graphic>
          <a:graphicData uri="http://schemas.openxmlformats.org/presentationml/2006/ole">
            <mc:AlternateContent xmlns:mc="http://schemas.openxmlformats.org/markup-compatibility/2006">
              <mc:Choice xmlns:v="urn:schemas-microsoft-com:vml" Requires="v">
                <p:oleObj spid="_x0000_s136945" name="Prism 9" r:id="rId4" imgW="2359969" imgH="3276321" progId="Prism9.Document">
                  <p:embed/>
                </p:oleObj>
              </mc:Choice>
              <mc:Fallback>
                <p:oleObj name="Prism 9" r:id="rId4" imgW="2359969" imgH="3276321" progId="Prism9.Document">
                  <p:embed/>
                  <p:pic>
                    <p:nvPicPr>
                      <p:cNvPr id="0" name="Object 1"/>
                      <p:cNvPicPr>
                        <a:picLocks noChangeAspect="1" noChangeArrowheads="1"/>
                      </p:cNvPicPr>
                      <p:nvPr/>
                    </p:nvPicPr>
                    <p:blipFill>
                      <a:blip r:embed="rId5"/>
                      <a:srcRect/>
                      <a:stretch>
                        <a:fillRect/>
                      </a:stretch>
                    </p:blipFill>
                    <p:spPr bwMode="auto">
                      <a:xfrm>
                        <a:off x="3722688" y="893763"/>
                        <a:ext cx="1379537" cy="1919287"/>
                      </a:xfrm>
                      <a:prstGeom prst="rect">
                        <a:avLst/>
                      </a:prstGeom>
                      <a:noFill/>
                      <a:ln>
                        <a:noFill/>
                      </a:ln>
                    </p:spPr>
                  </p:pic>
                </p:oleObj>
              </mc:Fallback>
            </mc:AlternateContent>
          </a:graphicData>
        </a:graphic>
      </p:graphicFrame>
      <p:sp>
        <p:nvSpPr>
          <p:cNvPr id="8" name="TextBox 7"/>
          <p:cNvSpPr txBox="1"/>
          <p:nvPr/>
        </p:nvSpPr>
        <p:spPr>
          <a:xfrm>
            <a:off x="2202582" y="2309555"/>
            <a:ext cx="534121" cy="246221"/>
          </a:xfrm>
          <a:prstGeom prst="rect">
            <a:avLst/>
          </a:prstGeom>
          <a:noFill/>
        </p:spPr>
        <p:txBody>
          <a:bodyPr wrap="none" rtlCol="0">
            <a:spAutoFit/>
          </a:bodyPr>
          <a:lstStyle/>
          <a:p>
            <a:r>
              <a:rPr lang="en-GB" sz="1000" dirty="0"/>
              <a:t>NKp46</a:t>
            </a:r>
            <a:endParaRPr lang="fr-FR" sz="1000" dirty="0"/>
          </a:p>
        </p:txBody>
      </p:sp>
      <p:sp>
        <p:nvSpPr>
          <p:cNvPr id="13" name="TextBox 12"/>
          <p:cNvSpPr txBox="1"/>
          <p:nvPr/>
        </p:nvSpPr>
        <p:spPr>
          <a:xfrm rot="16200000">
            <a:off x="1025527" y="1664284"/>
            <a:ext cx="490840" cy="246221"/>
          </a:xfrm>
          <a:prstGeom prst="rect">
            <a:avLst/>
          </a:prstGeom>
          <a:noFill/>
        </p:spPr>
        <p:txBody>
          <a:bodyPr wrap="none" rtlCol="0">
            <a:spAutoFit/>
          </a:bodyPr>
          <a:lstStyle/>
          <a:p>
            <a:r>
              <a:rPr lang="en-GB" sz="1000" dirty="0"/>
              <a:t>F4/80</a:t>
            </a:r>
            <a:endParaRPr lang="fr-FR" sz="1000" dirty="0"/>
          </a:p>
        </p:txBody>
      </p:sp>
      <p:cxnSp>
        <p:nvCxnSpPr>
          <p:cNvPr id="14" name="Straight Arrow Connector 13"/>
          <p:cNvCxnSpPr/>
          <p:nvPr/>
        </p:nvCxnSpPr>
        <p:spPr>
          <a:xfrm>
            <a:off x="1363860" y="1339097"/>
            <a:ext cx="0" cy="97200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1362171" y="2305992"/>
            <a:ext cx="2196000" cy="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196258" y="6004200"/>
            <a:ext cx="534121" cy="246221"/>
          </a:xfrm>
          <a:prstGeom prst="rect">
            <a:avLst/>
          </a:prstGeom>
          <a:noFill/>
        </p:spPr>
        <p:txBody>
          <a:bodyPr wrap="none" rtlCol="0">
            <a:spAutoFit/>
          </a:bodyPr>
          <a:lstStyle/>
          <a:p>
            <a:r>
              <a:rPr lang="en-GB" sz="1000" dirty="0"/>
              <a:t>NKp46</a:t>
            </a:r>
            <a:endParaRPr lang="fr-FR" sz="1000" dirty="0"/>
          </a:p>
        </p:txBody>
      </p:sp>
      <p:sp>
        <p:nvSpPr>
          <p:cNvPr id="19" name="TextBox 18"/>
          <p:cNvSpPr txBox="1"/>
          <p:nvPr/>
        </p:nvSpPr>
        <p:spPr>
          <a:xfrm rot="16200000">
            <a:off x="1019203" y="3248460"/>
            <a:ext cx="490840" cy="246221"/>
          </a:xfrm>
          <a:prstGeom prst="rect">
            <a:avLst/>
          </a:prstGeom>
          <a:noFill/>
        </p:spPr>
        <p:txBody>
          <a:bodyPr wrap="none" rtlCol="0">
            <a:spAutoFit/>
          </a:bodyPr>
          <a:lstStyle/>
          <a:p>
            <a:r>
              <a:rPr lang="en-GB" sz="1000" dirty="0"/>
              <a:t>F4/80</a:t>
            </a:r>
            <a:endParaRPr lang="fr-FR" sz="1000" dirty="0"/>
          </a:p>
        </p:txBody>
      </p:sp>
      <p:cxnSp>
        <p:nvCxnSpPr>
          <p:cNvPr id="20" name="Straight Arrow Connector 19"/>
          <p:cNvCxnSpPr/>
          <p:nvPr/>
        </p:nvCxnSpPr>
        <p:spPr>
          <a:xfrm>
            <a:off x="1357536" y="2923273"/>
            <a:ext cx="0" cy="97200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1355847" y="3898794"/>
            <a:ext cx="2196000" cy="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10" name="Object 9"/>
          <p:cNvGraphicFramePr>
            <a:graphicFrameLocks noChangeAspect="1"/>
          </p:cNvGraphicFramePr>
          <p:nvPr>
            <p:extLst>
              <p:ext uri="{D42A27DB-BD31-4B8C-83A1-F6EECF244321}">
                <p14:modId xmlns:p14="http://schemas.microsoft.com/office/powerpoint/2010/main" val="141419991"/>
              </p:ext>
            </p:extLst>
          </p:nvPr>
        </p:nvGraphicFramePr>
        <p:xfrm>
          <a:off x="3705225" y="2717800"/>
          <a:ext cx="1357313" cy="1933575"/>
        </p:xfrm>
        <a:graphic>
          <a:graphicData uri="http://schemas.openxmlformats.org/presentationml/2006/ole">
            <mc:AlternateContent xmlns:mc="http://schemas.openxmlformats.org/markup-compatibility/2006">
              <mc:Choice xmlns:v="urn:schemas-microsoft-com:vml" Requires="v">
                <p:oleObj spid="_x0000_s136946" name="Prism 9" r:id="rId6" imgW="2317473" imgH="3304053" progId="Prism9.Document">
                  <p:embed/>
                </p:oleObj>
              </mc:Choice>
              <mc:Fallback>
                <p:oleObj name="Prism 9" r:id="rId6" imgW="2317473" imgH="3304053" progId="Prism9.Document">
                  <p:embed/>
                  <p:pic>
                    <p:nvPicPr>
                      <p:cNvPr id="0" name="Object 1"/>
                      <p:cNvPicPr>
                        <a:picLocks noChangeAspect="1" noChangeArrowheads="1"/>
                      </p:cNvPicPr>
                      <p:nvPr/>
                    </p:nvPicPr>
                    <p:blipFill>
                      <a:blip r:embed="rId7"/>
                      <a:srcRect/>
                      <a:stretch>
                        <a:fillRect/>
                      </a:stretch>
                    </p:blipFill>
                    <p:spPr bwMode="auto">
                      <a:xfrm>
                        <a:off x="3705225" y="2717800"/>
                        <a:ext cx="1357313" cy="1933575"/>
                      </a:xfrm>
                      <a:prstGeom prst="rect">
                        <a:avLst/>
                      </a:prstGeom>
                      <a:noFill/>
                      <a:ln>
                        <a:noFill/>
                      </a:ln>
                    </p:spPr>
                  </p:pic>
                </p:oleObj>
              </mc:Fallback>
            </mc:AlternateContent>
          </a:graphicData>
        </a:graphic>
      </p:graphicFrame>
      <p:sp>
        <p:nvSpPr>
          <p:cNvPr id="11" name="TextBox 10"/>
          <p:cNvSpPr txBox="1"/>
          <p:nvPr/>
        </p:nvSpPr>
        <p:spPr>
          <a:xfrm>
            <a:off x="342181" y="650801"/>
            <a:ext cx="298480" cy="369332"/>
          </a:xfrm>
          <a:prstGeom prst="rect">
            <a:avLst/>
          </a:prstGeom>
          <a:noFill/>
        </p:spPr>
        <p:txBody>
          <a:bodyPr wrap="none" rtlCol="0">
            <a:spAutoFit/>
          </a:bodyPr>
          <a:lstStyle/>
          <a:p>
            <a:r>
              <a:rPr lang="en-GB" b="1" dirty="0"/>
              <a:t>a</a:t>
            </a:r>
            <a:endParaRPr lang="fr-FR" b="1" dirty="0"/>
          </a:p>
        </p:txBody>
      </p:sp>
      <p:sp>
        <p:nvSpPr>
          <p:cNvPr id="28" name="TextBox 27"/>
          <p:cNvSpPr txBox="1"/>
          <p:nvPr/>
        </p:nvSpPr>
        <p:spPr>
          <a:xfrm>
            <a:off x="439397" y="4554748"/>
            <a:ext cx="306494" cy="369332"/>
          </a:xfrm>
          <a:prstGeom prst="rect">
            <a:avLst/>
          </a:prstGeom>
          <a:noFill/>
        </p:spPr>
        <p:txBody>
          <a:bodyPr wrap="none" rtlCol="0">
            <a:spAutoFit/>
          </a:bodyPr>
          <a:lstStyle/>
          <a:p>
            <a:r>
              <a:rPr lang="en-GB" b="1" dirty="0"/>
              <a:t>b</a:t>
            </a:r>
            <a:endParaRPr lang="fr-FR" b="1" dirty="0"/>
          </a:p>
        </p:txBody>
      </p:sp>
      <p:sp>
        <p:nvSpPr>
          <p:cNvPr id="25" name="TextBox 24"/>
          <p:cNvSpPr txBox="1"/>
          <p:nvPr/>
        </p:nvSpPr>
        <p:spPr>
          <a:xfrm>
            <a:off x="452764" y="5356128"/>
            <a:ext cx="615874" cy="276999"/>
          </a:xfrm>
          <a:prstGeom prst="rect">
            <a:avLst/>
          </a:prstGeom>
          <a:noFill/>
        </p:spPr>
        <p:txBody>
          <a:bodyPr wrap="none" rtlCol="0">
            <a:spAutoFit/>
          </a:bodyPr>
          <a:lstStyle/>
          <a:p>
            <a:r>
              <a:rPr lang="en-GB" sz="1200" dirty="0"/>
              <a:t>Spleen</a:t>
            </a:r>
            <a:endParaRPr lang="fr-FR" sz="1200" dirty="0"/>
          </a:p>
        </p:txBody>
      </p:sp>
      <p:sp>
        <p:nvSpPr>
          <p:cNvPr id="26" name="TextBox 25"/>
          <p:cNvSpPr txBox="1"/>
          <p:nvPr/>
        </p:nvSpPr>
        <p:spPr>
          <a:xfrm rot="16200000">
            <a:off x="1027227" y="5422851"/>
            <a:ext cx="484428" cy="246221"/>
          </a:xfrm>
          <a:prstGeom prst="rect">
            <a:avLst/>
          </a:prstGeom>
          <a:noFill/>
        </p:spPr>
        <p:txBody>
          <a:bodyPr wrap="none" rtlCol="0">
            <a:spAutoFit/>
          </a:bodyPr>
          <a:lstStyle/>
          <a:p>
            <a:r>
              <a:rPr lang="en-GB" sz="1000" dirty="0"/>
              <a:t>FSC-A</a:t>
            </a:r>
            <a:endParaRPr lang="fr-FR" sz="1000" dirty="0"/>
          </a:p>
        </p:txBody>
      </p:sp>
      <p:cxnSp>
        <p:nvCxnSpPr>
          <p:cNvPr id="27" name="Straight Arrow Connector 26"/>
          <p:cNvCxnSpPr/>
          <p:nvPr/>
        </p:nvCxnSpPr>
        <p:spPr>
          <a:xfrm>
            <a:off x="1362354" y="5025779"/>
            <a:ext cx="0" cy="97200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360665" y="5992674"/>
            <a:ext cx="2196000" cy="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204864" y="3893731"/>
            <a:ext cx="534121" cy="246221"/>
          </a:xfrm>
          <a:prstGeom prst="rect">
            <a:avLst/>
          </a:prstGeom>
          <a:noFill/>
        </p:spPr>
        <p:txBody>
          <a:bodyPr wrap="none" rtlCol="0">
            <a:spAutoFit/>
          </a:bodyPr>
          <a:lstStyle/>
          <a:p>
            <a:r>
              <a:rPr lang="en-GB" sz="1000" dirty="0"/>
              <a:t>NKp46</a:t>
            </a:r>
            <a:endParaRPr lang="fr-FR" sz="1000" dirty="0"/>
          </a:p>
        </p:txBody>
      </p:sp>
      <p:sp>
        <p:nvSpPr>
          <p:cNvPr id="33" name="TextBox 32"/>
          <p:cNvSpPr txBox="1"/>
          <p:nvPr/>
        </p:nvSpPr>
        <p:spPr>
          <a:xfrm>
            <a:off x="1560129" y="4855244"/>
            <a:ext cx="918841" cy="246221"/>
          </a:xfrm>
          <a:prstGeom prst="rect">
            <a:avLst/>
          </a:prstGeom>
          <a:noFill/>
        </p:spPr>
        <p:txBody>
          <a:bodyPr wrap="none" rtlCol="0">
            <a:spAutoFit/>
          </a:bodyPr>
          <a:lstStyle/>
          <a:p>
            <a:r>
              <a:rPr lang="en-GB" sz="1000" dirty="0"/>
              <a:t>PBS + NI-1701</a:t>
            </a:r>
            <a:endParaRPr lang="fr-FR" sz="1000" dirty="0"/>
          </a:p>
        </p:txBody>
      </p:sp>
      <p:sp>
        <p:nvSpPr>
          <p:cNvPr id="34" name="TextBox 33"/>
          <p:cNvSpPr txBox="1"/>
          <p:nvPr/>
        </p:nvSpPr>
        <p:spPr>
          <a:xfrm>
            <a:off x="2513261" y="4725308"/>
            <a:ext cx="1016625" cy="400110"/>
          </a:xfrm>
          <a:prstGeom prst="rect">
            <a:avLst/>
          </a:prstGeom>
          <a:noFill/>
        </p:spPr>
        <p:txBody>
          <a:bodyPr wrap="none" rtlCol="0">
            <a:spAutoFit/>
          </a:bodyPr>
          <a:lstStyle/>
          <a:p>
            <a:pPr algn="ctr"/>
            <a:r>
              <a:rPr lang="en-GB" sz="1000" dirty="0"/>
              <a:t>Anti-</a:t>
            </a:r>
            <a:r>
              <a:rPr lang="en-GB" sz="1000" dirty="0" err="1"/>
              <a:t>asialo</a:t>
            </a:r>
            <a:r>
              <a:rPr lang="en-GB" sz="1000" dirty="0"/>
              <a:t> GM1</a:t>
            </a:r>
          </a:p>
          <a:p>
            <a:pPr algn="ctr"/>
            <a:r>
              <a:rPr lang="en-GB" sz="1000" dirty="0"/>
              <a:t>+ NI-1701</a:t>
            </a:r>
            <a:endParaRPr lang="fr-FR" sz="1000" dirty="0"/>
          </a:p>
        </p:txBody>
      </p:sp>
      <p:graphicFrame>
        <p:nvGraphicFramePr>
          <p:cNvPr id="9" name="Object 8"/>
          <p:cNvGraphicFramePr>
            <a:graphicFrameLocks noChangeAspect="1"/>
          </p:cNvGraphicFramePr>
          <p:nvPr>
            <p:extLst>
              <p:ext uri="{D42A27DB-BD31-4B8C-83A1-F6EECF244321}">
                <p14:modId xmlns:p14="http://schemas.microsoft.com/office/powerpoint/2010/main" val="1755408886"/>
              </p:ext>
            </p:extLst>
          </p:nvPr>
        </p:nvGraphicFramePr>
        <p:xfrm>
          <a:off x="3724275" y="4759325"/>
          <a:ext cx="1339850" cy="1855788"/>
        </p:xfrm>
        <a:graphic>
          <a:graphicData uri="http://schemas.openxmlformats.org/presentationml/2006/ole">
            <mc:AlternateContent xmlns:mc="http://schemas.openxmlformats.org/markup-compatibility/2006">
              <mc:Choice xmlns:v="urn:schemas-microsoft-com:vml" Requires="v">
                <p:oleObj spid="_x0000_s136947" name="Prism 9" r:id="rId8" imgW="2259491" imgH="3136221" progId="Prism9.Document">
                  <p:embed/>
                </p:oleObj>
              </mc:Choice>
              <mc:Fallback>
                <p:oleObj name="Prism 9" r:id="rId8" imgW="2259491" imgH="3136221" progId="Prism9.Document">
                  <p:embed/>
                  <p:pic>
                    <p:nvPicPr>
                      <p:cNvPr id="0" name="Object 1"/>
                      <p:cNvPicPr>
                        <a:picLocks noChangeAspect="1" noChangeArrowheads="1"/>
                      </p:cNvPicPr>
                      <p:nvPr/>
                    </p:nvPicPr>
                    <p:blipFill>
                      <a:blip r:embed="rId9"/>
                      <a:srcRect/>
                      <a:stretch>
                        <a:fillRect/>
                      </a:stretch>
                    </p:blipFill>
                    <p:spPr bwMode="auto">
                      <a:xfrm>
                        <a:off x="3724275" y="4759325"/>
                        <a:ext cx="1339850" cy="1855788"/>
                      </a:xfrm>
                      <a:prstGeom prst="rect">
                        <a:avLst/>
                      </a:prstGeom>
                      <a:noFill/>
                      <a:ln>
                        <a:noFill/>
                      </a:ln>
                    </p:spPr>
                  </p:pic>
                </p:oleObj>
              </mc:Fallback>
            </mc:AlternateContent>
          </a:graphicData>
        </a:graphic>
      </p:graphicFrame>
      <p:sp>
        <p:nvSpPr>
          <p:cNvPr id="35" name="TextBox 34"/>
          <p:cNvSpPr txBox="1"/>
          <p:nvPr/>
        </p:nvSpPr>
        <p:spPr>
          <a:xfrm>
            <a:off x="2193559" y="7774709"/>
            <a:ext cx="534121" cy="246221"/>
          </a:xfrm>
          <a:prstGeom prst="rect">
            <a:avLst/>
          </a:prstGeom>
          <a:noFill/>
        </p:spPr>
        <p:txBody>
          <a:bodyPr wrap="none" rtlCol="0">
            <a:spAutoFit/>
          </a:bodyPr>
          <a:lstStyle/>
          <a:p>
            <a:r>
              <a:rPr lang="en-GB" sz="1000" dirty="0"/>
              <a:t>NKp46</a:t>
            </a:r>
            <a:endParaRPr lang="fr-FR" sz="1000" dirty="0"/>
          </a:p>
        </p:txBody>
      </p:sp>
      <p:sp>
        <p:nvSpPr>
          <p:cNvPr id="36" name="TextBox 35"/>
          <p:cNvSpPr txBox="1"/>
          <p:nvPr/>
        </p:nvSpPr>
        <p:spPr>
          <a:xfrm>
            <a:off x="524772" y="7126637"/>
            <a:ext cx="599972" cy="276999"/>
          </a:xfrm>
          <a:prstGeom prst="rect">
            <a:avLst/>
          </a:prstGeom>
          <a:noFill/>
        </p:spPr>
        <p:txBody>
          <a:bodyPr wrap="none" rtlCol="0">
            <a:spAutoFit/>
          </a:bodyPr>
          <a:lstStyle/>
          <a:p>
            <a:r>
              <a:rPr lang="en-GB" sz="1200" dirty="0" err="1"/>
              <a:t>Tumor</a:t>
            </a:r>
            <a:endParaRPr lang="fr-FR" sz="1200" dirty="0"/>
          </a:p>
        </p:txBody>
      </p:sp>
      <p:sp>
        <p:nvSpPr>
          <p:cNvPr id="37" name="TextBox 36"/>
          <p:cNvSpPr txBox="1"/>
          <p:nvPr/>
        </p:nvSpPr>
        <p:spPr>
          <a:xfrm rot="16200000">
            <a:off x="1024528" y="7121475"/>
            <a:ext cx="484428" cy="246221"/>
          </a:xfrm>
          <a:prstGeom prst="rect">
            <a:avLst/>
          </a:prstGeom>
          <a:noFill/>
        </p:spPr>
        <p:txBody>
          <a:bodyPr wrap="none" rtlCol="0">
            <a:spAutoFit/>
          </a:bodyPr>
          <a:lstStyle/>
          <a:p>
            <a:r>
              <a:rPr lang="en-GB" sz="1000" dirty="0"/>
              <a:t>FSC-A</a:t>
            </a:r>
            <a:endParaRPr lang="fr-FR" sz="1000" dirty="0"/>
          </a:p>
        </p:txBody>
      </p:sp>
      <p:cxnSp>
        <p:nvCxnSpPr>
          <p:cNvPr id="38" name="Straight Arrow Connector 37"/>
          <p:cNvCxnSpPr/>
          <p:nvPr/>
        </p:nvCxnSpPr>
        <p:spPr>
          <a:xfrm>
            <a:off x="1359655" y="6796288"/>
            <a:ext cx="0" cy="97200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1357966" y="7763183"/>
            <a:ext cx="2196000" cy="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16" name="Object 15"/>
          <p:cNvGraphicFramePr>
            <a:graphicFrameLocks noChangeAspect="1"/>
          </p:cNvGraphicFramePr>
          <p:nvPr>
            <p:extLst>
              <p:ext uri="{D42A27DB-BD31-4B8C-83A1-F6EECF244321}">
                <p14:modId xmlns:p14="http://schemas.microsoft.com/office/powerpoint/2010/main" val="835292058"/>
              </p:ext>
            </p:extLst>
          </p:nvPr>
        </p:nvGraphicFramePr>
        <p:xfrm>
          <a:off x="3773488" y="6582770"/>
          <a:ext cx="1282700" cy="1852612"/>
        </p:xfrm>
        <a:graphic>
          <a:graphicData uri="http://schemas.openxmlformats.org/presentationml/2006/ole">
            <mc:AlternateContent xmlns:mc="http://schemas.openxmlformats.org/markup-compatibility/2006">
              <mc:Choice xmlns:v="urn:schemas-microsoft-com:vml" Requires="v">
                <p:oleObj spid="_x0000_s136948" name="Prism 8" r:id="rId10" imgW="2192506" imgH="3166834" progId="Prism8.Document">
                  <p:embed/>
                </p:oleObj>
              </mc:Choice>
              <mc:Fallback>
                <p:oleObj name="Prism 8" r:id="rId10" imgW="2192506" imgH="3166834" progId="Prism8.Document">
                  <p:embed/>
                  <p:pic>
                    <p:nvPicPr>
                      <p:cNvPr id="0" name="Object 1"/>
                      <p:cNvPicPr>
                        <a:picLocks noChangeAspect="1" noChangeArrowheads="1"/>
                      </p:cNvPicPr>
                      <p:nvPr/>
                    </p:nvPicPr>
                    <p:blipFill>
                      <a:blip r:embed="rId11"/>
                      <a:srcRect/>
                      <a:stretch>
                        <a:fillRect/>
                      </a:stretch>
                    </p:blipFill>
                    <p:spPr bwMode="auto">
                      <a:xfrm>
                        <a:off x="3773488" y="6582770"/>
                        <a:ext cx="1282700" cy="1852612"/>
                      </a:xfrm>
                      <a:prstGeom prst="rect">
                        <a:avLst/>
                      </a:prstGeom>
                      <a:noFill/>
                      <a:ln>
                        <a:noFill/>
                      </a:ln>
                    </p:spPr>
                  </p:pic>
                </p:oleObj>
              </mc:Fallback>
            </mc:AlternateContent>
          </a:graphicData>
        </a:graphic>
      </p:graphicFrame>
      <p:pic>
        <p:nvPicPr>
          <p:cNvPr id="136451" name="Picture 259"/>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395636" y="6786217"/>
            <a:ext cx="997410" cy="96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6452" name="Picture 260"/>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450164" y="6788444"/>
            <a:ext cx="997410" cy="96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3068960" y="7148215"/>
            <a:ext cx="436338" cy="261610"/>
          </a:xfrm>
          <a:prstGeom prst="rect">
            <a:avLst/>
          </a:prstGeom>
          <a:noFill/>
        </p:spPr>
        <p:txBody>
          <a:bodyPr wrap="none" rtlCol="0">
            <a:spAutoFit/>
          </a:bodyPr>
          <a:lstStyle/>
          <a:p>
            <a:r>
              <a:rPr lang="en-GB" sz="1050" dirty="0"/>
              <a:t>0.15</a:t>
            </a:r>
            <a:endParaRPr lang="fr-FR" sz="1050" dirty="0"/>
          </a:p>
        </p:txBody>
      </p:sp>
      <p:sp>
        <p:nvSpPr>
          <p:cNvPr id="44" name="TextBox 43"/>
          <p:cNvSpPr txBox="1"/>
          <p:nvPr/>
        </p:nvSpPr>
        <p:spPr>
          <a:xfrm>
            <a:off x="2095352" y="7157196"/>
            <a:ext cx="356188" cy="253916"/>
          </a:xfrm>
          <a:prstGeom prst="rect">
            <a:avLst/>
          </a:prstGeom>
          <a:noFill/>
        </p:spPr>
        <p:txBody>
          <a:bodyPr wrap="none" rtlCol="0">
            <a:spAutoFit/>
          </a:bodyPr>
          <a:lstStyle/>
          <a:p>
            <a:r>
              <a:rPr lang="en-GB" sz="1050" dirty="0"/>
              <a:t>2.4</a:t>
            </a:r>
            <a:endParaRPr lang="fr-FR" sz="1050" dirty="0"/>
          </a:p>
        </p:txBody>
      </p:sp>
      <p:pic>
        <p:nvPicPr>
          <p:cNvPr id="136459" name="Picture 26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390923" y="5024067"/>
            <a:ext cx="997410" cy="96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6460" name="Picture 268"/>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450512" y="5023950"/>
            <a:ext cx="997410" cy="96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0"/>
          <p:cNvSpPr txBox="1"/>
          <p:nvPr/>
        </p:nvSpPr>
        <p:spPr>
          <a:xfrm>
            <a:off x="1560129" y="6609512"/>
            <a:ext cx="918841" cy="246221"/>
          </a:xfrm>
          <a:prstGeom prst="rect">
            <a:avLst/>
          </a:prstGeom>
          <a:noFill/>
        </p:spPr>
        <p:txBody>
          <a:bodyPr wrap="none" rtlCol="0">
            <a:spAutoFit/>
          </a:bodyPr>
          <a:lstStyle/>
          <a:p>
            <a:r>
              <a:rPr lang="en-GB" sz="1000" dirty="0"/>
              <a:t>PBS + NI-1701</a:t>
            </a:r>
            <a:endParaRPr lang="fr-FR" sz="1000" dirty="0"/>
          </a:p>
        </p:txBody>
      </p:sp>
      <p:sp>
        <p:nvSpPr>
          <p:cNvPr id="53" name="TextBox 52"/>
          <p:cNvSpPr txBox="1"/>
          <p:nvPr/>
        </p:nvSpPr>
        <p:spPr>
          <a:xfrm>
            <a:off x="3212976" y="5158289"/>
            <a:ext cx="253596" cy="253916"/>
          </a:xfrm>
          <a:prstGeom prst="rect">
            <a:avLst/>
          </a:prstGeom>
          <a:noFill/>
        </p:spPr>
        <p:txBody>
          <a:bodyPr wrap="none" rtlCol="0">
            <a:spAutoFit/>
          </a:bodyPr>
          <a:lstStyle/>
          <a:p>
            <a:r>
              <a:rPr lang="en-GB" sz="1050" dirty="0"/>
              <a:t>2</a:t>
            </a:r>
            <a:endParaRPr lang="fr-FR" sz="1050" dirty="0"/>
          </a:p>
        </p:txBody>
      </p:sp>
      <p:sp>
        <p:nvSpPr>
          <p:cNvPr id="54" name="TextBox 53"/>
          <p:cNvSpPr txBox="1"/>
          <p:nvPr/>
        </p:nvSpPr>
        <p:spPr>
          <a:xfrm>
            <a:off x="2030264" y="5172655"/>
            <a:ext cx="425116" cy="253916"/>
          </a:xfrm>
          <a:prstGeom prst="rect">
            <a:avLst/>
          </a:prstGeom>
          <a:noFill/>
        </p:spPr>
        <p:txBody>
          <a:bodyPr wrap="none" rtlCol="0">
            <a:spAutoFit/>
          </a:bodyPr>
          <a:lstStyle/>
          <a:p>
            <a:r>
              <a:rPr lang="en-GB" sz="1050" dirty="0"/>
              <a:t>19.8</a:t>
            </a:r>
            <a:endParaRPr lang="fr-FR" sz="1050" dirty="0"/>
          </a:p>
        </p:txBody>
      </p:sp>
      <p:sp>
        <p:nvSpPr>
          <p:cNvPr id="55" name="TextBox 54"/>
          <p:cNvSpPr txBox="1"/>
          <p:nvPr/>
        </p:nvSpPr>
        <p:spPr>
          <a:xfrm>
            <a:off x="2510200" y="6462273"/>
            <a:ext cx="1016625" cy="400110"/>
          </a:xfrm>
          <a:prstGeom prst="rect">
            <a:avLst/>
          </a:prstGeom>
          <a:noFill/>
        </p:spPr>
        <p:txBody>
          <a:bodyPr wrap="none" rtlCol="0">
            <a:spAutoFit/>
          </a:bodyPr>
          <a:lstStyle/>
          <a:p>
            <a:pPr algn="ctr"/>
            <a:r>
              <a:rPr lang="en-GB" sz="1000" dirty="0"/>
              <a:t>Anti-</a:t>
            </a:r>
            <a:r>
              <a:rPr lang="en-GB" sz="1000" dirty="0" err="1"/>
              <a:t>asialo</a:t>
            </a:r>
            <a:r>
              <a:rPr lang="en-GB" sz="1000" dirty="0"/>
              <a:t> GM1</a:t>
            </a:r>
          </a:p>
          <a:p>
            <a:pPr algn="ctr"/>
            <a:r>
              <a:rPr lang="en-GB" sz="1000" dirty="0"/>
              <a:t>+ NI-1701</a:t>
            </a:r>
            <a:endParaRPr lang="fr-FR" sz="1000" dirty="0"/>
          </a:p>
        </p:txBody>
      </p:sp>
      <p:sp>
        <p:nvSpPr>
          <p:cNvPr id="56" name="TextBox 55"/>
          <p:cNvSpPr txBox="1"/>
          <p:nvPr/>
        </p:nvSpPr>
        <p:spPr>
          <a:xfrm>
            <a:off x="1617926" y="2608693"/>
            <a:ext cx="659155" cy="400110"/>
          </a:xfrm>
          <a:prstGeom prst="rect">
            <a:avLst/>
          </a:prstGeom>
          <a:noFill/>
        </p:spPr>
        <p:txBody>
          <a:bodyPr wrap="none" rtlCol="0">
            <a:spAutoFit/>
          </a:bodyPr>
          <a:lstStyle/>
          <a:p>
            <a:pPr algn="ctr"/>
            <a:r>
              <a:rPr lang="en-GB" sz="1000" dirty="0"/>
              <a:t>PBS lip.+ </a:t>
            </a:r>
          </a:p>
          <a:p>
            <a:pPr algn="ctr"/>
            <a:r>
              <a:rPr lang="en-GB" sz="1000" dirty="0"/>
              <a:t>NI-1701</a:t>
            </a:r>
            <a:endParaRPr lang="fr-FR" sz="1000" dirty="0"/>
          </a:p>
        </p:txBody>
      </p:sp>
      <p:sp>
        <p:nvSpPr>
          <p:cNvPr id="57" name="TextBox 56"/>
          <p:cNvSpPr txBox="1"/>
          <p:nvPr/>
        </p:nvSpPr>
        <p:spPr>
          <a:xfrm>
            <a:off x="2488441" y="2600067"/>
            <a:ext cx="1055697" cy="400110"/>
          </a:xfrm>
          <a:prstGeom prst="rect">
            <a:avLst/>
          </a:prstGeom>
          <a:noFill/>
        </p:spPr>
        <p:txBody>
          <a:bodyPr wrap="square" rtlCol="0">
            <a:spAutoFit/>
          </a:bodyPr>
          <a:lstStyle/>
          <a:p>
            <a:pPr algn="ctr"/>
            <a:r>
              <a:rPr lang="en-GB" sz="1000" dirty="0" err="1"/>
              <a:t>Clodronate</a:t>
            </a:r>
            <a:r>
              <a:rPr lang="en-GB" sz="1000" dirty="0"/>
              <a:t> lip. + NI-1701</a:t>
            </a:r>
            <a:endParaRPr lang="fr-FR" sz="1000" dirty="0"/>
          </a:p>
        </p:txBody>
      </p:sp>
      <p:pic>
        <p:nvPicPr>
          <p:cNvPr id="136474" name="Picture 28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404275" y="1334268"/>
            <a:ext cx="977659" cy="96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6476" name="Picture 284"/>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451341" y="1340266"/>
            <a:ext cx="977659" cy="96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 name="TextBox 61"/>
          <p:cNvSpPr txBox="1"/>
          <p:nvPr/>
        </p:nvSpPr>
        <p:spPr>
          <a:xfrm>
            <a:off x="3144820" y="1366144"/>
            <a:ext cx="356188" cy="253916"/>
          </a:xfrm>
          <a:prstGeom prst="rect">
            <a:avLst/>
          </a:prstGeom>
          <a:noFill/>
        </p:spPr>
        <p:txBody>
          <a:bodyPr wrap="none" rtlCol="0">
            <a:spAutoFit/>
          </a:bodyPr>
          <a:lstStyle/>
          <a:p>
            <a:r>
              <a:rPr lang="en-GB" sz="1050" dirty="0"/>
              <a:t>1.6</a:t>
            </a:r>
            <a:endParaRPr lang="fr-FR" sz="1050" dirty="0"/>
          </a:p>
        </p:txBody>
      </p:sp>
      <p:sp>
        <p:nvSpPr>
          <p:cNvPr id="63" name="TextBox 62"/>
          <p:cNvSpPr txBox="1"/>
          <p:nvPr/>
        </p:nvSpPr>
        <p:spPr>
          <a:xfrm>
            <a:off x="2010106" y="1366532"/>
            <a:ext cx="425116" cy="253916"/>
          </a:xfrm>
          <a:prstGeom prst="rect">
            <a:avLst/>
          </a:prstGeom>
          <a:noFill/>
        </p:spPr>
        <p:txBody>
          <a:bodyPr wrap="none" rtlCol="0">
            <a:spAutoFit/>
          </a:bodyPr>
          <a:lstStyle/>
          <a:p>
            <a:r>
              <a:rPr lang="en-GB" sz="1050" dirty="0"/>
              <a:t>20.4</a:t>
            </a:r>
            <a:endParaRPr lang="fr-FR" sz="1050" dirty="0"/>
          </a:p>
        </p:txBody>
      </p:sp>
      <p:pic>
        <p:nvPicPr>
          <p:cNvPr id="136482" name="Picture 290"/>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408725" y="2933068"/>
            <a:ext cx="977659" cy="96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6484" name="Picture 292"/>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446621" y="2936850"/>
            <a:ext cx="977659" cy="96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 name="TextBox 68"/>
          <p:cNvSpPr txBox="1"/>
          <p:nvPr/>
        </p:nvSpPr>
        <p:spPr>
          <a:xfrm>
            <a:off x="2043596" y="3059832"/>
            <a:ext cx="356188" cy="253916"/>
          </a:xfrm>
          <a:prstGeom prst="rect">
            <a:avLst/>
          </a:prstGeom>
          <a:noFill/>
        </p:spPr>
        <p:txBody>
          <a:bodyPr wrap="none" rtlCol="0">
            <a:spAutoFit/>
          </a:bodyPr>
          <a:lstStyle/>
          <a:p>
            <a:r>
              <a:rPr lang="en-GB" sz="1050" dirty="0"/>
              <a:t>7.7</a:t>
            </a:r>
            <a:endParaRPr lang="fr-FR" sz="1050" dirty="0"/>
          </a:p>
        </p:txBody>
      </p:sp>
      <p:sp>
        <p:nvSpPr>
          <p:cNvPr id="70" name="TextBox 69"/>
          <p:cNvSpPr txBox="1"/>
          <p:nvPr/>
        </p:nvSpPr>
        <p:spPr>
          <a:xfrm>
            <a:off x="3072812" y="3059832"/>
            <a:ext cx="356188" cy="253916"/>
          </a:xfrm>
          <a:prstGeom prst="rect">
            <a:avLst/>
          </a:prstGeom>
          <a:noFill/>
        </p:spPr>
        <p:txBody>
          <a:bodyPr wrap="none" rtlCol="0">
            <a:spAutoFit/>
          </a:bodyPr>
          <a:lstStyle/>
          <a:p>
            <a:r>
              <a:rPr lang="en-GB" sz="1050" dirty="0"/>
              <a:t>7.6</a:t>
            </a:r>
            <a:endParaRPr lang="fr-FR" sz="1050" dirty="0"/>
          </a:p>
        </p:txBody>
      </p:sp>
    </p:spTree>
    <p:extLst>
      <p:ext uri="{BB962C8B-B14F-4D97-AF65-F5344CB8AC3E}">
        <p14:creationId xmlns:p14="http://schemas.microsoft.com/office/powerpoint/2010/main" val="1038672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592528-8E05-4F8B-B451-5A589F0474AC}"/>
              </a:ext>
            </a:extLst>
          </p:cNvPr>
          <p:cNvSpPr/>
          <p:nvPr/>
        </p:nvSpPr>
        <p:spPr>
          <a:xfrm>
            <a:off x="260648" y="107504"/>
            <a:ext cx="6120680" cy="2625014"/>
          </a:xfrm>
          <a:prstGeom prst="rect">
            <a:avLst/>
          </a:prstGeom>
        </p:spPr>
        <p:txBody>
          <a:bodyPr wrap="square">
            <a:spAutoFit/>
          </a:bodyPr>
          <a:lstStyle/>
          <a:p>
            <a:pPr algn="just">
              <a:lnSpc>
                <a:spcPct val="200000"/>
              </a:lnSpc>
              <a:spcAft>
                <a:spcPts val="1000"/>
              </a:spcAft>
            </a:pPr>
            <a:r>
              <a:rPr lang="en-US" sz="1200" b="1" u="sng" dirty="0">
                <a:latin typeface="Times New Roman" panose="02020603050405020304" pitchFamily="18" charset="0"/>
                <a:ea typeface="SimSun" panose="02010600030101010101" pitchFamily="2" charset="-122"/>
                <a:cs typeface="Times New Roman" panose="02020603050405020304" pitchFamily="18" charset="0"/>
              </a:rPr>
              <a:t>Supplementary Figure S3</a:t>
            </a:r>
            <a:r>
              <a:rPr lang="en-US" sz="1200" b="1" dirty="0">
                <a:latin typeface="Times New Roman" panose="02020603050405020304" pitchFamily="18" charset="0"/>
                <a:ea typeface="SimSun" panose="02010600030101010101" pitchFamily="2" charset="-122"/>
                <a:cs typeface="Times New Roman" panose="02020603050405020304" pitchFamily="18" charset="0"/>
              </a:rPr>
              <a:t>: </a:t>
            </a:r>
            <a:r>
              <a:rPr lang="en-US" sz="1200" dirty="0">
                <a:latin typeface="Times New Roman" panose="02020603050405020304" pitchFamily="18" charset="0"/>
                <a:ea typeface="SimSun" panose="02010600030101010101" pitchFamily="2" charset="-122"/>
                <a:cs typeface="Times New Roman" panose="02020603050405020304" pitchFamily="18" charset="0"/>
              </a:rPr>
              <a:t>Analysis of macrophage and NK cell content in spleen and tumor of NI-1701-treated mice, with or without macrophage or NK cell depletion, was performed by flow cytometry. Representative flow cytometry plots and analysis of macrophage (a) or NK cell (b) proportion in live cells in tumor and spleen, at study termination, with or without cell depletion. Graphs represent the percentage of F4/80</a:t>
            </a:r>
            <a:r>
              <a:rPr lang="en-US" sz="1200" baseline="30000" dirty="0">
                <a:latin typeface="Times New Roman" panose="02020603050405020304" pitchFamily="18" charset="0"/>
                <a:ea typeface="SimSun" panose="02010600030101010101" pitchFamily="2" charset="-122"/>
                <a:cs typeface="Times New Roman" panose="02020603050405020304" pitchFamily="18" charset="0"/>
              </a:rPr>
              <a:t>+ </a:t>
            </a:r>
            <a:r>
              <a:rPr lang="en-US" sz="1200" dirty="0">
                <a:latin typeface="Times New Roman" panose="02020603050405020304" pitchFamily="18" charset="0"/>
                <a:ea typeface="SimSun" panose="02010600030101010101" pitchFamily="2" charset="-122"/>
                <a:cs typeface="Times New Roman" panose="02020603050405020304" pitchFamily="18" charset="0"/>
              </a:rPr>
              <a:t>macrophages (a) or NKp46</a:t>
            </a:r>
            <a:r>
              <a:rPr lang="en-US" sz="1200" baseline="30000" dirty="0">
                <a:latin typeface="Times New Roman" panose="02020603050405020304" pitchFamily="18" charset="0"/>
                <a:ea typeface="SimSun" panose="02010600030101010101" pitchFamily="2" charset="-122"/>
                <a:cs typeface="Times New Roman" panose="02020603050405020304" pitchFamily="18" charset="0"/>
              </a:rPr>
              <a:t>+</a:t>
            </a:r>
            <a:r>
              <a:rPr lang="en-US" sz="1200" dirty="0">
                <a:latin typeface="Times New Roman" panose="02020603050405020304" pitchFamily="18" charset="0"/>
                <a:ea typeface="SimSun" panose="02010600030101010101" pitchFamily="2" charset="-122"/>
                <a:cs typeface="Times New Roman" panose="02020603050405020304" pitchFamily="18" charset="0"/>
              </a:rPr>
              <a:t> NK cells (b) in live cells in spleens or tumors.</a:t>
            </a:r>
            <a:r>
              <a:rPr lang="en-GB" sz="1200" dirty="0">
                <a:latin typeface="Times New Roman" panose="02020603050405020304" pitchFamily="18" charset="0"/>
                <a:ea typeface="SimSun" panose="02010600030101010101" pitchFamily="2" charset="-122"/>
                <a:cs typeface="Times New Roman" panose="02020603050405020304" pitchFamily="18" charset="0"/>
              </a:rPr>
              <a:t> Data are presented as mean ± SD, with n=</a:t>
            </a:r>
            <a:r>
              <a:rPr lang="en-US" sz="1200" dirty="0">
                <a:latin typeface="Times New Roman" panose="02020603050405020304" pitchFamily="18" charset="0"/>
                <a:ea typeface="SimSun" panose="02010600030101010101" pitchFamily="2" charset="-122"/>
                <a:cs typeface="Times New Roman" panose="02020603050405020304" pitchFamily="18" charset="0"/>
              </a:rPr>
              <a:t>3-4 mice per group. </a:t>
            </a:r>
            <a:r>
              <a:rPr lang="fr-CH" sz="1200" dirty="0" err="1">
                <a:latin typeface="Times New Roman" panose="02020603050405020304" pitchFamily="18" charset="0"/>
                <a:ea typeface="SimSun" panose="02010600030101010101" pitchFamily="2" charset="-122"/>
                <a:cs typeface="Times New Roman" panose="02020603050405020304" pitchFamily="18" charset="0"/>
              </a:rPr>
              <a:t>Significance</a:t>
            </a:r>
            <a:r>
              <a:rPr lang="fr-CH" sz="1200" dirty="0">
                <a:latin typeface="Times New Roman" panose="02020603050405020304" pitchFamily="18" charset="0"/>
                <a:ea typeface="SimSun" panose="02010600030101010101" pitchFamily="2" charset="-122"/>
                <a:cs typeface="Times New Roman" panose="02020603050405020304" pitchFamily="18" charset="0"/>
              </a:rPr>
              <a:t> </a:t>
            </a:r>
            <a:r>
              <a:rPr lang="fr-CH" sz="1200" dirty="0" err="1">
                <a:latin typeface="Times New Roman" panose="02020603050405020304" pitchFamily="18" charset="0"/>
                <a:ea typeface="SimSun" panose="02010600030101010101" pitchFamily="2" charset="-122"/>
                <a:cs typeface="Times New Roman" panose="02020603050405020304" pitchFamily="18" charset="0"/>
              </a:rPr>
              <a:t>was</a:t>
            </a:r>
            <a:r>
              <a:rPr lang="fr-CH" sz="1200" dirty="0">
                <a:latin typeface="Times New Roman" panose="02020603050405020304" pitchFamily="18" charset="0"/>
                <a:ea typeface="SimSun" panose="02010600030101010101" pitchFamily="2" charset="-122"/>
                <a:cs typeface="Times New Roman" panose="02020603050405020304" pitchFamily="18" charset="0"/>
              </a:rPr>
              <a:t> </a:t>
            </a:r>
            <a:r>
              <a:rPr lang="fr-CH" sz="1200" dirty="0" err="1">
                <a:latin typeface="Times New Roman" panose="02020603050405020304" pitchFamily="18" charset="0"/>
                <a:ea typeface="SimSun" panose="02010600030101010101" pitchFamily="2" charset="-122"/>
                <a:cs typeface="Times New Roman" panose="02020603050405020304" pitchFamily="18" charset="0"/>
              </a:rPr>
              <a:t>determined</a:t>
            </a:r>
            <a:r>
              <a:rPr lang="fr-CH" sz="1200" dirty="0">
                <a:latin typeface="Times New Roman" panose="02020603050405020304" pitchFamily="18" charset="0"/>
                <a:ea typeface="SimSun" panose="02010600030101010101" pitchFamily="2" charset="-122"/>
                <a:cs typeface="Times New Roman" panose="02020603050405020304" pitchFamily="18" charset="0"/>
              </a:rPr>
              <a:t> by </a:t>
            </a:r>
            <a:r>
              <a:rPr lang="fr-CH" sz="1200" dirty="0" err="1">
                <a:latin typeface="Times New Roman" panose="02020603050405020304" pitchFamily="18" charset="0"/>
                <a:ea typeface="SimSun" panose="02010600030101010101" pitchFamily="2" charset="-122"/>
                <a:cs typeface="Times New Roman" panose="02020603050405020304" pitchFamily="18" charset="0"/>
              </a:rPr>
              <a:t>unpaired</a:t>
            </a:r>
            <a:r>
              <a:rPr lang="fr-CH" sz="1200" dirty="0">
                <a:latin typeface="Times New Roman" panose="02020603050405020304" pitchFamily="18" charset="0"/>
                <a:ea typeface="SimSun" panose="02010600030101010101" pitchFamily="2" charset="-122"/>
                <a:cs typeface="Times New Roman" panose="02020603050405020304" pitchFamily="18" charset="0"/>
              </a:rPr>
              <a:t> t test. ***</a:t>
            </a:r>
            <a:r>
              <a:rPr lang="fr-CH" sz="1200" i="1" dirty="0">
                <a:latin typeface="Times New Roman" panose="02020603050405020304" pitchFamily="18" charset="0"/>
                <a:ea typeface="SimSun" panose="02010600030101010101" pitchFamily="2" charset="-122"/>
                <a:cs typeface="Times New Roman" panose="02020603050405020304" pitchFamily="18" charset="0"/>
              </a:rPr>
              <a:t>p</a:t>
            </a:r>
            <a:r>
              <a:rPr lang="fr-CH" sz="1200" dirty="0">
                <a:latin typeface="Times New Roman" panose="02020603050405020304" pitchFamily="18" charset="0"/>
                <a:ea typeface="SimSun" panose="02010600030101010101" pitchFamily="2" charset="-122"/>
                <a:cs typeface="Times New Roman" panose="02020603050405020304" pitchFamily="18" charset="0"/>
              </a:rPr>
              <a:t>&lt;0.001, ****</a:t>
            </a:r>
            <a:r>
              <a:rPr lang="fr-CH" sz="1200" i="1" dirty="0">
                <a:latin typeface="Times New Roman" panose="02020603050405020304" pitchFamily="18" charset="0"/>
                <a:ea typeface="SimSun" panose="02010600030101010101" pitchFamily="2" charset="-122"/>
                <a:cs typeface="Times New Roman" panose="02020603050405020304" pitchFamily="18" charset="0"/>
              </a:rPr>
              <a:t>p</a:t>
            </a:r>
            <a:r>
              <a:rPr lang="fr-CH" sz="1200" dirty="0">
                <a:latin typeface="Times New Roman" panose="02020603050405020304" pitchFamily="18" charset="0"/>
                <a:ea typeface="SimSun" panose="02010600030101010101" pitchFamily="2" charset="-122"/>
                <a:cs typeface="Times New Roman" panose="02020603050405020304" pitchFamily="18" charset="0"/>
              </a:rPr>
              <a:t>&lt;0.0001</a:t>
            </a:r>
            <a:endParaRPr lang="en-US" sz="1200" dirty="0">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68776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4634" y="155512"/>
            <a:ext cx="6723366" cy="461665"/>
          </a:xfrm>
          <a:prstGeom prst="rect">
            <a:avLst/>
          </a:prstGeom>
        </p:spPr>
        <p:txBody>
          <a:bodyPr wrap="square">
            <a:spAutoFit/>
          </a:bodyPr>
          <a:lstStyle/>
          <a:p>
            <a:pPr marL="0" lvl="1" indent="0" algn="just">
              <a:buClr>
                <a:srgbClr val="7030A0"/>
              </a:buClr>
              <a:buNone/>
            </a:pPr>
            <a:r>
              <a:rPr lang="fr-CH" sz="2400" dirty="0" err="1">
                <a:latin typeface="Times New Roman" panose="02020603050405020304" pitchFamily="18" charset="0"/>
                <a:cs typeface="Times New Roman" panose="02020603050405020304" pitchFamily="18" charset="0"/>
              </a:rPr>
              <a:t>Supplementary</a:t>
            </a:r>
            <a:r>
              <a:rPr lang="fr-CH" sz="2400" dirty="0">
                <a:latin typeface="Times New Roman" panose="02020603050405020304" pitchFamily="18" charset="0"/>
                <a:cs typeface="Times New Roman" panose="02020603050405020304" pitchFamily="18" charset="0"/>
              </a:rPr>
              <a:t> Figure S4</a:t>
            </a:r>
          </a:p>
        </p:txBody>
      </p:sp>
      <p:pic>
        <p:nvPicPr>
          <p:cNvPr id="141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32" y="725334"/>
            <a:ext cx="1637778" cy="158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1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8840" y="725334"/>
            <a:ext cx="1452000" cy="158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1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0214" y="2411760"/>
            <a:ext cx="1452000" cy="158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13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3016" y="2411760"/>
            <a:ext cx="1452000" cy="158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132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32407" y="724043"/>
            <a:ext cx="1452000" cy="158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1321"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7479" y="2411760"/>
            <a:ext cx="1452000" cy="158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950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90054" y="721248"/>
            <a:ext cx="1452000" cy="158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4122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828970-B154-4EF7-90EA-FECA7C233326}"/>
              </a:ext>
            </a:extLst>
          </p:cNvPr>
          <p:cNvSpPr/>
          <p:nvPr/>
        </p:nvSpPr>
        <p:spPr>
          <a:xfrm>
            <a:off x="260648" y="107504"/>
            <a:ext cx="6120680" cy="1517018"/>
          </a:xfrm>
          <a:prstGeom prst="rect">
            <a:avLst/>
          </a:prstGeom>
        </p:spPr>
        <p:txBody>
          <a:bodyPr wrap="square">
            <a:spAutoFit/>
          </a:bodyPr>
          <a:lstStyle/>
          <a:p>
            <a:pPr algn="just">
              <a:lnSpc>
                <a:spcPct val="200000"/>
              </a:lnSpc>
              <a:spcAft>
                <a:spcPts val="1000"/>
              </a:spcAft>
            </a:pPr>
            <a:r>
              <a:rPr lang="en-US" sz="1200" b="1" u="sng" dirty="0">
                <a:latin typeface="Times New Roman" panose="02020603050405020304" pitchFamily="18" charset="0"/>
                <a:ea typeface="SimSun" panose="02010600030101010101" pitchFamily="2" charset="-122"/>
                <a:cs typeface="Times New Roman" panose="02020603050405020304" pitchFamily="18" charset="0"/>
              </a:rPr>
              <a:t>Supplementary figure S4</a:t>
            </a:r>
            <a:r>
              <a:rPr lang="en-US" sz="1200" b="1" dirty="0">
                <a:latin typeface="Times New Roman" panose="02020603050405020304" pitchFamily="18" charset="0"/>
                <a:ea typeface="SimSun" panose="02010600030101010101" pitchFamily="2" charset="-122"/>
                <a:cs typeface="Times New Roman" panose="02020603050405020304" pitchFamily="18" charset="0"/>
              </a:rPr>
              <a:t>: </a:t>
            </a:r>
            <a:r>
              <a:rPr lang="en-US" sz="1200" dirty="0">
                <a:latin typeface="Times New Roman" panose="02020603050405020304" pitchFamily="18" charset="0"/>
                <a:ea typeface="SimSun" panose="02010600030101010101" pitchFamily="2" charset="-122"/>
                <a:cs typeface="Times New Roman" panose="02020603050405020304" pitchFamily="18" charset="0"/>
              </a:rPr>
              <a:t>Phenotypic characterization of GM-CSF BALB/c bone-marrow-derived dendritic cells (BMDCs) by flow cytometry. BMDCs were stained with anti-CD11c, anti-MHCII (IA/IE), anti-MHC I (H2d), anti-SIRP</a:t>
            </a:r>
            <a:r>
              <a:rPr lang="el-GR" sz="1200" dirty="0">
                <a:latin typeface="Times New Roman" panose="02020603050405020304" pitchFamily="18" charset="0"/>
                <a:ea typeface="SimSun" panose="02010600030101010101" pitchFamily="2" charset="-122"/>
                <a:cs typeface="Times New Roman" panose="02020603050405020304" pitchFamily="18" charset="0"/>
              </a:rPr>
              <a:t>α</a:t>
            </a:r>
            <a:r>
              <a:rPr lang="en-US" sz="1200" dirty="0">
                <a:latin typeface="Times New Roman" panose="02020603050405020304" pitchFamily="18" charset="0"/>
                <a:ea typeface="SimSun" panose="02010600030101010101" pitchFamily="2" charset="-122"/>
                <a:cs typeface="Times New Roman" panose="02020603050405020304" pitchFamily="18" charset="0"/>
              </a:rPr>
              <a:t>, anti-CD80 or anti-CD86 Abs (filled grey histograms) or matching isotype controls (empty histograms).</a:t>
            </a:r>
            <a:endParaRPr lang="en-US" sz="1200" dirty="0">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00326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24724</TotalTime>
  <Words>531</Words>
  <Application>Microsoft Office PowerPoint</Application>
  <PresentationFormat>On-screen Show (4:3)</PresentationFormat>
  <Paragraphs>82</Paragraphs>
  <Slides>8</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8</vt:i4>
      </vt:variant>
    </vt:vector>
  </HeadingPairs>
  <TitlesOfParts>
    <vt:vector size="14" baseType="lpstr">
      <vt:lpstr>Arial</vt:lpstr>
      <vt:lpstr>Calibri</vt:lpstr>
      <vt:lpstr>Times New Roman</vt:lpstr>
      <vt:lpstr>Office Theme</vt:lpstr>
      <vt:lpstr>Prism 9</vt:lpstr>
      <vt:lpstr>Prism 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 on efficacy and mechanism of action in vivo (in the TME) of a bispecific anti-CD19/CD47 Ab to target B-cell malignancies</dc:title>
  <dc:creator>xchauchet</dc:creator>
  <cp:lastModifiedBy>Xavier Chauchet</cp:lastModifiedBy>
  <cp:revision>1091</cp:revision>
  <cp:lastPrinted>2019-11-06T14:29:14Z</cp:lastPrinted>
  <dcterms:created xsi:type="dcterms:W3CDTF">2016-09-14T13:35:16Z</dcterms:created>
  <dcterms:modified xsi:type="dcterms:W3CDTF">2022-04-07T20:02:47Z</dcterms:modified>
</cp:coreProperties>
</file>