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7E7C5-6C36-4349-8C12-21CEBB1364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6F842-176A-48D5-A465-104E7A74CD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D3F3A-AFFB-4F09-A56F-20D7737A2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FA08-D3D3-4B0F-94C9-B622D26C19C5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F3C819-45A2-4AFB-A811-A46917FC4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7EF80-2558-42F5-8D66-C046F9DB3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EFE41-C0F8-4146-AA02-18038B4CC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759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8FF70-6732-40AE-9E0A-A95F07883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A17ED3-EF0B-48E8-A931-FF912A3AAB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196152-976B-4E3A-87EB-79DEEF91D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FA08-D3D3-4B0F-94C9-B622D26C19C5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D8995-1160-4624-A97F-6BC5D0456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88196C-AFE7-4E00-BB6D-13112A9BD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EFE41-C0F8-4146-AA02-18038B4CC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117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547C84-5C3F-4B1A-93E3-EB346EB5AD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42736E-9B62-432C-B48B-CCE528A642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379FA-1B07-4617-A947-17EA3392B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FA08-D3D3-4B0F-94C9-B622D26C19C5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3838B-2ECB-406A-AF88-89DB5CBA9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01CCD3-4D91-4B5E-BD06-82B094B75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EFE41-C0F8-4146-AA02-18038B4CC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34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597E0-441F-4DF3-8BB3-C92814620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F262C8-8F98-4540-9BF3-414292CA51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14EAC6-5357-44EB-B16C-11E2CB10B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FA08-D3D3-4B0F-94C9-B622D26C19C5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C1CE81-5003-4DB5-8BE6-DF6E88830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AD1FFD-86D4-49AF-85DE-A420EEF01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EFE41-C0F8-4146-AA02-18038B4CC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013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D4062-01A9-406F-84A0-3AA9553E6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94C086-8F68-4196-A2AF-E373DC585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5AA83-8B2E-4123-8610-F11C49F75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FA08-D3D3-4B0F-94C9-B622D26C19C5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D1A4EA-9D7B-4A65-96B5-A21E147DF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1A82A0-2070-409E-AEC1-4C6C426D9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EFE41-C0F8-4146-AA02-18038B4CC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79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1D7EF-E16D-47C1-BFDD-1AE69BA58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444C56-7EDB-4C51-B2A1-6C2F0341A4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049E3A-DFD8-4ECD-B120-F5F1980C35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298935-7FC3-4C26-9861-D07B3C8F2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FA08-D3D3-4B0F-94C9-B622D26C19C5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B943CC-6FF2-42A9-B277-B2AB7923E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7427B2-AC83-44B8-B89F-D38CBCAD2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EFE41-C0F8-4146-AA02-18038B4CC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330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79ABA-BFB3-4621-994C-E04C1EBCB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6706E2-EBB5-4607-AA95-456D5CE86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1D942D-8C82-4337-A5B9-068D077AA0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E5926E-C166-4F05-BA5E-2EEC7006AA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404CDE-CC92-4714-8BC9-68ACFAF112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B7C1E6-BDEB-4A7C-8178-B58C90005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FA08-D3D3-4B0F-94C9-B622D26C19C5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F4ED82-2F98-4AE3-B2A1-C902237A5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D2FDE6-FF10-4AB3-94BD-FE30C330A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EFE41-C0F8-4146-AA02-18038B4CC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603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C8003-40EE-42FE-B2F4-D20117C00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24970C-69CD-4CF5-B363-DE22C7A8A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FA08-D3D3-4B0F-94C9-B622D26C19C5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AE1390-C313-401A-A473-D5F471962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2C3EE6-AF31-4F30-A275-85EC4002D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EFE41-C0F8-4146-AA02-18038B4CC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672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99C2D2-710A-4BD4-80B9-C6FC149CA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FA08-D3D3-4B0F-94C9-B622D26C19C5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B3C8AE-0395-4BB0-B69D-E5E7427AF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6A7F53-4DDD-4EB6-9B8B-0F5112519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EFE41-C0F8-4146-AA02-18038B4CC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4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1FA22-198C-4A7D-8ABE-E516A54CB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4EE073-0208-4772-BE70-FD25E2E2F1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833EA3-03DE-41FE-BC2D-11A6062896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CA69DB-ADF6-4C79-AC32-FBF514F49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FA08-D3D3-4B0F-94C9-B622D26C19C5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107EE-240D-4490-982C-526560BF8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0D1D21-8345-4FD3-9455-DE0096986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EFE41-C0F8-4146-AA02-18038B4CC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558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33A81-B29E-4A92-AB58-F5220A837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6990BA-84C3-4FEA-AACA-08690B9041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FBDBB7-67B5-4214-A52A-C4B930C535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FA708E-FEC2-4B39-879C-74AD5B84C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FA08-D3D3-4B0F-94C9-B622D26C19C5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F57EFC-4C47-40BC-89DC-FE1415655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778590-27E6-4669-A233-D2D55CA99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EFE41-C0F8-4146-AA02-18038B4CC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800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9937C6-9BDB-4110-8344-4BCD990F8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62AFBC-4FEC-4058-9587-4EDB1CD663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7C2B7-3994-4D48-8125-68A5E07CC0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CFA08-D3D3-4B0F-94C9-B622D26C19C5}" type="datetimeFigureOut">
              <a:rPr lang="en-US" smtClean="0"/>
              <a:t>3/23/2022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D193BC-A90B-49D0-9DC1-BD4227F18D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1CF467-9EAE-41EC-8341-C73B373AD0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EFE41-C0F8-4146-AA02-18038B4CC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481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ED88E-C116-4A97-8223-26FA96EFFC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LT-21-937.R1 - SARS-CoV-2 Antibody Response to a Third Dose of Homologous mRNA Vaccination in Liver Transplant Recipients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F5AC57-A11E-4329-AEA3-2EF34FF8F2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95951"/>
            <a:ext cx="9144000" cy="1655762"/>
          </a:xfrm>
        </p:spPr>
        <p:txBody>
          <a:bodyPr/>
          <a:lstStyle/>
          <a:p>
            <a:r>
              <a:rPr lang="en-US" dirty="0"/>
              <a:t>Strauss and Chang et al</a:t>
            </a:r>
          </a:p>
        </p:txBody>
      </p:sp>
    </p:spTree>
    <p:extLst>
      <p:ext uri="{BB962C8B-B14F-4D97-AF65-F5344CB8AC3E}">
        <p14:creationId xmlns:p14="http://schemas.microsoft.com/office/powerpoint/2010/main" val="3679360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6E701-20B0-4C98-B6F0-BE1A077D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Figure 1A: </a:t>
            </a:r>
            <a:r>
              <a:rPr lang="en-US" sz="2000" dirty="0"/>
              <a:t>Violin plot of the last pre-D3 versus 1 month post-D3 antibody level, categorized by assay. Reference line delineates positive cutoffs for anti-RBD (≥0.8) U/mL) and anti-S1 (≥1.1 AU). Anti-RBD assay is measured along a log10 scale on the y-axis.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E6F89E-61D8-4B4A-B910-5F22239B78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351" y="1944029"/>
            <a:ext cx="5076825" cy="369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982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6E701-20B0-4C98-B6F0-BE1A077D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Figure 1B: </a:t>
            </a:r>
            <a:r>
              <a:rPr lang="en-US" sz="2000" dirty="0"/>
              <a:t>Violin plot of the last pre-D3 versus 1 month post-D3 antibody level, categorized by assay. Reference line delineates positive cutoffs for anti-RBD (≥0.8) U/mL) and anti-S1 (≥1.1 AU). Anti-RBD assay is measured along a log10 scale on the y-axis.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AAB6672-B9FF-4F72-9377-88DFED9938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894" y="2178228"/>
            <a:ext cx="5076825" cy="369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232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6E701-20B0-4C98-B6F0-BE1A077D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Supplemental Figure 1A: </a:t>
            </a:r>
            <a:r>
              <a:rPr lang="en-US" sz="2000" dirty="0"/>
              <a:t>Violin plot of the peak anti-spike antibody level pre-D3 versus 1 month post-D3, stratified by assay. Anti-RBD assay is measured along a log10 scale on the y-axis. Reference line delineates positive cutoffs for Roche (≥log(0.8) U/mL) and EUROIMMUN (≥1.1 AU) EIA.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33334D9-7F86-455F-8DC2-73C5D351D6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587" y="2155176"/>
            <a:ext cx="5076825" cy="3692236"/>
          </a:xfrm>
        </p:spPr>
      </p:pic>
    </p:spTree>
    <p:extLst>
      <p:ext uri="{BB962C8B-B14F-4D97-AF65-F5344CB8AC3E}">
        <p14:creationId xmlns:p14="http://schemas.microsoft.com/office/powerpoint/2010/main" val="1151294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6E701-20B0-4C98-B6F0-BE1A077D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Supplemental Figure 1B: </a:t>
            </a:r>
            <a:r>
              <a:rPr lang="en-US" sz="2000" dirty="0"/>
              <a:t>Violin plot of the peak anti-spike antibody level pre-D3 versus 1 month post-D3, stratified by assay. Anti-RBD assay is measured along a log10 scale on the y-axis. Reference line delineates positive cutoffs for Roche (≥log(0.8) U/mL) and EUROIMMUN (≥1.1 AU) EIA.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2C20CD-8A48-47EC-B7C6-03755A5494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830" y="1935468"/>
            <a:ext cx="5076825" cy="369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152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252</Words>
  <Application>Microsoft Office PowerPoint</Application>
  <PresentationFormat>Widescreen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LT-21-937.R1 - SARS-CoV-2 Antibody Response to a Third Dose of Homologous mRNA Vaccination in Liver Transplant Recipients</vt:lpstr>
      <vt:lpstr>Figure 1A: Violin plot of the last pre-D3 versus 1 month post-D3 antibody level, categorized by assay. Reference line delineates positive cutoffs for anti-RBD (≥0.8) U/mL) and anti-S1 (≥1.1 AU). Anti-RBD assay is measured along a log10 scale on the y-axis.</vt:lpstr>
      <vt:lpstr>Figure 1B: Violin plot of the last pre-D3 versus 1 month post-D3 antibody level, categorized by assay. Reference line delineates positive cutoffs for anti-RBD (≥0.8) U/mL) and anti-S1 (≥1.1 AU). Anti-RBD assay is measured along a log10 scale on the y-axis.</vt:lpstr>
      <vt:lpstr>Supplemental Figure 1A: Violin plot of the peak anti-spike antibody level pre-D3 versus 1 month post-D3, stratified by assay. Anti-RBD assay is measured along a log10 scale on the y-axis. Reference line delineates positive cutoffs for Roche (≥log(0.8) U/mL) and EUROIMMUN (≥1.1 AU) EIA.</vt:lpstr>
      <vt:lpstr>Supplemental Figure 1B: Violin plot of the peak anti-spike antibody level pre-D3 versus 1 month post-D3, stratified by assay. Anti-RBD assay is measured along a log10 scale on the y-axis. Reference line delineates positive cutoffs for Roche (≥log(0.8) U/mL) and EUROIMMUN (≥1.1 AU) EIA.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LT-21-937.R1 - SARS-CoV-2 Antibody Response to a Third Dose of Homologous mRNA Vaccination in Liver Transplant Recipients</dc:title>
  <dc:creator>Amy Chang</dc:creator>
  <cp:lastModifiedBy>Amy Chang</cp:lastModifiedBy>
  <cp:revision>5</cp:revision>
  <dcterms:created xsi:type="dcterms:W3CDTF">2022-03-23T02:46:13Z</dcterms:created>
  <dcterms:modified xsi:type="dcterms:W3CDTF">2022-03-23T13:49:50Z</dcterms:modified>
</cp:coreProperties>
</file>