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8288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836" y="10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496484"/>
            <a:ext cx="137160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4802717"/>
            <a:ext cx="13716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FB2-ADBC-452F-934B-55670F4C1AF8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934E-6F88-4E8E-9B09-182BA2EEF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841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FB2-ADBC-452F-934B-55670F4C1AF8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934E-6F88-4E8E-9B09-182BA2EEF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11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486834"/>
            <a:ext cx="394335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486834"/>
            <a:ext cx="1160145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FB2-ADBC-452F-934B-55670F4C1AF8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934E-6F88-4E8E-9B09-182BA2EEF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047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FB2-ADBC-452F-934B-55670F4C1AF8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934E-6F88-4E8E-9B09-182BA2EEF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544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2279652"/>
            <a:ext cx="157734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6119285"/>
            <a:ext cx="157734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FB2-ADBC-452F-934B-55670F4C1AF8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934E-6F88-4E8E-9B09-182BA2EEF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44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434167"/>
            <a:ext cx="777240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434167"/>
            <a:ext cx="777240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FB2-ADBC-452F-934B-55670F4C1AF8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934E-6F88-4E8E-9B09-182BA2EEF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045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486834"/>
            <a:ext cx="157734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241551"/>
            <a:ext cx="7736681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340100"/>
            <a:ext cx="7736681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241551"/>
            <a:ext cx="7774782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340100"/>
            <a:ext cx="77747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FB2-ADBC-452F-934B-55670F4C1AF8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934E-6F88-4E8E-9B09-182BA2EEF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1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FB2-ADBC-452F-934B-55670F4C1AF8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934E-6F88-4E8E-9B09-182BA2EEF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89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FB2-ADBC-452F-934B-55670F4C1AF8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934E-6F88-4E8E-9B09-182BA2EEF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415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09600"/>
            <a:ext cx="5898356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316567"/>
            <a:ext cx="92583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2743200"/>
            <a:ext cx="5898356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FB2-ADBC-452F-934B-55670F4C1AF8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934E-6F88-4E8E-9B09-182BA2EEF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93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609600"/>
            <a:ext cx="5898356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316567"/>
            <a:ext cx="92583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2743200"/>
            <a:ext cx="5898356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FB2-ADBC-452F-934B-55670F4C1AF8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C934E-6F88-4E8E-9B09-182BA2EEF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11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486834"/>
            <a:ext cx="157734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434167"/>
            <a:ext cx="157734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8475134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54FB2-ADBC-452F-934B-55670F4C1AF8}" type="datetimeFigureOut">
              <a:rPr lang="en-US" smtClean="0"/>
              <a:t>1/27/2022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8475134"/>
            <a:ext cx="6172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8475134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C934E-6F88-4E8E-9B09-182BA2EEF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70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B607A6A-820F-4F93-9A29-E3FAFA23FD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93492"/>
              </p:ext>
            </p:extLst>
          </p:nvPr>
        </p:nvGraphicFramePr>
        <p:xfrm>
          <a:off x="496853" y="746125"/>
          <a:ext cx="13971623" cy="67691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144697">
                  <a:extLst>
                    <a:ext uri="{9D8B030D-6E8A-4147-A177-3AD203B41FA5}">
                      <a16:colId xmlns:a16="http://schemas.microsoft.com/office/drawing/2014/main" val="3796553283"/>
                    </a:ext>
                  </a:extLst>
                </a:gridCol>
                <a:gridCol w="1348208">
                  <a:extLst>
                    <a:ext uri="{9D8B030D-6E8A-4147-A177-3AD203B41FA5}">
                      <a16:colId xmlns:a16="http://schemas.microsoft.com/office/drawing/2014/main" val="3984424287"/>
                    </a:ext>
                  </a:extLst>
                </a:gridCol>
                <a:gridCol w="1746453">
                  <a:extLst>
                    <a:ext uri="{9D8B030D-6E8A-4147-A177-3AD203B41FA5}">
                      <a16:colId xmlns:a16="http://schemas.microsoft.com/office/drawing/2014/main" val="4225127046"/>
                    </a:ext>
                  </a:extLst>
                </a:gridCol>
                <a:gridCol w="1746453">
                  <a:extLst>
                    <a:ext uri="{9D8B030D-6E8A-4147-A177-3AD203B41FA5}">
                      <a16:colId xmlns:a16="http://schemas.microsoft.com/office/drawing/2014/main" val="2532987631"/>
                    </a:ext>
                  </a:extLst>
                </a:gridCol>
                <a:gridCol w="1746453">
                  <a:extLst>
                    <a:ext uri="{9D8B030D-6E8A-4147-A177-3AD203B41FA5}">
                      <a16:colId xmlns:a16="http://schemas.microsoft.com/office/drawing/2014/main" val="130376159"/>
                    </a:ext>
                  </a:extLst>
                </a:gridCol>
                <a:gridCol w="1746453">
                  <a:extLst>
                    <a:ext uri="{9D8B030D-6E8A-4147-A177-3AD203B41FA5}">
                      <a16:colId xmlns:a16="http://schemas.microsoft.com/office/drawing/2014/main" val="1699332504"/>
                    </a:ext>
                  </a:extLst>
                </a:gridCol>
                <a:gridCol w="1746453">
                  <a:extLst>
                    <a:ext uri="{9D8B030D-6E8A-4147-A177-3AD203B41FA5}">
                      <a16:colId xmlns:a16="http://schemas.microsoft.com/office/drawing/2014/main" val="846577215"/>
                    </a:ext>
                  </a:extLst>
                </a:gridCol>
                <a:gridCol w="1746453">
                  <a:extLst>
                    <a:ext uri="{9D8B030D-6E8A-4147-A177-3AD203B41FA5}">
                      <a16:colId xmlns:a16="http://schemas.microsoft.com/office/drawing/2014/main" val="1185279354"/>
                    </a:ext>
                  </a:extLst>
                </a:gridCol>
              </a:tblGrid>
              <a:tr h="720725">
                <a:tc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Vehicle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ANP 14-21D Infusion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ANP 0-21D Infusion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6416672"/>
                  </a:ext>
                </a:extLst>
              </a:tr>
              <a:tr h="762000">
                <a:tc>
                  <a:txBody>
                    <a:bodyPr/>
                    <a:lstStyle/>
                    <a:p>
                      <a:pPr algn="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23528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Body weight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323.3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338.1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334.4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4407632"/>
                  </a:ext>
                </a:extLst>
              </a:tr>
              <a:tr h="565404">
                <a:tc gridSpan="8"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URINE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7336011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Urine Flow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mL/day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38.88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29.11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32.5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8145526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Sodium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mmol/day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8.12*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10.3*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087888"/>
                  </a:ext>
                </a:extLst>
              </a:tr>
              <a:tr h="441833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Chloride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mmol/day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8.48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5.53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10.89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</a:t>
                      </a:r>
                      <a:endParaRPr lang="en-US" sz="1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2771634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Potassium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mmol/day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0.98**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0.66**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1.32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3402095"/>
                  </a:ext>
                </a:extLst>
              </a:tr>
              <a:tr h="597154">
                <a:tc gridSpan="8"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PLASMA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T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6746216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Sodium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139.75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141.88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0.934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141.11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0.964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299526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Chloride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106.38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105.38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1.322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105.33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0.882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7752833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Potassium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3.46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3.31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3.37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0.117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540140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Calcium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0.018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1.22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8373665"/>
                  </a:ext>
                </a:extLst>
              </a:tr>
              <a:tr h="507873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Creatinine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mg/dL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0.34*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0.22*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0.019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191104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70C4741-5E47-42B2-8D71-9161D6A08A76}"/>
              </a:ext>
            </a:extLst>
          </p:cNvPr>
          <p:cNvSpPr txBox="1"/>
          <p:nvPr/>
        </p:nvSpPr>
        <p:spPr>
          <a:xfrm>
            <a:off x="352425" y="140474"/>
            <a:ext cx="1684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Urine and plasma parameters of the male SS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rats infused with ANP or vehicle at the end of the 21-day HS challenge.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FECC43-71A9-4537-A5E2-03FD7D6826CA}"/>
              </a:ext>
            </a:extLst>
          </p:cNvPr>
          <p:cNvSpPr txBox="1"/>
          <p:nvPr/>
        </p:nvSpPr>
        <p:spPr>
          <a:xfrm>
            <a:off x="496853" y="7602381"/>
            <a:ext cx="84374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 p-value &lt;0.001, vehicle vs 0-21D infusion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** p-value &lt;0.001, vehicle vs 14-21D infusion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‡ p-value &lt;0.001, 14-21D infusion vs 0-21D infusion</a:t>
            </a:r>
          </a:p>
        </p:txBody>
      </p:sp>
    </p:spTree>
    <p:extLst>
      <p:ext uri="{BB962C8B-B14F-4D97-AF65-F5344CB8AC3E}">
        <p14:creationId xmlns:p14="http://schemas.microsoft.com/office/powerpoint/2010/main" val="291973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E2E628-A42A-4CE2-BA34-C4E865D58A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997246"/>
              </p:ext>
            </p:extLst>
          </p:nvPr>
        </p:nvGraphicFramePr>
        <p:xfrm>
          <a:off x="457200" y="552450"/>
          <a:ext cx="16747212" cy="7264527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95764">
                  <a:extLst>
                    <a:ext uri="{9D8B030D-6E8A-4147-A177-3AD203B41FA5}">
                      <a16:colId xmlns:a16="http://schemas.microsoft.com/office/drawing/2014/main" val="3796553283"/>
                    </a:ext>
                  </a:extLst>
                </a:gridCol>
                <a:gridCol w="1885256">
                  <a:extLst>
                    <a:ext uri="{9D8B030D-6E8A-4147-A177-3AD203B41FA5}">
                      <a16:colId xmlns:a16="http://schemas.microsoft.com/office/drawing/2014/main" val="347161687"/>
                    </a:ext>
                  </a:extLst>
                </a:gridCol>
                <a:gridCol w="2331720">
                  <a:extLst>
                    <a:ext uri="{9D8B030D-6E8A-4147-A177-3AD203B41FA5}">
                      <a16:colId xmlns:a16="http://schemas.microsoft.com/office/drawing/2014/main" val="4225127046"/>
                    </a:ext>
                  </a:extLst>
                </a:gridCol>
                <a:gridCol w="1453896">
                  <a:extLst>
                    <a:ext uri="{9D8B030D-6E8A-4147-A177-3AD203B41FA5}">
                      <a16:colId xmlns:a16="http://schemas.microsoft.com/office/drawing/2014/main" val="2788407919"/>
                    </a:ext>
                  </a:extLst>
                </a:gridCol>
                <a:gridCol w="1911096">
                  <a:extLst>
                    <a:ext uri="{9D8B030D-6E8A-4147-A177-3AD203B41FA5}">
                      <a16:colId xmlns:a16="http://schemas.microsoft.com/office/drawing/2014/main" val="2897246032"/>
                    </a:ext>
                  </a:extLst>
                </a:gridCol>
                <a:gridCol w="1453896">
                  <a:extLst>
                    <a:ext uri="{9D8B030D-6E8A-4147-A177-3AD203B41FA5}">
                      <a16:colId xmlns:a16="http://schemas.microsoft.com/office/drawing/2014/main" val="2532987631"/>
                    </a:ext>
                  </a:extLst>
                </a:gridCol>
                <a:gridCol w="1453896">
                  <a:extLst>
                    <a:ext uri="{9D8B030D-6E8A-4147-A177-3AD203B41FA5}">
                      <a16:colId xmlns:a16="http://schemas.microsoft.com/office/drawing/2014/main" val="130376159"/>
                    </a:ext>
                  </a:extLst>
                </a:gridCol>
                <a:gridCol w="1453896">
                  <a:extLst>
                    <a:ext uri="{9D8B030D-6E8A-4147-A177-3AD203B41FA5}">
                      <a16:colId xmlns:a16="http://schemas.microsoft.com/office/drawing/2014/main" val="1699332504"/>
                    </a:ext>
                  </a:extLst>
                </a:gridCol>
                <a:gridCol w="1453896">
                  <a:extLst>
                    <a:ext uri="{9D8B030D-6E8A-4147-A177-3AD203B41FA5}">
                      <a16:colId xmlns:a16="http://schemas.microsoft.com/office/drawing/2014/main" val="846577215"/>
                    </a:ext>
                  </a:extLst>
                </a:gridCol>
                <a:gridCol w="1453896">
                  <a:extLst>
                    <a:ext uri="{9D8B030D-6E8A-4147-A177-3AD203B41FA5}">
                      <a16:colId xmlns:a16="http://schemas.microsoft.com/office/drawing/2014/main" val="1185279354"/>
                    </a:ext>
                  </a:extLst>
                </a:gridCol>
              </a:tblGrid>
              <a:tr h="574548">
                <a:tc>
                  <a:txBody>
                    <a:bodyPr/>
                    <a:lstStyle/>
                    <a:p>
                      <a:pPr algn="ctr"/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</a:t>
                      </a:r>
                      <a:r>
                        <a:rPr lang="en-US" sz="2400" b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endParaRPr lang="en-US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</a:t>
                      </a:r>
                      <a:r>
                        <a:rPr lang="en-US" sz="2400" b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NPPA-/-</a:t>
                      </a:r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6416672"/>
                  </a:ext>
                </a:extLst>
              </a:tr>
              <a:tr h="654177">
                <a:tc>
                  <a:txBody>
                    <a:bodyPr/>
                    <a:lstStyle/>
                    <a:p>
                      <a:pPr algn="ctr"/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946432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algn="ctr"/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23528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Body weight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217.6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10.89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317.8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9.08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225.11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6.07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282.57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8.25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8145526"/>
                  </a:ext>
                </a:extLst>
              </a:tr>
              <a:tr h="568833">
                <a:tc gridSpan="10"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URINE</a:t>
                      </a:r>
                      <a:endParaRPr lang="en-US" sz="1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4000576"/>
                  </a:ext>
                </a:extLst>
              </a:tr>
              <a:tr h="447675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Potassium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mmol/24h/100g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0.45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0.43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0.28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0.31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0.056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087888"/>
                  </a:ext>
                </a:extLst>
              </a:tr>
              <a:tr h="473202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Calcium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mmol/24h/100g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0.0017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3.79E-04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0.022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</a:t>
                      </a:r>
                      <a:endParaRPr lang="en-US" sz="18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0.0045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9.33E-04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1.15E-04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0.0072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0.0021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2771634"/>
                  </a:ext>
                </a:extLst>
              </a:tr>
              <a:tr h="501396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Creatinine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mmol/24h/100g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0.028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0.0065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0.035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0.0055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0.018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0.020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0.0035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3402095"/>
                  </a:ext>
                </a:extLst>
              </a:tr>
              <a:tr h="580644">
                <a:tc gridSpan="10"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PLASMA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6746216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r>
                        <a:rPr lang="en-US" sz="19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protein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</a:t>
                      </a:r>
                      <a:r>
                        <a:rPr lang="en-US" sz="19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6.49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5.5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6.1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5.50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299526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Globulin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g/</a:t>
                      </a:r>
                      <a:r>
                        <a:rPr lang="en-US" sz="19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3.13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3.18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2.98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0.045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7752833"/>
                  </a:ext>
                </a:extLst>
              </a:tr>
              <a:tr h="477012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Album/Glob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a.u</a:t>
                      </a: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0.85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0.93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0.93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0.76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540140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ALT(GPT)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U/L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22.14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‡‡5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31.67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2.88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34.38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8373665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Alk</a:t>
                      </a: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9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Ptase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U/L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148.14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24.14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86.29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5.66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194.83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22.36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163.13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22.54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1911041"/>
                  </a:ext>
                </a:extLst>
              </a:tr>
              <a:tr h="384048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Cholesterol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mg/</a:t>
                      </a:r>
                      <a:r>
                        <a:rPr lang="en-US" sz="19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119.71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12.39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155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9.96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109.67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2.68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123.75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984372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923B54D-E184-4DB8-9BC6-C3C2F59D966A}"/>
              </a:ext>
            </a:extLst>
          </p:cNvPr>
          <p:cNvSpPr txBox="1"/>
          <p:nvPr/>
        </p:nvSpPr>
        <p:spPr>
          <a:xfrm>
            <a:off x="350870" y="46810"/>
            <a:ext cx="1345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Urine and plasma parameters of the male SS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SS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NPPA-/-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rats; normal salt (NS) vs high salt (HS)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BBF9E3-6037-466F-9D15-27758B74E1FC}"/>
              </a:ext>
            </a:extLst>
          </p:cNvPr>
          <p:cNvSpPr txBox="1"/>
          <p:nvPr/>
        </p:nvSpPr>
        <p:spPr>
          <a:xfrm>
            <a:off x="457200" y="7880715"/>
            <a:ext cx="8437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* p-value &lt;0.05, NS-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vs HS-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; </a:t>
            </a:r>
          </a:p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** p-value &lt;0.05, NS-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NPPA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vs HS-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NPPA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; </a:t>
            </a:r>
          </a:p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‡ p-value &lt;0.05, HS-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vs HS-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NPPA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; </a:t>
            </a:r>
          </a:p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‡ ‡ p-value &lt;0.05, NS-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vs NS-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NPPA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565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531F621-1E93-4A2C-83D7-DC00B7C33E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141434"/>
              </p:ext>
            </p:extLst>
          </p:nvPr>
        </p:nvGraphicFramePr>
        <p:xfrm>
          <a:off x="457751" y="739438"/>
          <a:ext cx="17201047" cy="709096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566155">
                  <a:extLst>
                    <a:ext uri="{9D8B030D-6E8A-4147-A177-3AD203B41FA5}">
                      <a16:colId xmlns:a16="http://schemas.microsoft.com/office/drawing/2014/main" val="3796553283"/>
                    </a:ext>
                  </a:extLst>
                </a:gridCol>
                <a:gridCol w="1176835">
                  <a:extLst>
                    <a:ext uri="{9D8B030D-6E8A-4147-A177-3AD203B41FA5}">
                      <a16:colId xmlns:a16="http://schemas.microsoft.com/office/drawing/2014/main" val="347161687"/>
                    </a:ext>
                  </a:extLst>
                </a:gridCol>
                <a:gridCol w="2049655">
                  <a:extLst>
                    <a:ext uri="{9D8B030D-6E8A-4147-A177-3AD203B41FA5}">
                      <a16:colId xmlns:a16="http://schemas.microsoft.com/office/drawing/2014/main" val="4225127046"/>
                    </a:ext>
                  </a:extLst>
                </a:gridCol>
                <a:gridCol w="1559307">
                  <a:extLst>
                    <a:ext uri="{9D8B030D-6E8A-4147-A177-3AD203B41FA5}">
                      <a16:colId xmlns:a16="http://schemas.microsoft.com/office/drawing/2014/main" val="2788407919"/>
                    </a:ext>
                  </a:extLst>
                </a:gridCol>
                <a:gridCol w="1559307">
                  <a:extLst>
                    <a:ext uri="{9D8B030D-6E8A-4147-A177-3AD203B41FA5}">
                      <a16:colId xmlns:a16="http://schemas.microsoft.com/office/drawing/2014/main" val="2897246032"/>
                    </a:ext>
                  </a:extLst>
                </a:gridCol>
                <a:gridCol w="1559307">
                  <a:extLst>
                    <a:ext uri="{9D8B030D-6E8A-4147-A177-3AD203B41FA5}">
                      <a16:colId xmlns:a16="http://schemas.microsoft.com/office/drawing/2014/main" val="2532987631"/>
                    </a:ext>
                  </a:extLst>
                </a:gridCol>
                <a:gridCol w="2052560">
                  <a:extLst>
                    <a:ext uri="{9D8B030D-6E8A-4147-A177-3AD203B41FA5}">
                      <a16:colId xmlns:a16="http://schemas.microsoft.com/office/drawing/2014/main" val="130376159"/>
                    </a:ext>
                  </a:extLst>
                </a:gridCol>
                <a:gridCol w="1559307">
                  <a:extLst>
                    <a:ext uri="{9D8B030D-6E8A-4147-A177-3AD203B41FA5}">
                      <a16:colId xmlns:a16="http://schemas.microsoft.com/office/drawing/2014/main" val="1699332504"/>
                    </a:ext>
                  </a:extLst>
                </a:gridCol>
                <a:gridCol w="1559307">
                  <a:extLst>
                    <a:ext uri="{9D8B030D-6E8A-4147-A177-3AD203B41FA5}">
                      <a16:colId xmlns:a16="http://schemas.microsoft.com/office/drawing/2014/main" val="846577215"/>
                    </a:ext>
                  </a:extLst>
                </a:gridCol>
                <a:gridCol w="1559307">
                  <a:extLst>
                    <a:ext uri="{9D8B030D-6E8A-4147-A177-3AD203B41FA5}">
                      <a16:colId xmlns:a16="http://schemas.microsoft.com/office/drawing/2014/main" val="1185279354"/>
                    </a:ext>
                  </a:extLst>
                </a:gridCol>
              </a:tblGrid>
              <a:tr h="651212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</a:t>
                      </a:r>
                      <a:r>
                        <a:rPr lang="en-US" sz="2400" b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endParaRPr lang="en-US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</a:t>
                      </a:r>
                      <a:r>
                        <a:rPr lang="en-US" sz="2400" b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NPPA-/-</a:t>
                      </a:r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6416672"/>
                  </a:ext>
                </a:extLst>
              </a:tr>
              <a:tr h="557629"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946432"/>
                  </a:ext>
                </a:extLst>
              </a:tr>
              <a:tr h="512683">
                <a:tc>
                  <a:txBody>
                    <a:bodyPr/>
                    <a:lstStyle/>
                    <a:p>
                      <a:pPr algn="ctr"/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± 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23528"/>
                  </a:ext>
                </a:extLst>
              </a:tr>
              <a:tr h="395704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Sodium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mmol/L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136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0.65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139.5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140.27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139.27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0.46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8145526"/>
                  </a:ext>
                </a:extLst>
              </a:tr>
              <a:tr h="395704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Chloride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mmol/L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105.6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103.2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105.8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107.18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087888"/>
                  </a:ext>
                </a:extLst>
              </a:tr>
              <a:tr h="395704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Potassium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mmol/L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3.75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0.073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3.65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3.79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3.79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2771634"/>
                  </a:ext>
                </a:extLst>
              </a:tr>
              <a:tr h="395704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Creatinine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0.019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0.0014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0.023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0.0023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0.032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0.0032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0.025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0.0022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3402095"/>
                  </a:ext>
                </a:extLst>
              </a:tr>
              <a:tr h="395704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mg/</a:t>
                      </a:r>
                      <a:r>
                        <a:rPr lang="en-US" sz="19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dL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23.58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2.079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23.42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25.1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26.17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299526"/>
                  </a:ext>
                </a:extLst>
              </a:tr>
              <a:tr h="687786">
                <a:tc gridSpan="10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RAAS Metabolites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7752833"/>
                  </a:ext>
                </a:extLst>
              </a:tr>
              <a:tr h="395704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</a:t>
                      </a: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 (1-0)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pM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547.92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115.08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263.19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43.04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1461.8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100.71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321.28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91.53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540140"/>
                  </a:ext>
                </a:extLst>
              </a:tr>
              <a:tr h="606961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Angiotensin III (2-8)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pM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17.73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4.97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8.12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40.50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4.73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5.08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8373665"/>
                  </a:ext>
                </a:extLst>
              </a:tr>
              <a:tr h="395704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Angiotensin 1-7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pM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10.35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6.7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51.45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19.43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7.30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1911041"/>
                  </a:ext>
                </a:extLst>
              </a:tr>
              <a:tr h="395704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Angiotensin 1-5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pM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16.5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4.63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10.07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3.93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40.3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13.57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3.86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9843726"/>
                  </a:ext>
                </a:extLst>
              </a:tr>
              <a:tr h="528061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Angiotensin IV (3-8)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pM</a:t>
                      </a: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31.3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6.46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15.73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2.45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69.12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8.53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11.22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29184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ACE activity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a.u</a:t>
                      </a: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1.02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0.036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1.24</a:t>
                      </a: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0.87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0.93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194391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7EB3634-E556-49BA-8C72-750BE613885C}"/>
              </a:ext>
            </a:extLst>
          </p:cNvPr>
          <p:cNvSpPr txBox="1"/>
          <p:nvPr/>
        </p:nvSpPr>
        <p:spPr>
          <a:xfrm>
            <a:off x="363051" y="230335"/>
            <a:ext cx="13447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Plasma parameters of the male SS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SS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NPPA-/-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rats; normal salt (NS) vs high salt (HS)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430E8E-585E-48D0-9AF6-ADA2FB63A289}"/>
              </a:ext>
            </a:extLst>
          </p:cNvPr>
          <p:cNvSpPr txBox="1"/>
          <p:nvPr/>
        </p:nvSpPr>
        <p:spPr>
          <a:xfrm>
            <a:off x="457200" y="7830402"/>
            <a:ext cx="8437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* p-value &lt;0.05, NS-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vs HS-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; </a:t>
            </a:r>
          </a:p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** p-value &lt;0.05, NS-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NPPA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vs HS-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NPPA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</a:p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‡ p-value &lt;0.05, HS-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vs HS-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NPPA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endParaRPr lang="en-US" baseline="300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‡ ‡ p-value &lt;0.05, NS-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vs NS-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NPPA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endParaRPr lang="en-US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625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B4494FF-46E5-4822-B9E4-5B7187A46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626019"/>
              </p:ext>
            </p:extLst>
          </p:nvPr>
        </p:nvGraphicFramePr>
        <p:xfrm>
          <a:off x="447675" y="622299"/>
          <a:ext cx="17706978" cy="4025901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737649">
                  <a:extLst>
                    <a:ext uri="{9D8B030D-6E8A-4147-A177-3AD203B41FA5}">
                      <a16:colId xmlns:a16="http://schemas.microsoft.com/office/drawing/2014/main" val="3796553283"/>
                    </a:ext>
                  </a:extLst>
                </a:gridCol>
                <a:gridCol w="1237902">
                  <a:extLst>
                    <a:ext uri="{9D8B030D-6E8A-4147-A177-3AD203B41FA5}">
                      <a16:colId xmlns:a16="http://schemas.microsoft.com/office/drawing/2014/main" val="347161687"/>
                    </a:ext>
                  </a:extLst>
                </a:gridCol>
                <a:gridCol w="2289502">
                  <a:extLst>
                    <a:ext uri="{9D8B030D-6E8A-4147-A177-3AD203B41FA5}">
                      <a16:colId xmlns:a16="http://schemas.microsoft.com/office/drawing/2014/main" val="4225127046"/>
                    </a:ext>
                  </a:extLst>
                </a:gridCol>
                <a:gridCol w="1427572">
                  <a:extLst>
                    <a:ext uri="{9D8B030D-6E8A-4147-A177-3AD203B41FA5}">
                      <a16:colId xmlns:a16="http://schemas.microsoft.com/office/drawing/2014/main" val="2788407919"/>
                    </a:ext>
                  </a:extLst>
                </a:gridCol>
                <a:gridCol w="1427572">
                  <a:extLst>
                    <a:ext uri="{9D8B030D-6E8A-4147-A177-3AD203B41FA5}">
                      <a16:colId xmlns:a16="http://schemas.microsoft.com/office/drawing/2014/main" val="2897246032"/>
                    </a:ext>
                  </a:extLst>
                </a:gridCol>
                <a:gridCol w="1427572">
                  <a:extLst>
                    <a:ext uri="{9D8B030D-6E8A-4147-A177-3AD203B41FA5}">
                      <a16:colId xmlns:a16="http://schemas.microsoft.com/office/drawing/2014/main" val="2532987631"/>
                    </a:ext>
                  </a:extLst>
                </a:gridCol>
                <a:gridCol w="1876493">
                  <a:extLst>
                    <a:ext uri="{9D8B030D-6E8A-4147-A177-3AD203B41FA5}">
                      <a16:colId xmlns:a16="http://schemas.microsoft.com/office/drawing/2014/main" val="130376159"/>
                    </a:ext>
                  </a:extLst>
                </a:gridCol>
                <a:gridCol w="1427572">
                  <a:extLst>
                    <a:ext uri="{9D8B030D-6E8A-4147-A177-3AD203B41FA5}">
                      <a16:colId xmlns:a16="http://schemas.microsoft.com/office/drawing/2014/main" val="1699332504"/>
                    </a:ext>
                  </a:extLst>
                </a:gridCol>
                <a:gridCol w="1427572">
                  <a:extLst>
                    <a:ext uri="{9D8B030D-6E8A-4147-A177-3AD203B41FA5}">
                      <a16:colId xmlns:a16="http://schemas.microsoft.com/office/drawing/2014/main" val="846577215"/>
                    </a:ext>
                  </a:extLst>
                </a:gridCol>
                <a:gridCol w="1427572">
                  <a:extLst>
                    <a:ext uri="{9D8B030D-6E8A-4147-A177-3AD203B41FA5}">
                      <a16:colId xmlns:a16="http://schemas.microsoft.com/office/drawing/2014/main" val="1185279354"/>
                    </a:ext>
                  </a:extLst>
                </a:gridCol>
              </a:tblGrid>
              <a:tr h="668435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</a:t>
                      </a:r>
                      <a:r>
                        <a:rPr lang="en-US" sz="2400" b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endParaRPr lang="en-US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</a:t>
                      </a:r>
                      <a:r>
                        <a:rPr lang="en-US" sz="2400" b="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NPPA-/-</a:t>
                      </a:r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6416672"/>
                  </a:ext>
                </a:extLst>
              </a:tr>
              <a:tr h="571511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946432"/>
                  </a:ext>
                </a:extLst>
              </a:tr>
              <a:tr h="671776">
                <a:tc>
                  <a:txBody>
                    <a:bodyPr/>
                    <a:lstStyle/>
                    <a:p>
                      <a:pPr algn="r"/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923528"/>
                  </a:ext>
                </a:extLst>
              </a:tr>
              <a:tr h="423508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LV systolic</a:t>
                      </a:r>
                      <a:r>
                        <a:rPr lang="en-US" sz="19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ventral wall thickness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3.05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0.065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3.73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3.48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4.30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8145526"/>
                  </a:ext>
                </a:extLst>
              </a:tr>
              <a:tr h="423508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LV systolic</a:t>
                      </a:r>
                      <a:r>
                        <a:rPr lang="en-US" sz="19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chamber diameter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3.48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3.54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3.68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3.07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5087888"/>
                  </a:ext>
                </a:extLst>
              </a:tr>
              <a:tr h="423508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LV systolic</a:t>
                      </a:r>
                      <a:r>
                        <a:rPr lang="en-US" sz="19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dorsal wall thickness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2.93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3.48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3.44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4.24</a:t>
                      </a:r>
                      <a:r>
                        <a:rPr lang="en-US" sz="1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**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2771634"/>
                  </a:ext>
                </a:extLst>
              </a:tr>
              <a:tr h="423508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RV systolic</a:t>
                      </a:r>
                      <a:r>
                        <a:rPr lang="en-US" sz="19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chamber diameter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0.11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0.007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0.10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0.16</a:t>
                      </a:r>
                      <a:r>
                        <a:rPr lang="en-US" sz="1900" b="1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‡‡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0.019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0.15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0.023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3402095"/>
                  </a:ext>
                </a:extLst>
              </a:tr>
              <a:tr h="420147">
                <a:tc>
                  <a:txBody>
                    <a:bodyPr/>
                    <a:lstStyle/>
                    <a:p>
                      <a:pPr algn="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Fractional</a:t>
                      </a:r>
                      <a:r>
                        <a:rPr lang="en-US" sz="1900" b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shortening </a:t>
                      </a:r>
                      <a:endParaRPr lang="en-US" sz="19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51.41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52.15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3.95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51.28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57.35</a:t>
                      </a:r>
                    </a:p>
                  </a:txBody>
                  <a:tcPr marL="9525" marR="9525" marT="9525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29952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91E7119-C893-4020-94A1-BA268CD313E4}"/>
              </a:ext>
            </a:extLst>
          </p:cNvPr>
          <p:cNvSpPr txBox="1"/>
          <p:nvPr/>
        </p:nvSpPr>
        <p:spPr>
          <a:xfrm>
            <a:off x="371475" y="174661"/>
            <a:ext cx="15195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S4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Echocardiography parameters of the male SS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SS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NPPA-/-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rats; normal salt (NS) vs high salt (HS)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D188CC-88E7-4942-863A-C38C5600A4FC}"/>
              </a:ext>
            </a:extLst>
          </p:cNvPr>
          <p:cNvSpPr txBox="1"/>
          <p:nvPr/>
        </p:nvSpPr>
        <p:spPr>
          <a:xfrm>
            <a:off x="447675" y="4780195"/>
            <a:ext cx="8437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* p-value &lt;0.05, NS-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vs HS-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; </a:t>
            </a:r>
          </a:p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** p-value &lt;0.05, NS-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NPPA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vs HS-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NPPA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; </a:t>
            </a:r>
          </a:p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‡ p-value &lt; 0.05, HS-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vs HS-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NPPA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; </a:t>
            </a:r>
          </a:p>
          <a:p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‡ ‡ p-value &lt; 0.05, NS-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vs NS-</a:t>
            </a:r>
            <a:r>
              <a:rPr lang="en-US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SS</a:t>
            </a:r>
            <a:r>
              <a:rPr lang="en-US" sz="1800" baseline="300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NPPA</a:t>
            </a:r>
            <a:r>
              <a:rPr lang="en-US" sz="1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871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832</Words>
  <Application>Microsoft Office PowerPoint</Application>
  <PresentationFormat>Custom</PresentationFormat>
  <Paragraphs>419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Ilatovskaya, Daria</dc:creator>
  <cp:lastModifiedBy>Ilatovskaya, Daria</cp:lastModifiedBy>
  <cp:revision>25</cp:revision>
  <dcterms:created xsi:type="dcterms:W3CDTF">2022-01-03T19:15:09Z</dcterms:created>
  <dcterms:modified xsi:type="dcterms:W3CDTF">2022-01-27T23:42:52Z</dcterms:modified>
</cp:coreProperties>
</file>