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5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1396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704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475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421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89805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269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6026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8950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98293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4514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197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8FE1A-BFC8-482C-8CB3-05F6A17A43D4}" type="datetimeFigureOut">
              <a:rPr lang="fi-FI" smtClean="0"/>
              <a:t>3.1.2022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9B385-D6E9-4AF7-8D69-8BE287C86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3491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A1F92B-9759-44E5-8905-63459DBE1B40}"/>
              </a:ext>
            </a:extLst>
          </p:cNvPr>
          <p:cNvSpPr txBox="1"/>
          <p:nvPr/>
        </p:nvSpPr>
        <p:spPr>
          <a:xfrm>
            <a:off x="0" y="73953"/>
            <a:ext cx="2727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11F713-D884-4CCF-A34C-32CE39C495B6}"/>
              </a:ext>
            </a:extLst>
          </p:cNvPr>
          <p:cNvSpPr txBox="1"/>
          <p:nvPr/>
        </p:nvSpPr>
        <p:spPr>
          <a:xfrm>
            <a:off x="3190677" y="73953"/>
            <a:ext cx="461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3FF08C0-BAF9-4A6B-9875-78F17A7D4558}"/>
              </a:ext>
            </a:extLst>
          </p:cNvPr>
          <p:cNvGrpSpPr/>
          <p:nvPr/>
        </p:nvGrpSpPr>
        <p:grpSpPr>
          <a:xfrm>
            <a:off x="3192123" y="504692"/>
            <a:ext cx="3568424" cy="2842146"/>
            <a:chOff x="3192123" y="504692"/>
            <a:chExt cx="3568424" cy="2842146"/>
          </a:xfrm>
        </p:grpSpPr>
        <p:pic>
          <p:nvPicPr>
            <p:cNvPr id="8" name="Picture 7" descr="Chart, histogram&#10;&#10;Description automatically generated">
              <a:extLst>
                <a:ext uri="{FF2B5EF4-FFF2-40B4-BE49-F238E27FC236}">
                  <a16:creationId xmlns:a16="http://schemas.microsoft.com/office/drawing/2014/main" id="{280D21C7-72FA-4808-8A46-86BF2E3F00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62" t="8347" r="11390" b="10077"/>
            <a:stretch/>
          </p:blipFill>
          <p:spPr>
            <a:xfrm>
              <a:off x="4038600" y="939799"/>
              <a:ext cx="2489200" cy="199136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F69C641-FA88-4FB7-98D4-0B9E86EC1118}"/>
                </a:ext>
              </a:extLst>
            </p:cNvPr>
            <p:cNvSpPr txBox="1"/>
            <p:nvPr/>
          </p:nvSpPr>
          <p:spPr>
            <a:xfrm rot="16200000">
              <a:off x="2091996" y="1604819"/>
              <a:ext cx="26619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Occurence</a:t>
              </a:r>
              <a:r>
                <a:rPr lang="fi-FI" sz="1200" dirty="0">
                  <a:latin typeface="Arial" panose="020B0604020202020204" pitchFamily="34" charset="0"/>
                  <a:cs typeface="Arial" panose="020B0604020202020204" pitchFamily="34" charset="0"/>
                </a:rPr>
                <a:t> (# of </a:t>
              </a:r>
              <a:r>
                <a:rPr lang="fi-FI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pairwise</a:t>
              </a:r>
              <a:r>
                <a:rPr lang="fi-FI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i-FI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displacement</a:t>
              </a:r>
              <a:r>
                <a:rPr lang="fi-FI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i-FI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angles</a:t>
              </a:r>
              <a:r>
                <a:rPr lang="fi-FI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E4B00FE-405B-4AE0-94EE-ABA1FA906B45}"/>
                </a:ext>
              </a:extLst>
            </p:cNvPr>
            <p:cNvGrpSpPr/>
            <p:nvPr/>
          </p:nvGrpSpPr>
          <p:grpSpPr>
            <a:xfrm>
              <a:off x="4058176" y="2921458"/>
              <a:ext cx="2578546" cy="215444"/>
              <a:chOff x="3580656" y="2868118"/>
              <a:chExt cx="2578546" cy="215444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14142B-E4C7-4CA4-B8AC-576567621EB1}"/>
                  </a:ext>
                </a:extLst>
              </p:cNvPr>
              <p:cNvSpPr txBox="1"/>
              <p:nvPr/>
            </p:nvSpPr>
            <p:spPr>
              <a:xfrm>
                <a:off x="3580656" y="2868118"/>
                <a:ext cx="403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00CB28-E049-4E4E-93BC-5C5442AB2C60}"/>
                  </a:ext>
                </a:extLst>
              </p:cNvPr>
              <p:cNvSpPr txBox="1"/>
              <p:nvPr/>
            </p:nvSpPr>
            <p:spPr>
              <a:xfrm>
                <a:off x="3908266" y="2868118"/>
                <a:ext cx="403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400534-62F1-448F-AE79-5C3DF9622A40}"/>
                  </a:ext>
                </a:extLst>
              </p:cNvPr>
              <p:cNvSpPr txBox="1"/>
              <p:nvPr/>
            </p:nvSpPr>
            <p:spPr>
              <a:xfrm>
                <a:off x="4277786" y="2868118"/>
                <a:ext cx="403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EB7F31-C6AB-41D6-ACAD-DF46CFEA7C30}"/>
                  </a:ext>
                </a:extLst>
              </p:cNvPr>
              <p:cNvSpPr txBox="1"/>
              <p:nvPr/>
            </p:nvSpPr>
            <p:spPr>
              <a:xfrm>
                <a:off x="4647306" y="2868118"/>
                <a:ext cx="403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A1802A4-EBE0-41A0-BEFB-C737096956EC}"/>
                  </a:ext>
                </a:extLst>
              </p:cNvPr>
              <p:cNvSpPr txBox="1"/>
              <p:nvPr/>
            </p:nvSpPr>
            <p:spPr>
              <a:xfrm>
                <a:off x="5016826" y="2868118"/>
                <a:ext cx="403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3B3C46-6898-4DB8-999A-6C36BB0AECF5}"/>
                  </a:ext>
                </a:extLst>
              </p:cNvPr>
              <p:cNvSpPr txBox="1"/>
              <p:nvPr/>
            </p:nvSpPr>
            <p:spPr>
              <a:xfrm>
                <a:off x="5386346" y="2868118"/>
                <a:ext cx="403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2.5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C26FD4-22EA-4616-8EE5-8FBCB3F14E65}"/>
                  </a:ext>
                </a:extLst>
              </p:cNvPr>
              <p:cNvSpPr txBox="1"/>
              <p:nvPr/>
            </p:nvSpPr>
            <p:spPr>
              <a:xfrm>
                <a:off x="5755868" y="2868118"/>
                <a:ext cx="403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3.0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557158A-26B0-465A-8C08-D5D2892FB933}"/>
                </a:ext>
              </a:extLst>
            </p:cNvPr>
            <p:cNvGrpSpPr/>
            <p:nvPr/>
          </p:nvGrpSpPr>
          <p:grpSpPr>
            <a:xfrm>
              <a:off x="3421510" y="786733"/>
              <a:ext cx="676174" cy="2205239"/>
              <a:chOff x="2985900" y="786733"/>
              <a:chExt cx="676174" cy="2205239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0966019-560E-4A98-90A9-0EC499F4255F}"/>
                  </a:ext>
                </a:extLst>
              </p:cNvPr>
              <p:cNvSpPr txBox="1"/>
              <p:nvPr/>
            </p:nvSpPr>
            <p:spPr>
              <a:xfrm>
                <a:off x="3258740" y="2776528"/>
                <a:ext cx="403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4FDFA7-FC98-4345-8E0A-89448C44B20E}"/>
                  </a:ext>
                </a:extLst>
              </p:cNvPr>
              <p:cNvSpPr txBox="1"/>
              <p:nvPr/>
            </p:nvSpPr>
            <p:spPr>
              <a:xfrm>
                <a:off x="3163166" y="1804514"/>
                <a:ext cx="4989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8000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28D95C1-F151-4BF2-8E05-80DB3644F2DB}"/>
                  </a:ext>
                </a:extLst>
              </p:cNvPr>
              <p:cNvSpPr txBox="1"/>
              <p:nvPr/>
            </p:nvSpPr>
            <p:spPr>
              <a:xfrm>
                <a:off x="3163166" y="2286467"/>
                <a:ext cx="4989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4000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26DD9F2-8250-4A2B-9E76-E1C8E99A501A}"/>
                  </a:ext>
                </a:extLst>
              </p:cNvPr>
              <p:cNvSpPr txBox="1"/>
              <p:nvPr/>
            </p:nvSpPr>
            <p:spPr>
              <a:xfrm>
                <a:off x="2985900" y="1307006"/>
                <a:ext cx="67617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12000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58FF720-ED2B-4B36-B9FF-FEED3F0749EE}"/>
                  </a:ext>
                </a:extLst>
              </p:cNvPr>
              <p:cNvSpPr txBox="1"/>
              <p:nvPr/>
            </p:nvSpPr>
            <p:spPr>
              <a:xfrm>
                <a:off x="2985900" y="786733"/>
                <a:ext cx="67617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i-FI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16000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38FD218-4CA7-4865-A4B7-769F623AC81F}"/>
                </a:ext>
              </a:extLst>
            </p:cNvPr>
            <p:cNvSpPr txBox="1"/>
            <p:nvPr/>
          </p:nvSpPr>
          <p:spPr>
            <a:xfrm>
              <a:off x="3952240" y="3069839"/>
              <a:ext cx="26619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Displacement</a:t>
              </a:r>
              <a:r>
                <a:rPr lang="fi-FI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i-FI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angle</a:t>
              </a:r>
              <a:r>
                <a:rPr lang="fi-FI" sz="12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fi-FI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radians</a:t>
              </a:r>
              <a:r>
                <a:rPr lang="fi-FI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662D364-2615-4505-BF32-3FC3FF607B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6508" y="874394"/>
              <a:ext cx="0" cy="205200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F3177E2-3EBF-4E1F-A3DF-38C299755344}"/>
                </a:ext>
              </a:extLst>
            </p:cNvPr>
            <p:cNvSpPr txBox="1"/>
            <p:nvPr/>
          </p:nvSpPr>
          <p:spPr>
            <a:xfrm>
              <a:off x="4158670" y="2865254"/>
              <a:ext cx="40333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0.03</a:t>
              </a:r>
              <a:r>
                <a:rPr lang="el-GR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endParaRPr lang="fi-FI" sz="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185D889-3983-4331-9BA0-8177CB5133C7}"/>
                </a:ext>
              </a:extLst>
            </p:cNvPr>
            <p:cNvCxnSpPr>
              <a:cxnSpLocks/>
            </p:cNvCxnSpPr>
            <p:nvPr/>
          </p:nvCxnSpPr>
          <p:spPr>
            <a:xfrm>
              <a:off x="4034789" y="949323"/>
              <a:ext cx="2160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FD3DA33-6CD6-4712-8541-C77D1D9BC3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29603" y="1736946"/>
              <a:ext cx="0" cy="118800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0CDE581-ADB9-490E-B48F-AB737A9085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57213" y="1736946"/>
              <a:ext cx="0" cy="118800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879DC71-3CF0-4532-B371-6E390E300234}"/>
                </a:ext>
              </a:extLst>
            </p:cNvPr>
            <p:cNvSpPr txBox="1"/>
            <p:nvPr/>
          </p:nvSpPr>
          <p:spPr>
            <a:xfrm>
              <a:off x="3852776" y="1715349"/>
              <a:ext cx="40333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1DC0158-A5EF-4C02-B76C-41F32BBE1664}"/>
                </a:ext>
              </a:extLst>
            </p:cNvPr>
            <p:cNvCxnSpPr>
              <a:cxnSpLocks/>
            </p:cNvCxnSpPr>
            <p:nvPr/>
          </p:nvCxnSpPr>
          <p:spPr>
            <a:xfrm>
              <a:off x="4018826" y="1869941"/>
              <a:ext cx="24120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29C5DB-A838-49B6-B533-E84CFED9924F}"/>
                </a:ext>
              </a:extLst>
            </p:cNvPr>
            <p:cNvSpPr txBox="1"/>
            <p:nvPr/>
          </p:nvSpPr>
          <p:spPr>
            <a:xfrm>
              <a:off x="3855429" y="909695"/>
              <a:ext cx="40333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31415B-7DF8-4152-93E5-023DFA38F0BF}"/>
                </a:ext>
              </a:extLst>
            </p:cNvPr>
            <p:cNvSpPr txBox="1"/>
            <p:nvPr/>
          </p:nvSpPr>
          <p:spPr>
            <a:xfrm>
              <a:off x="6061878" y="2858772"/>
              <a:ext cx="40333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0.95</a:t>
              </a:r>
              <a:r>
                <a:rPr lang="el-GR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endParaRPr lang="fi-FI" sz="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D609766-0201-41B5-B690-19FA480A801D}"/>
                </a:ext>
              </a:extLst>
            </p:cNvPr>
            <p:cNvSpPr txBox="1"/>
            <p:nvPr/>
          </p:nvSpPr>
          <p:spPr>
            <a:xfrm>
              <a:off x="6357213" y="2853864"/>
              <a:ext cx="40333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0.98</a:t>
              </a:r>
              <a:r>
                <a:rPr lang="el-GR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endParaRPr lang="fi-FI" sz="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218114E-82AC-4283-9760-67829E4BFB35}"/>
                    </a:ext>
                  </a:extLst>
                </p:cNvPr>
                <p:cNvSpPr txBox="1"/>
                <p:nvPr/>
              </p:nvSpPr>
              <p:spPr>
                <a:xfrm>
                  <a:off x="5422142" y="993994"/>
                  <a:ext cx="883447" cy="34695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i-FI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𝐶𝐼</m:t>
                        </m:r>
                        <m:r>
                          <a:rPr lang="fi-FI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i-FI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i-FI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𝑃𝑂</m:t>
                            </m:r>
                          </m:num>
                          <m:den>
                            <m:r>
                              <a:rPr lang="fi-FI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𝐵𝑂</m:t>
                            </m:r>
                          </m:den>
                        </m:f>
                        <m:r>
                          <a:rPr lang="fi-FI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≈2</m:t>
                        </m:r>
                      </m:oMath>
                    </m:oMathPara>
                  </a14:m>
                  <a:endParaRPr lang="fi-FI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218114E-82AC-4283-9760-67829E4BFB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2142" y="993994"/>
                  <a:ext cx="883447" cy="346954"/>
                </a:xfrm>
                <a:prstGeom prst="rect">
                  <a:avLst/>
                </a:prstGeom>
                <a:blipFill>
                  <a:blip r:embed="rId3"/>
                  <a:stretch>
                    <a:fillRect l="-3448" t="-3509" r="-3448" b="-14035"/>
                  </a:stretch>
                </a:blipFill>
              </p:spPr>
              <p:txBody>
                <a:bodyPr/>
                <a:lstStyle/>
                <a:p>
                  <a:r>
                    <a:rPr lang="fi-FI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C725E8C-80C0-4240-90D0-3AB4F40553BD}"/>
              </a:ext>
            </a:extLst>
          </p:cNvPr>
          <p:cNvGrpSpPr/>
          <p:nvPr/>
        </p:nvGrpSpPr>
        <p:grpSpPr>
          <a:xfrm>
            <a:off x="3195465" y="3549148"/>
            <a:ext cx="3568424" cy="2842146"/>
            <a:chOff x="151069" y="2572724"/>
            <a:chExt cx="3568424" cy="2842146"/>
          </a:xfrm>
        </p:grpSpPr>
        <p:pic>
          <p:nvPicPr>
            <p:cNvPr id="5" name="Picture 4" descr="Chart, histogram&#10;&#10;Description automatically generated">
              <a:extLst>
                <a:ext uri="{FF2B5EF4-FFF2-40B4-BE49-F238E27FC236}">
                  <a16:creationId xmlns:a16="http://schemas.microsoft.com/office/drawing/2014/main" id="{AF61A4C5-E1D4-431D-9E9C-927D6E34B5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41" t="10062" r="11147" b="9916"/>
            <a:stretch/>
          </p:blipFill>
          <p:spPr>
            <a:xfrm>
              <a:off x="1017121" y="3043757"/>
              <a:ext cx="2478233" cy="1953404"/>
            </a:xfrm>
            <a:prstGeom prst="rect">
              <a:avLst/>
            </a:prstGeom>
          </p:spPr>
        </p:pic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1A1F633-3D35-450E-BE48-7066F38F4148}"/>
                </a:ext>
              </a:extLst>
            </p:cNvPr>
            <p:cNvGrpSpPr/>
            <p:nvPr/>
          </p:nvGrpSpPr>
          <p:grpSpPr>
            <a:xfrm>
              <a:off x="151069" y="2572724"/>
              <a:ext cx="3568424" cy="2842146"/>
              <a:chOff x="3192123" y="504692"/>
              <a:chExt cx="3568424" cy="2842146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ACF80D3-74E3-4550-94F6-24F80314325D}"/>
                  </a:ext>
                </a:extLst>
              </p:cNvPr>
              <p:cNvSpPr txBox="1"/>
              <p:nvPr/>
            </p:nvSpPr>
            <p:spPr>
              <a:xfrm>
                <a:off x="3819234" y="924935"/>
                <a:ext cx="40333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B63A857-D4E6-4483-B753-98A0B833E177}"/>
                  </a:ext>
                </a:extLst>
              </p:cNvPr>
              <p:cNvSpPr txBox="1"/>
              <p:nvPr/>
            </p:nvSpPr>
            <p:spPr>
              <a:xfrm rot="16200000">
                <a:off x="2091996" y="1604819"/>
                <a:ext cx="2661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Occurence</a:t>
                </a:r>
                <a:r>
                  <a:rPr lang="fi-FI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(# of </a:t>
                </a:r>
                <a:r>
                  <a:rPr lang="fi-FI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pairwise</a:t>
                </a:r>
                <a:r>
                  <a:rPr lang="fi-FI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i-FI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displacement</a:t>
                </a:r>
                <a:r>
                  <a:rPr lang="fi-FI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i-FI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angles</a:t>
                </a:r>
                <a:r>
                  <a:rPr lang="fi-FI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031053D0-66F2-44CD-A4B1-B99702E3CFDE}"/>
                  </a:ext>
                </a:extLst>
              </p:cNvPr>
              <p:cNvGrpSpPr/>
              <p:nvPr/>
            </p:nvGrpSpPr>
            <p:grpSpPr>
              <a:xfrm>
                <a:off x="4058176" y="2921458"/>
                <a:ext cx="2578546" cy="215444"/>
                <a:chOff x="3580656" y="2868118"/>
                <a:chExt cx="2578546" cy="215444"/>
              </a:xfrm>
            </p:grpSpPr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60294E0-02C9-4E63-9988-C5E5EA55A661}"/>
                    </a:ext>
                  </a:extLst>
                </p:cNvPr>
                <p:cNvSpPr txBox="1"/>
                <p:nvPr/>
              </p:nvSpPr>
              <p:spPr>
                <a:xfrm>
                  <a:off x="3580656" y="2868118"/>
                  <a:ext cx="4033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34B0BE01-08A7-4095-A6A6-958BE89E925B}"/>
                    </a:ext>
                  </a:extLst>
                </p:cNvPr>
                <p:cNvSpPr txBox="1"/>
                <p:nvPr/>
              </p:nvSpPr>
              <p:spPr>
                <a:xfrm>
                  <a:off x="3908266" y="2868118"/>
                  <a:ext cx="4033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0.5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260FFF48-8006-4E1A-B465-AE3267A1AE5E}"/>
                    </a:ext>
                  </a:extLst>
                </p:cNvPr>
                <p:cNvSpPr txBox="1"/>
                <p:nvPr/>
              </p:nvSpPr>
              <p:spPr>
                <a:xfrm>
                  <a:off x="4277786" y="2868118"/>
                  <a:ext cx="4033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1.0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2F753639-ED3E-45A1-B4F8-E78CCE099F5B}"/>
                    </a:ext>
                  </a:extLst>
                </p:cNvPr>
                <p:cNvSpPr txBox="1"/>
                <p:nvPr/>
              </p:nvSpPr>
              <p:spPr>
                <a:xfrm>
                  <a:off x="4647306" y="2868118"/>
                  <a:ext cx="4033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1.5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391F03FF-30BA-430B-8305-F2685F91DDD5}"/>
                    </a:ext>
                  </a:extLst>
                </p:cNvPr>
                <p:cNvSpPr txBox="1"/>
                <p:nvPr/>
              </p:nvSpPr>
              <p:spPr>
                <a:xfrm>
                  <a:off x="5016826" y="2868118"/>
                  <a:ext cx="4033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2.0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B4240156-C3C6-4FC3-AC25-AD5DFB4D2D74}"/>
                    </a:ext>
                  </a:extLst>
                </p:cNvPr>
                <p:cNvSpPr txBox="1"/>
                <p:nvPr/>
              </p:nvSpPr>
              <p:spPr>
                <a:xfrm>
                  <a:off x="5386346" y="2868118"/>
                  <a:ext cx="4033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2.5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D157734E-B0AF-4C13-831A-137A16139525}"/>
                    </a:ext>
                  </a:extLst>
                </p:cNvPr>
                <p:cNvSpPr txBox="1"/>
                <p:nvPr/>
              </p:nvSpPr>
              <p:spPr>
                <a:xfrm>
                  <a:off x="5755868" y="2868118"/>
                  <a:ext cx="4033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3.0</a:t>
                  </a:r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43CC5630-52FC-4880-8566-D9C54C9FAE43}"/>
                  </a:ext>
                </a:extLst>
              </p:cNvPr>
              <p:cNvGrpSpPr/>
              <p:nvPr/>
            </p:nvGrpSpPr>
            <p:grpSpPr>
              <a:xfrm>
                <a:off x="3421510" y="1086026"/>
                <a:ext cx="676174" cy="1915471"/>
                <a:chOff x="2985900" y="1086026"/>
                <a:chExt cx="676174" cy="1915471"/>
              </a:xfrm>
            </p:grpSpPr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322F89A8-1B86-4FBE-A4DF-51A1BBD8A2E5}"/>
                    </a:ext>
                  </a:extLst>
                </p:cNvPr>
                <p:cNvSpPr txBox="1"/>
                <p:nvPr/>
              </p:nvSpPr>
              <p:spPr>
                <a:xfrm>
                  <a:off x="3258740" y="2786053"/>
                  <a:ext cx="4033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39AD744-0585-4239-A17B-1D03FF67FABF}"/>
                    </a:ext>
                  </a:extLst>
                </p:cNvPr>
                <p:cNvSpPr txBox="1"/>
                <p:nvPr/>
              </p:nvSpPr>
              <p:spPr>
                <a:xfrm>
                  <a:off x="3163166" y="1654019"/>
                  <a:ext cx="49890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20000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CF3A242D-9BB4-4DB0-A51D-3B3319E50B4C}"/>
                    </a:ext>
                  </a:extLst>
                </p:cNvPr>
                <p:cNvSpPr txBox="1"/>
                <p:nvPr/>
              </p:nvSpPr>
              <p:spPr>
                <a:xfrm>
                  <a:off x="3163166" y="2219792"/>
                  <a:ext cx="49890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10000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870EAFCC-514F-458D-B65B-300A4B2EB87E}"/>
                    </a:ext>
                  </a:extLst>
                </p:cNvPr>
                <p:cNvSpPr txBox="1"/>
                <p:nvPr/>
              </p:nvSpPr>
              <p:spPr>
                <a:xfrm>
                  <a:off x="2985900" y="1086026"/>
                  <a:ext cx="67617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fi-FI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30000</a:t>
                  </a:r>
                </a:p>
              </p:txBody>
            </p:sp>
          </p:grp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9402A9D-B810-47AF-B51A-0D1C95E2C740}"/>
                  </a:ext>
                </a:extLst>
              </p:cNvPr>
              <p:cNvSpPr txBox="1"/>
              <p:nvPr/>
            </p:nvSpPr>
            <p:spPr>
              <a:xfrm>
                <a:off x="3952240" y="3069839"/>
                <a:ext cx="2661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Displacement</a:t>
                </a:r>
                <a:r>
                  <a:rPr lang="fi-FI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i-FI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angle</a:t>
                </a:r>
                <a:r>
                  <a:rPr lang="fi-FI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fi-FI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radians</a:t>
                </a:r>
                <a:r>
                  <a:rPr lang="fi-FI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089AE47-8C56-4653-B601-3ED3999322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6508" y="874394"/>
                <a:ext cx="0" cy="2052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D1D9A30-7AEF-40E9-A0C3-B73CC8E072E1}"/>
                  </a:ext>
                </a:extLst>
              </p:cNvPr>
              <p:cNvSpPr txBox="1"/>
              <p:nvPr/>
            </p:nvSpPr>
            <p:spPr>
              <a:xfrm>
                <a:off x="4158670" y="2865254"/>
                <a:ext cx="40333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0.03</a:t>
                </a:r>
                <a:r>
                  <a:rPr lang="el-GR" sz="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π</a:t>
                </a:r>
                <a:endParaRPr lang="fi-FI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81AE13E3-A1F5-4BFB-BC2E-F70F628138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34789" y="1015998"/>
                <a:ext cx="2160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258E872-C804-4A8A-AD66-4FE1317F98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29603" y="2312256"/>
                <a:ext cx="0" cy="612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BEE0A4B-FE61-48AA-87CB-ED63E5CB64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57213" y="2312256"/>
                <a:ext cx="0" cy="612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D82BBCA-B16E-406D-88A9-32C8EF5A56B4}"/>
                  </a:ext>
                </a:extLst>
              </p:cNvPr>
              <p:cNvSpPr txBox="1"/>
              <p:nvPr/>
            </p:nvSpPr>
            <p:spPr>
              <a:xfrm>
                <a:off x="3807056" y="2311614"/>
                <a:ext cx="40333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</a:t>
                </a: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B6D5C0D2-6CAD-4781-B265-1CED81C275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18826" y="2395721"/>
                <a:ext cx="24120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6EDC319-7E79-47F7-A910-C3481FE3FED0}"/>
                  </a:ext>
                </a:extLst>
              </p:cNvPr>
              <p:cNvSpPr txBox="1"/>
              <p:nvPr/>
            </p:nvSpPr>
            <p:spPr>
              <a:xfrm>
                <a:off x="6061878" y="2858772"/>
                <a:ext cx="40333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0.95</a:t>
                </a:r>
                <a:r>
                  <a:rPr lang="el-GR" sz="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π</a:t>
                </a:r>
                <a:endParaRPr lang="fi-FI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FD52E0D-2D8B-46B1-AFB5-E1189C33F508}"/>
                  </a:ext>
                </a:extLst>
              </p:cNvPr>
              <p:cNvSpPr txBox="1"/>
              <p:nvPr/>
            </p:nvSpPr>
            <p:spPr>
              <a:xfrm>
                <a:off x="6357213" y="2853864"/>
                <a:ext cx="40333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0.98</a:t>
                </a:r>
                <a:r>
                  <a:rPr lang="el-GR" sz="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π</a:t>
                </a:r>
                <a:endParaRPr lang="fi-FI" sz="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2A1F04B-E01F-4503-B942-870DBEA8C3C6}"/>
                      </a:ext>
                    </a:extLst>
                  </p:cNvPr>
                  <p:cNvSpPr txBox="1"/>
                  <p:nvPr/>
                </p:nvSpPr>
                <p:spPr>
                  <a:xfrm>
                    <a:off x="5085865" y="1193748"/>
                    <a:ext cx="1000467" cy="34695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i-FI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𝐶𝐼</m:t>
                          </m:r>
                          <m:r>
                            <a:rPr lang="fi-FI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i-FI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𝑃𝑂</m:t>
                              </m:r>
                            </m:num>
                            <m:den>
                              <m:r>
                                <a:rPr lang="fi-FI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𝐵𝑂</m:t>
                              </m:r>
                            </m:den>
                          </m:f>
                          <m:r>
                            <a:rPr lang="fi-FI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≈3.7</m:t>
                          </m:r>
                        </m:oMath>
                      </m:oMathPara>
                    </a14:m>
                    <a:endParaRPr lang="fi-FI" sz="1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2A1F04B-E01F-4503-B942-870DBEA8C3C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85865" y="1193748"/>
                    <a:ext cx="1000467" cy="34695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3049" t="-3509" r="-3659" b="-14035"/>
                    </a:stretch>
                  </a:blipFill>
                </p:spPr>
                <p:txBody>
                  <a:bodyPr/>
                  <a:lstStyle/>
                  <a:p>
                    <a:r>
                      <a:rPr lang="fi-FI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8875FCCB-EE1F-4A95-BDBE-63176DC13491}"/>
              </a:ext>
            </a:extLst>
          </p:cNvPr>
          <p:cNvSpPr txBox="1"/>
          <p:nvPr/>
        </p:nvSpPr>
        <p:spPr>
          <a:xfrm>
            <a:off x="4047036" y="608989"/>
            <a:ext cx="2661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200" dirty="0" err="1"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  <a:r>
              <a:rPr lang="fi-FI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fi-FI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FE4C4B0-6871-4E43-9C09-68A586242400}"/>
              </a:ext>
            </a:extLst>
          </p:cNvPr>
          <p:cNvSpPr txBox="1"/>
          <p:nvPr/>
        </p:nvSpPr>
        <p:spPr>
          <a:xfrm>
            <a:off x="4039203" y="3725138"/>
            <a:ext cx="2661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200" dirty="0" err="1">
                <a:latin typeface="Arial" panose="020B0604020202020204" pitchFamily="34" charset="0"/>
                <a:cs typeface="Arial" panose="020B0604020202020204" pitchFamily="34" charset="0"/>
              </a:rPr>
              <a:t>Cancer</a:t>
            </a:r>
            <a:r>
              <a:rPr lang="fi-FI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fi-FI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8" name="Picture 77" descr="A picture containing text, tree&#10;&#10;Description automatically generated">
            <a:extLst>
              <a:ext uri="{FF2B5EF4-FFF2-40B4-BE49-F238E27FC236}">
                <a16:creationId xmlns:a16="http://schemas.microsoft.com/office/drawing/2014/main" id="{A605E7CF-3829-44D1-AF58-0517348D0C7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r="71730" b="25532"/>
          <a:stretch/>
        </p:blipFill>
        <p:spPr>
          <a:xfrm>
            <a:off x="287347" y="3648828"/>
            <a:ext cx="2756672" cy="2696109"/>
          </a:xfrm>
          <a:prstGeom prst="rect">
            <a:avLst/>
          </a:prstGeom>
        </p:spPr>
      </p:pic>
      <p:pic>
        <p:nvPicPr>
          <p:cNvPr id="80" name="Picture 79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D363EFBD-8DAA-4622-8C7E-E5DA2F021D8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" r="71689" b="25532"/>
          <a:stretch/>
        </p:blipFill>
        <p:spPr>
          <a:xfrm>
            <a:off x="292613" y="650729"/>
            <a:ext cx="2756672" cy="2696109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DF812B64-41EE-45DF-8291-7C1A18E53A72}"/>
              </a:ext>
            </a:extLst>
          </p:cNvPr>
          <p:cNvSpPr txBox="1"/>
          <p:nvPr/>
        </p:nvSpPr>
        <p:spPr>
          <a:xfrm>
            <a:off x="1008118" y="1243546"/>
            <a:ext cx="6336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fi-FI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fi-FI" sz="10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B68344C-32DE-45A0-A8BD-69DF5CC51C3A}"/>
              </a:ext>
            </a:extLst>
          </p:cNvPr>
          <p:cNvSpPr txBox="1"/>
          <p:nvPr/>
        </p:nvSpPr>
        <p:spPr>
          <a:xfrm>
            <a:off x="334723" y="3410647"/>
            <a:ext cx="2661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2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fi-FI" sz="1200" dirty="0"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fi-FI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k+1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4F9BDBA-8D7E-4361-9C80-5D5973F93856}"/>
              </a:ext>
            </a:extLst>
          </p:cNvPr>
          <p:cNvSpPr txBox="1"/>
          <p:nvPr/>
        </p:nvSpPr>
        <p:spPr>
          <a:xfrm>
            <a:off x="382099" y="366191"/>
            <a:ext cx="2661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2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fi-FI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12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i-FI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fi-FI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E64C220-12F0-481E-A575-3F0C4A5C3ACE}"/>
              </a:ext>
            </a:extLst>
          </p:cNvPr>
          <p:cNvCxnSpPr/>
          <p:nvPr/>
        </p:nvCxnSpPr>
        <p:spPr>
          <a:xfrm flipH="1">
            <a:off x="947076" y="1430466"/>
            <a:ext cx="128283" cy="13513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CAE446BB-0C3D-45D1-93D5-A1DB8091EBEF}"/>
              </a:ext>
            </a:extLst>
          </p:cNvPr>
          <p:cNvCxnSpPr>
            <a:cxnSpLocks noChangeAspect="1"/>
          </p:cNvCxnSpPr>
          <p:nvPr/>
        </p:nvCxnSpPr>
        <p:spPr>
          <a:xfrm flipH="1">
            <a:off x="816866" y="4557243"/>
            <a:ext cx="64821" cy="114493"/>
          </a:xfrm>
          <a:prstGeom prst="straightConnector1">
            <a:avLst/>
          </a:prstGeom>
          <a:ln w="12700">
            <a:solidFill>
              <a:schemeClr val="bg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5BF9A15F-1397-4630-B4A7-24E5C202D56F}"/>
              </a:ext>
            </a:extLst>
          </p:cNvPr>
          <p:cNvSpPr txBox="1"/>
          <p:nvPr/>
        </p:nvSpPr>
        <p:spPr>
          <a:xfrm>
            <a:off x="588735" y="4378589"/>
            <a:ext cx="6336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i-FI" sz="1000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i,k</a:t>
            </a:r>
            <a:endParaRPr lang="fi-FI" sz="10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543EAA2-BA0C-4A3F-9B61-D458EEA9CD38}"/>
              </a:ext>
            </a:extLst>
          </p:cNvPr>
          <p:cNvSpPr txBox="1"/>
          <p:nvPr/>
        </p:nvSpPr>
        <p:spPr>
          <a:xfrm>
            <a:off x="928870" y="2413978"/>
            <a:ext cx="6336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fi-FI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i-FI" sz="1000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fi-FI" sz="10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2AF85CAA-FF6E-4BDE-B4B3-5EB4589CC7DE}"/>
              </a:ext>
            </a:extLst>
          </p:cNvPr>
          <p:cNvCxnSpPr/>
          <p:nvPr/>
        </p:nvCxnSpPr>
        <p:spPr>
          <a:xfrm flipH="1">
            <a:off x="867828" y="2600898"/>
            <a:ext cx="128283" cy="13513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BEF89F92-EBDA-4D45-8230-237BBC7382EE}"/>
              </a:ext>
            </a:extLst>
          </p:cNvPr>
          <p:cNvCxnSpPr>
            <a:cxnSpLocks/>
          </p:cNvCxnSpPr>
          <p:nvPr/>
        </p:nvCxnSpPr>
        <p:spPr>
          <a:xfrm flipH="1">
            <a:off x="774239" y="5706623"/>
            <a:ext cx="107448" cy="0"/>
          </a:xfrm>
          <a:prstGeom prst="straightConnector1">
            <a:avLst/>
          </a:prstGeom>
          <a:ln w="12700">
            <a:solidFill>
              <a:schemeClr val="bg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1477646-EF21-4096-A0D4-CD1D3E188559}"/>
              </a:ext>
            </a:extLst>
          </p:cNvPr>
          <p:cNvSpPr txBox="1"/>
          <p:nvPr/>
        </p:nvSpPr>
        <p:spPr>
          <a:xfrm>
            <a:off x="816866" y="5460402"/>
            <a:ext cx="6336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i-FI" sz="1000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j,k</a:t>
            </a:r>
            <a:endParaRPr lang="fi-FI" sz="10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E4E3EA03-B900-42EB-88F1-218DC91658B3}"/>
              </a:ext>
            </a:extLst>
          </p:cNvPr>
          <p:cNvCxnSpPr>
            <a:cxnSpLocks noChangeAspect="1"/>
          </p:cNvCxnSpPr>
          <p:nvPr/>
        </p:nvCxnSpPr>
        <p:spPr>
          <a:xfrm flipH="1">
            <a:off x="1347006" y="4982337"/>
            <a:ext cx="64821" cy="114493"/>
          </a:xfrm>
          <a:prstGeom prst="straightConnector1">
            <a:avLst/>
          </a:prstGeom>
          <a:ln w="12700">
            <a:solidFill>
              <a:schemeClr val="bg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EE8D1162-15B8-4149-BF5B-A401CB7807F5}"/>
              </a:ext>
            </a:extLst>
          </p:cNvPr>
          <p:cNvCxnSpPr>
            <a:cxnSpLocks/>
          </p:cNvCxnSpPr>
          <p:nvPr/>
        </p:nvCxnSpPr>
        <p:spPr>
          <a:xfrm flipH="1">
            <a:off x="1304379" y="4987295"/>
            <a:ext cx="107448" cy="0"/>
          </a:xfrm>
          <a:prstGeom prst="straightConnector1">
            <a:avLst/>
          </a:prstGeom>
          <a:ln w="12700">
            <a:solidFill>
              <a:schemeClr val="bg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F9D0945-28F0-4AE7-A85B-92B5B0FD911A}"/>
              </a:ext>
            </a:extLst>
          </p:cNvPr>
          <p:cNvCxnSpPr/>
          <p:nvPr/>
        </p:nvCxnSpPr>
        <p:spPr>
          <a:xfrm>
            <a:off x="638175" y="5706623"/>
            <a:ext cx="4143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BA23FE17-A249-4049-B565-DB99FD35AF93}"/>
              </a:ext>
            </a:extLst>
          </p:cNvPr>
          <p:cNvCxnSpPr/>
          <p:nvPr/>
        </p:nvCxnSpPr>
        <p:spPr>
          <a:xfrm>
            <a:off x="997452" y="4987295"/>
            <a:ext cx="4143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B004CF0B-9224-4F95-B7B5-0223606119FF}"/>
              </a:ext>
            </a:extLst>
          </p:cNvPr>
          <p:cNvCxnSpPr>
            <a:cxnSpLocks/>
          </p:cNvCxnSpPr>
          <p:nvPr/>
        </p:nvCxnSpPr>
        <p:spPr>
          <a:xfrm flipV="1">
            <a:off x="744193" y="4488068"/>
            <a:ext cx="178595" cy="31812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AC4E575-0D9E-4005-958D-30EC87ABC90D}"/>
              </a:ext>
            </a:extLst>
          </p:cNvPr>
          <p:cNvCxnSpPr>
            <a:cxnSpLocks/>
          </p:cNvCxnSpPr>
          <p:nvPr/>
        </p:nvCxnSpPr>
        <p:spPr>
          <a:xfrm flipV="1">
            <a:off x="1221590" y="4997964"/>
            <a:ext cx="178595" cy="31812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Arc 106">
            <a:extLst>
              <a:ext uri="{FF2B5EF4-FFF2-40B4-BE49-F238E27FC236}">
                <a16:creationId xmlns:a16="http://schemas.microsoft.com/office/drawing/2014/main" id="{BDF34184-0D9C-4C2E-A1CA-488DE313DF55}"/>
              </a:ext>
            </a:extLst>
          </p:cNvPr>
          <p:cNvSpPr/>
          <p:nvPr/>
        </p:nvSpPr>
        <p:spPr>
          <a:xfrm rot="9903149">
            <a:off x="1177121" y="4920722"/>
            <a:ext cx="275744" cy="277812"/>
          </a:xfrm>
          <a:prstGeom prst="arc">
            <a:avLst>
              <a:gd name="adj1" fmla="val 17761851"/>
              <a:gd name="adj2" fmla="val 259373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799EE1E-A543-45B8-B574-451841539C98}"/>
              </a:ext>
            </a:extLst>
          </p:cNvPr>
          <p:cNvSpPr txBox="1"/>
          <p:nvPr/>
        </p:nvSpPr>
        <p:spPr>
          <a:xfrm>
            <a:off x="890297" y="4996882"/>
            <a:ext cx="6336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fi-FI" sz="10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</a:t>
            </a:r>
            <a:r>
              <a:rPr lang="fi-FI" sz="1000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j,k</a:t>
            </a:r>
            <a:endParaRPr lang="fi-FI" sz="10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01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</TotalTime>
  <Words>101</Words>
  <Application>Microsoft Office PowerPoint</Application>
  <PresentationFormat>A4 Paper (210x297 mm)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Tollis</dc:creator>
  <cp:lastModifiedBy>Kirsi Rilla</cp:lastModifiedBy>
  <cp:revision>33</cp:revision>
  <dcterms:created xsi:type="dcterms:W3CDTF">2021-10-27T12:47:31Z</dcterms:created>
  <dcterms:modified xsi:type="dcterms:W3CDTF">2022-01-03T11:03:05Z</dcterms:modified>
</cp:coreProperties>
</file>