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</p:sldIdLst>
  <p:sldSz cx="6119813" cy="79200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80" d="100"/>
          <a:sy n="80" d="100"/>
        </p:scale>
        <p:origin x="1670" y="-11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986" y="1296173"/>
            <a:ext cx="5201841" cy="2757347"/>
          </a:xfrm>
        </p:spPr>
        <p:txBody>
          <a:bodyPr anchor="b"/>
          <a:lstStyle>
            <a:lvl1pPr algn="ctr">
              <a:defRPr sz="401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4159854"/>
            <a:ext cx="4589860" cy="1912175"/>
          </a:xfrm>
        </p:spPr>
        <p:txBody>
          <a:bodyPr/>
          <a:lstStyle>
            <a:lvl1pPr marL="0" indent="0" algn="ctr">
              <a:buNone/>
              <a:defRPr sz="1606"/>
            </a:lvl1pPr>
            <a:lvl2pPr marL="306004" indent="0" algn="ctr">
              <a:buNone/>
              <a:defRPr sz="1339"/>
            </a:lvl2pPr>
            <a:lvl3pPr marL="612008" indent="0" algn="ctr">
              <a:buNone/>
              <a:defRPr sz="1205"/>
            </a:lvl3pPr>
            <a:lvl4pPr marL="918012" indent="0" algn="ctr">
              <a:buNone/>
              <a:defRPr sz="1071"/>
            </a:lvl4pPr>
            <a:lvl5pPr marL="1224016" indent="0" algn="ctr">
              <a:buNone/>
              <a:defRPr sz="1071"/>
            </a:lvl5pPr>
            <a:lvl6pPr marL="1530020" indent="0" algn="ctr">
              <a:buNone/>
              <a:defRPr sz="1071"/>
            </a:lvl6pPr>
            <a:lvl7pPr marL="1836024" indent="0" algn="ctr">
              <a:buNone/>
              <a:defRPr sz="1071"/>
            </a:lvl7pPr>
            <a:lvl8pPr marL="2142028" indent="0" algn="ctr">
              <a:buNone/>
              <a:defRPr sz="1071"/>
            </a:lvl8pPr>
            <a:lvl9pPr marL="2448032" indent="0" algn="ctr">
              <a:buNone/>
              <a:defRPr sz="107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20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760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421669"/>
            <a:ext cx="1319585" cy="67118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8" y="421669"/>
            <a:ext cx="3882256" cy="67118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88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206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1974512"/>
            <a:ext cx="5278339" cy="3294515"/>
          </a:xfrm>
        </p:spPr>
        <p:txBody>
          <a:bodyPr anchor="b"/>
          <a:lstStyle>
            <a:lvl1pPr>
              <a:defRPr sz="401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5300194"/>
            <a:ext cx="5278339" cy="1732508"/>
          </a:xfrm>
        </p:spPr>
        <p:txBody>
          <a:bodyPr/>
          <a:lstStyle>
            <a:lvl1pPr marL="0" indent="0">
              <a:buNone/>
              <a:defRPr sz="1606">
                <a:solidFill>
                  <a:schemeClr val="tx1"/>
                </a:solidFill>
              </a:defRPr>
            </a:lvl1pPr>
            <a:lvl2pPr marL="306004" indent="0">
              <a:buNone/>
              <a:defRPr sz="1339">
                <a:solidFill>
                  <a:schemeClr val="tx1">
                    <a:tint val="75000"/>
                  </a:schemeClr>
                </a:solidFill>
              </a:defRPr>
            </a:lvl2pPr>
            <a:lvl3pPr marL="612008" indent="0">
              <a:buNone/>
              <a:defRPr sz="1205">
                <a:solidFill>
                  <a:schemeClr val="tx1">
                    <a:tint val="75000"/>
                  </a:schemeClr>
                </a:solidFill>
              </a:defRPr>
            </a:lvl3pPr>
            <a:lvl4pPr marL="91801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4pPr>
            <a:lvl5pPr marL="1224016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5pPr>
            <a:lvl6pPr marL="1530020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6pPr>
            <a:lvl7pPr marL="1836024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7pPr>
            <a:lvl8pPr marL="2142028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8pPr>
            <a:lvl9pPr marL="244803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112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2108344"/>
            <a:ext cx="2600921" cy="50251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2108344"/>
            <a:ext cx="2600921" cy="50251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561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421671"/>
            <a:ext cx="5278339" cy="153084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5" y="1941510"/>
            <a:ext cx="2588967" cy="951504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5" y="2893014"/>
            <a:ext cx="2588967" cy="4255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1941510"/>
            <a:ext cx="2601718" cy="951504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2893014"/>
            <a:ext cx="2601718" cy="4255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97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163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163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28002"/>
            <a:ext cx="1973799" cy="1848009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1140341"/>
            <a:ext cx="3098155" cy="5628360"/>
          </a:xfrm>
        </p:spPr>
        <p:txBody>
          <a:bodyPr/>
          <a:lstStyle>
            <a:lvl1pPr>
              <a:defRPr sz="2142"/>
            </a:lvl1pPr>
            <a:lvl2pPr>
              <a:defRPr sz="1874"/>
            </a:lvl2pPr>
            <a:lvl3pPr>
              <a:defRPr sz="1606"/>
            </a:lvl3pPr>
            <a:lvl4pPr>
              <a:defRPr sz="1339"/>
            </a:lvl4pPr>
            <a:lvl5pPr>
              <a:defRPr sz="1339"/>
            </a:lvl5pPr>
            <a:lvl6pPr>
              <a:defRPr sz="1339"/>
            </a:lvl6pPr>
            <a:lvl7pPr>
              <a:defRPr sz="1339"/>
            </a:lvl7pPr>
            <a:lvl8pPr>
              <a:defRPr sz="1339"/>
            </a:lvl8pPr>
            <a:lvl9pPr>
              <a:defRPr sz="133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376011"/>
            <a:ext cx="1973799" cy="4401855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05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28002"/>
            <a:ext cx="1973799" cy="1848009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1140341"/>
            <a:ext cx="3098155" cy="5628360"/>
          </a:xfrm>
        </p:spPr>
        <p:txBody>
          <a:bodyPr anchor="t"/>
          <a:lstStyle>
            <a:lvl1pPr marL="0" indent="0">
              <a:buNone/>
              <a:defRPr sz="2142"/>
            </a:lvl1pPr>
            <a:lvl2pPr marL="306004" indent="0">
              <a:buNone/>
              <a:defRPr sz="1874"/>
            </a:lvl2pPr>
            <a:lvl3pPr marL="612008" indent="0">
              <a:buNone/>
              <a:defRPr sz="1606"/>
            </a:lvl3pPr>
            <a:lvl4pPr marL="918012" indent="0">
              <a:buNone/>
              <a:defRPr sz="1339"/>
            </a:lvl4pPr>
            <a:lvl5pPr marL="1224016" indent="0">
              <a:buNone/>
              <a:defRPr sz="1339"/>
            </a:lvl5pPr>
            <a:lvl6pPr marL="1530020" indent="0">
              <a:buNone/>
              <a:defRPr sz="1339"/>
            </a:lvl6pPr>
            <a:lvl7pPr marL="1836024" indent="0">
              <a:buNone/>
              <a:defRPr sz="1339"/>
            </a:lvl7pPr>
            <a:lvl8pPr marL="2142028" indent="0">
              <a:buNone/>
              <a:defRPr sz="1339"/>
            </a:lvl8pPr>
            <a:lvl9pPr marL="2448032" indent="0">
              <a:buNone/>
              <a:defRPr sz="1339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376011"/>
            <a:ext cx="1973799" cy="4401855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2E118-174B-4384-B15F-433CFA3BF618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825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421671"/>
            <a:ext cx="5278339" cy="15308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2108344"/>
            <a:ext cx="5278339" cy="5025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7340703"/>
            <a:ext cx="137695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2E118-174B-4384-B15F-433CFA3BF618}" type="datetimeFigureOut">
              <a:rPr lang="en-US" smtClean="0"/>
              <a:t>4/21/2022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7340703"/>
            <a:ext cx="2065437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7340703"/>
            <a:ext cx="1376958" cy="4216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18F1BF-1494-4292-A6ED-1457D0FF36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40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12008" rtl="0" eaLnBrk="1" latinLnBrk="0" hangingPunct="1">
        <a:lnSpc>
          <a:spcPct val="90000"/>
        </a:lnSpc>
        <a:spcBef>
          <a:spcPct val="0"/>
        </a:spcBef>
        <a:buNone/>
        <a:defRPr sz="2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002" indent="-153002" algn="l" defTabSz="612008" rtl="0" eaLnBrk="1" latinLnBrk="0" hangingPunct="1">
        <a:lnSpc>
          <a:spcPct val="90000"/>
        </a:lnSpc>
        <a:spcBef>
          <a:spcPts val="669"/>
        </a:spcBef>
        <a:buFont typeface="Arial" panose="020B0604020202020204" pitchFamily="34" charset="0"/>
        <a:buChar char="•"/>
        <a:defRPr sz="1874" kern="1200">
          <a:solidFill>
            <a:schemeClr val="tx1"/>
          </a:solidFill>
          <a:latin typeface="+mn-lt"/>
          <a:ea typeface="+mn-ea"/>
          <a:cs typeface="+mn-cs"/>
        </a:defRPr>
      </a:lvl1pPr>
      <a:lvl2pPr marL="45900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76501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339" kern="1200">
          <a:solidFill>
            <a:schemeClr val="tx1"/>
          </a:solidFill>
          <a:latin typeface="+mn-lt"/>
          <a:ea typeface="+mn-ea"/>
          <a:cs typeface="+mn-cs"/>
        </a:defRPr>
      </a:lvl3pPr>
      <a:lvl4pPr marL="107101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377018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683022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98902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29503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60103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1pPr>
      <a:lvl2pPr marL="30600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2pPr>
      <a:lvl3pPr marL="61200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3pPr>
      <a:lvl4pPr marL="91801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224016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530020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836024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142028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448032" algn="l" defTabSz="612008" rtl="0" eaLnBrk="1" latinLnBrk="0" hangingPunct="1">
        <a:defRPr sz="1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43F2706-AFD9-48AE-B25C-6AA2BDE34C45}"/>
              </a:ext>
            </a:extLst>
          </p:cNvPr>
          <p:cNvSpPr txBox="1"/>
          <p:nvPr/>
        </p:nvSpPr>
        <p:spPr>
          <a:xfrm>
            <a:off x="250741" y="6099481"/>
            <a:ext cx="561832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VCP directly regulated the protein expressed level of HMGB1 instead of transcriptional expression.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A,B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transcriptional expression of HMGB1 in Huh7 cells treated with VCP-siRNA and MHCC-LM3 cells transfected by ectopic VCP.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C, 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protein expression of HMGB1 was decreased in Huh7 cells when VCP expression was inhibited via siRNA or small molecule NMS873 (10 </a:t>
            </a:r>
            <a:r>
              <a:rPr lang="el-G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μΜ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12 h).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E,F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the protein expression of HMGB1 was upregulated in MHCC-LM3 cells with ectopic overexpress</a:t>
            </a:r>
            <a:r>
              <a:rPr lang="en-US" altLang="zh-CN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VCP. All * P＜0.05, ** P ＜0.01, **** P ＜0.0001, and ns: no significance.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A2341A6D-DA51-4E34-B9B6-14F11E282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294" y="689162"/>
            <a:ext cx="5956811" cy="5360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150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110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雅 意天空</dc:creator>
  <cp:lastModifiedBy>雅 意天空</cp:lastModifiedBy>
  <cp:revision>10</cp:revision>
  <dcterms:created xsi:type="dcterms:W3CDTF">2022-04-15T05:49:56Z</dcterms:created>
  <dcterms:modified xsi:type="dcterms:W3CDTF">2022-04-21T06:47:58Z</dcterms:modified>
</cp:coreProperties>
</file>