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277"/>
    <a:srgbClr val="296DC0"/>
    <a:srgbClr val="00437A"/>
    <a:srgbClr val="0092F7"/>
    <a:srgbClr val="00447A"/>
    <a:srgbClr val="00447B"/>
    <a:srgbClr val="AA0065"/>
    <a:srgbClr val="65AA00"/>
    <a:srgbClr val="0066B5"/>
    <a:srgbClr val="0045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83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085675"/>
            <a:ext cx="12192000" cy="530689"/>
          </a:xfrm>
          <a:prstGeom prst="rect">
            <a:avLst/>
          </a:prstGeom>
          <a:solidFill>
            <a:srgbClr val="0092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ight Triangle 7"/>
          <p:cNvSpPr/>
          <p:nvPr userDrawn="1"/>
        </p:nvSpPr>
        <p:spPr>
          <a:xfrm rot="18900000">
            <a:off x="141777" y="753445"/>
            <a:ext cx="405236" cy="385056"/>
          </a:xfrm>
          <a:prstGeom prst="rtTriangle">
            <a:avLst/>
          </a:prstGeom>
          <a:solidFill>
            <a:srgbClr val="0065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/>
          </a:p>
        </p:txBody>
      </p:sp>
      <p:sp>
        <p:nvSpPr>
          <p:cNvPr id="9" name="Right Triangle 8"/>
          <p:cNvSpPr/>
          <p:nvPr userDrawn="1"/>
        </p:nvSpPr>
        <p:spPr>
          <a:xfrm rot="18900000">
            <a:off x="140123" y="1281465"/>
            <a:ext cx="394279" cy="394278"/>
          </a:xfrm>
          <a:prstGeom prst="rtTriangle">
            <a:avLst/>
          </a:prstGeom>
          <a:solidFill>
            <a:srgbClr val="0092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0" y="0"/>
            <a:ext cx="12192000" cy="1085673"/>
          </a:xfrm>
          <a:prstGeom prst="rect">
            <a:avLst/>
          </a:prstGeom>
          <a:gradFill flip="none" rotWithShape="1">
            <a:gsLst>
              <a:gs pos="0">
                <a:srgbClr val="0065AA">
                  <a:shade val="30000"/>
                  <a:satMod val="115000"/>
                </a:srgbClr>
              </a:gs>
              <a:gs pos="50000">
                <a:srgbClr val="0065AA">
                  <a:shade val="67500"/>
                  <a:satMod val="115000"/>
                </a:srgbClr>
              </a:gs>
              <a:gs pos="100000">
                <a:srgbClr val="0065AA">
                  <a:shade val="100000"/>
                  <a:satMod val="115000"/>
                </a:srgbClr>
              </a:gs>
            </a:gsLst>
            <a:lin ang="8100000" scaled="1"/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16000" algn="l"/>
            <a:endParaRPr lang="en-GB" sz="2800" b="1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0" y="5576842"/>
            <a:ext cx="7490690" cy="1285854"/>
          </a:xfrm>
          <a:prstGeom prst="rect">
            <a:avLst/>
          </a:prstGeom>
          <a:solidFill>
            <a:srgbClr val="0092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7490690" y="5576843"/>
            <a:ext cx="4702823" cy="421061"/>
          </a:xfrm>
          <a:prstGeom prst="rect">
            <a:avLst/>
          </a:prstGeom>
          <a:gradFill flip="none" rotWithShape="1">
            <a:gsLst>
              <a:gs pos="0">
                <a:srgbClr val="AA0065">
                  <a:shade val="30000"/>
                  <a:satMod val="115000"/>
                </a:srgbClr>
              </a:gs>
              <a:gs pos="50000">
                <a:srgbClr val="AA0065">
                  <a:shade val="67500"/>
                  <a:satMod val="115000"/>
                </a:srgbClr>
              </a:gs>
              <a:gs pos="100000">
                <a:srgbClr val="AA0065">
                  <a:shade val="100000"/>
                  <a:satMod val="115000"/>
                </a:srgb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 dirty="0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7637330" y="6083882"/>
            <a:ext cx="4174624" cy="723275"/>
            <a:chOff x="7646796" y="6098813"/>
            <a:chExt cx="4174624" cy="723275"/>
          </a:xfrm>
        </p:grpSpPr>
        <p:pic>
          <p:nvPicPr>
            <p:cNvPr id="14" name="Picture 10" descr="LOGO_IPNA_Blue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46796" y="6186597"/>
              <a:ext cx="581637" cy="5816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Rectangle 12"/>
            <p:cNvSpPr>
              <a:spLocks noChangeArrowheads="1"/>
            </p:cNvSpPr>
            <p:nvPr/>
          </p:nvSpPr>
          <p:spPr bwMode="auto">
            <a:xfrm>
              <a:off x="8208157" y="6098813"/>
              <a:ext cx="3613263" cy="7232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b="1" i="0" u="none" strike="noStrike" cap="none" normalizeH="0" baseline="0" dirty="0">
                  <a:ln>
                    <a:noFill/>
                  </a:ln>
                  <a:solidFill>
                    <a:srgbClr val="296DC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Pediatric Nephrology</a:t>
              </a:r>
              <a:endParaRPr kumimoji="0" lang="en-GB" altLang="en-US" sz="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1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Journal of the </a:t>
              </a:r>
              <a:br>
                <a:rPr kumimoji="0" lang="en-GB" altLang="en-US" sz="11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</a:br>
              <a:r>
                <a:rPr kumimoji="0" lang="en-GB" altLang="en-US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International Pediatric Nephrology Association</a:t>
              </a:r>
              <a:endParaRPr kumimoji="0" lang="en-GB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16" name="Right Triangle 15"/>
          <p:cNvSpPr/>
          <p:nvPr userDrawn="1"/>
        </p:nvSpPr>
        <p:spPr>
          <a:xfrm rot="18900000">
            <a:off x="137739" y="5244782"/>
            <a:ext cx="399045" cy="399044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9694459" y="176810"/>
            <a:ext cx="2349089" cy="747561"/>
            <a:chOff x="2857495" y="1762773"/>
            <a:chExt cx="7219988" cy="2156522"/>
          </a:xfrm>
        </p:grpSpPr>
        <p:sp>
          <p:nvSpPr>
            <p:cNvPr id="18" name="TextBox 17"/>
            <p:cNvSpPr txBox="1"/>
            <p:nvPr/>
          </p:nvSpPr>
          <p:spPr>
            <a:xfrm>
              <a:off x="5167705" y="1762773"/>
              <a:ext cx="4896288" cy="15093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>
                  <a:solidFill>
                    <a:schemeClr val="bg1"/>
                  </a:solidFill>
                </a:rPr>
                <a:t>Graphical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647071" y="2409939"/>
              <a:ext cx="4430412" cy="15093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>
                  <a:solidFill>
                    <a:schemeClr val="bg1"/>
                  </a:solidFill>
                </a:rPr>
                <a:t>Abstract</a:t>
              </a:r>
            </a:p>
          </p:txBody>
        </p:sp>
        <p:grpSp>
          <p:nvGrpSpPr>
            <p:cNvPr id="20" name="Group 19"/>
            <p:cNvGrpSpPr/>
            <p:nvPr/>
          </p:nvGrpSpPr>
          <p:grpSpPr>
            <a:xfrm rot="1066865">
              <a:off x="3331177" y="2017651"/>
              <a:ext cx="1664058" cy="1723226"/>
              <a:chOff x="3325506" y="2015311"/>
              <a:chExt cx="1664058" cy="1723226"/>
            </a:xfrm>
          </p:grpSpPr>
          <p:sp>
            <p:nvSpPr>
              <p:cNvPr id="22" name="Curved Up Arrow 21"/>
              <p:cNvSpPr/>
              <p:nvPr/>
            </p:nvSpPr>
            <p:spPr>
              <a:xfrm rot="5612676">
                <a:off x="2869267" y="2471550"/>
                <a:ext cx="1723226" cy="810748"/>
              </a:xfrm>
              <a:prstGeom prst="curvedUpArrow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Trapezoid 22"/>
              <p:cNvSpPr/>
              <p:nvPr/>
            </p:nvSpPr>
            <p:spPr>
              <a:xfrm rot="20743483">
                <a:off x="4034300" y="2870714"/>
                <a:ext cx="516517" cy="852351"/>
              </a:xfrm>
              <a:prstGeom prst="trapezoid">
                <a:avLst/>
              </a:prstGeom>
              <a:solidFill>
                <a:srgbClr val="AA0065"/>
              </a:solidFill>
              <a:ln w="28575">
                <a:solidFill>
                  <a:srgbClr val="00437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4" name="Trapezoid 23"/>
              <p:cNvSpPr/>
              <p:nvPr/>
            </p:nvSpPr>
            <p:spPr>
              <a:xfrm rot="18485136">
                <a:off x="4227275" y="2752605"/>
                <a:ext cx="545380" cy="807242"/>
              </a:xfrm>
              <a:prstGeom prst="trapezoid">
                <a:avLst>
                  <a:gd name="adj" fmla="val 26969"/>
                </a:avLst>
              </a:prstGeom>
              <a:solidFill>
                <a:srgbClr val="00B050"/>
              </a:solidFill>
              <a:ln w="28575">
                <a:solidFill>
                  <a:srgbClr val="00427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5" name="Trapezoid 24"/>
              <p:cNvSpPr/>
              <p:nvPr/>
            </p:nvSpPr>
            <p:spPr>
              <a:xfrm rot="16200000">
                <a:off x="4313253" y="2492334"/>
                <a:ext cx="545380" cy="807242"/>
              </a:xfrm>
              <a:prstGeom prst="trapezoid">
                <a:avLst/>
              </a:prstGeom>
              <a:solidFill>
                <a:schemeClr val="accent2"/>
              </a:solidFill>
              <a:ln w="28575">
                <a:solidFill>
                  <a:srgbClr val="00447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6" name="Trapezoid 25"/>
              <p:cNvSpPr/>
              <p:nvPr/>
            </p:nvSpPr>
            <p:spPr>
              <a:xfrm rot="14460500">
                <a:off x="4252007" y="2192236"/>
                <a:ext cx="545380" cy="807242"/>
              </a:xfrm>
              <a:prstGeom prst="trapezoid">
                <a:avLst/>
              </a:prstGeom>
              <a:solidFill>
                <a:srgbClr val="0092F7"/>
              </a:solidFill>
              <a:ln w="25400">
                <a:solidFill>
                  <a:srgbClr val="00437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7" name="Trapezoid 26"/>
              <p:cNvSpPr/>
              <p:nvPr/>
            </p:nvSpPr>
            <p:spPr>
              <a:xfrm rot="12209348">
                <a:off x="4054992" y="2029218"/>
                <a:ext cx="532285" cy="762409"/>
              </a:xfrm>
              <a:prstGeom prst="trapezoid">
                <a:avLst>
                  <a:gd name="adj" fmla="val 33206"/>
                </a:avLst>
              </a:prstGeom>
              <a:solidFill>
                <a:srgbClr val="9966FF"/>
              </a:solidFill>
              <a:ln w="28575">
                <a:solidFill>
                  <a:srgbClr val="00447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8" name="Oval 27"/>
              <p:cNvSpPr/>
              <p:nvPr/>
            </p:nvSpPr>
            <p:spPr>
              <a:xfrm>
                <a:off x="3884157" y="2595857"/>
                <a:ext cx="536234" cy="55084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>
                <a:solidFill>
                  <a:srgbClr val="00457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sp>
          <p:nvSpPr>
            <p:cNvPr id="21" name="Double Brace 20"/>
            <p:cNvSpPr/>
            <p:nvPr/>
          </p:nvSpPr>
          <p:spPr>
            <a:xfrm>
              <a:off x="2857495" y="2112886"/>
              <a:ext cx="2510703" cy="1536932"/>
            </a:xfrm>
            <a:prstGeom prst="bracePair">
              <a:avLst>
                <a:gd name="adj" fmla="val 11432"/>
              </a:avLst>
            </a:prstGeom>
            <a:ln w="222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6550886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4BA06-560F-4272-BD1D-D3D251BC0A82}" type="datetimeFigureOut">
              <a:rPr lang="en-GB" smtClean="0"/>
              <a:t>29/03/2022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DF36B-8F18-4F81-92A8-26E2BC62951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6113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14BA06-560F-4272-BD1D-D3D251BC0A82}" type="datetimeFigureOut">
              <a:rPr lang="en-GB" smtClean="0"/>
              <a:t>29/03/2022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2DF36B-8F18-4F81-92A8-26E2BC62951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0031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1"/>
          <p:cNvSpPr txBox="1">
            <a:spLocks/>
          </p:cNvSpPr>
          <p:nvPr/>
        </p:nvSpPr>
        <p:spPr>
          <a:xfrm>
            <a:off x="0" y="0"/>
            <a:ext cx="9559636" cy="108567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16000"/>
            <a:r>
              <a:rPr lang="en-US" sz="2200" b="1" dirty="0">
                <a:solidFill>
                  <a:schemeClr val="bg1"/>
                </a:solidFill>
                <a:effectLst/>
                <a:latin typeface="+mn-lt"/>
                <a:ea typeface="Times New Roman" panose="02020603050405020304" pitchFamily="18" charset="0"/>
              </a:rPr>
              <a:t>Evaluation of the Claria Sharesource System from the Perspectives of Patient/Caregiver, Physician, and Nurse in Children Undergoing Automated Peritoneal Dialysis (APD)</a:t>
            </a:r>
            <a:endParaRPr lang="tr-TR" sz="2200" b="1" dirty="0">
              <a:solidFill>
                <a:schemeClr val="bg1"/>
              </a:solidFill>
              <a:effectLst/>
              <a:latin typeface="+mn-lt"/>
              <a:ea typeface="Times New Roman" panose="02020603050405020304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32700" y="1019562"/>
            <a:ext cx="11673448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900" b="1" dirty="0">
                <a:solidFill>
                  <a:schemeClr val="bg1"/>
                </a:solidFill>
              </a:rPr>
              <a:t>HYPOTHESIS: </a:t>
            </a:r>
            <a:r>
              <a:rPr lang="en-US" sz="1900" dirty="0">
                <a:solidFill>
                  <a:schemeClr val="bg1"/>
                </a:solidFill>
              </a:rPr>
              <a:t>This study </a:t>
            </a:r>
            <a:r>
              <a:rPr lang="tr-TR" sz="1900" dirty="0" err="1">
                <a:solidFill>
                  <a:schemeClr val="bg1"/>
                </a:solidFill>
              </a:rPr>
              <a:t>aimed</a:t>
            </a:r>
            <a:r>
              <a:rPr lang="en-US" sz="1900" dirty="0">
                <a:solidFill>
                  <a:schemeClr val="bg1"/>
                </a:solidFill>
              </a:rPr>
              <a:t> to evaluate patient/caregiver, nurse and physician perceptions on the advantages and disadvantages of the APD remote monitoring platform</a:t>
            </a:r>
            <a:r>
              <a:rPr lang="tr-TR" sz="1900" dirty="0">
                <a:solidFill>
                  <a:schemeClr val="bg1"/>
                </a:solidFill>
              </a:rPr>
              <a:t>,</a:t>
            </a:r>
            <a:r>
              <a:rPr lang="en-US" sz="1900" dirty="0">
                <a:solidFill>
                  <a:schemeClr val="bg1"/>
                </a:solidFill>
              </a:rPr>
              <a:t> the Claria sharesource system</a:t>
            </a:r>
            <a:r>
              <a:rPr lang="tr-TR" sz="1900" dirty="0">
                <a:solidFill>
                  <a:schemeClr val="bg1"/>
                </a:solidFill>
              </a:rPr>
              <a:t> (</a:t>
            </a:r>
            <a:r>
              <a:rPr lang="tr-TR" sz="1900" dirty="0" err="1">
                <a:solidFill>
                  <a:schemeClr val="bg1"/>
                </a:solidFill>
              </a:rPr>
              <a:t>CSS</a:t>
            </a:r>
            <a:r>
              <a:rPr lang="tr-TR" sz="1900" dirty="0">
                <a:solidFill>
                  <a:schemeClr val="bg1"/>
                </a:solidFill>
              </a:rPr>
              <a:t>)</a:t>
            </a:r>
            <a:endParaRPr lang="en-GB" sz="19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100291" y="5588528"/>
            <a:ext cx="30981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b="1" dirty="0">
                <a:solidFill>
                  <a:schemeClr val="bg1"/>
                </a:solidFill>
                <a:latin typeface="+mj-lt"/>
              </a:rPr>
              <a:t>Uzun Kenan </a:t>
            </a:r>
            <a:r>
              <a:rPr lang="en-GB" sz="2000" b="1" dirty="0">
                <a:solidFill>
                  <a:schemeClr val="bg1"/>
                </a:solidFill>
                <a:latin typeface="+mj-lt"/>
              </a:rPr>
              <a:t>et al. 20</a:t>
            </a:r>
            <a:r>
              <a:rPr lang="tr-TR" sz="2000" b="1" dirty="0">
                <a:solidFill>
                  <a:schemeClr val="bg1"/>
                </a:solidFill>
                <a:latin typeface="+mj-lt"/>
              </a:rPr>
              <a:t>22</a:t>
            </a:r>
            <a:endParaRPr lang="en-GB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15350" y="5695647"/>
            <a:ext cx="749075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tr-TR" sz="2000" b="1" dirty="0">
                <a:solidFill>
                  <a:schemeClr val="bg1"/>
                </a:solidFill>
              </a:rPr>
              <a:t>CONCLUSION: </a:t>
            </a:r>
            <a:r>
              <a:rPr lang="en-US" sz="2000" dirty="0">
                <a:solidFill>
                  <a:schemeClr val="bg1"/>
                </a:solidFill>
              </a:rPr>
              <a:t>CSS can be successfully applied to children for increased adherence to dialysis prescription, and can improve recognition of problems with APD</a:t>
            </a:r>
          </a:p>
        </p:txBody>
      </p:sp>
      <p:sp>
        <p:nvSpPr>
          <p:cNvPr id="8" name="Freeform: Shape 46">
            <a:extLst>
              <a:ext uri="{FF2B5EF4-FFF2-40B4-BE49-F238E27FC236}">
                <a16:creationId xmlns:a16="http://schemas.microsoft.com/office/drawing/2014/main" id="{05EC2650-5426-4C86-844D-0767A535CDF8}"/>
              </a:ext>
            </a:extLst>
          </p:cNvPr>
          <p:cNvSpPr/>
          <p:nvPr/>
        </p:nvSpPr>
        <p:spPr>
          <a:xfrm>
            <a:off x="105960" y="1728055"/>
            <a:ext cx="513284" cy="1049898"/>
          </a:xfrm>
          <a:custGeom>
            <a:avLst/>
            <a:gdLst>
              <a:gd name="connsiteX0" fmla="*/ 427832 w 855663"/>
              <a:gd name="connsiteY0" fmla="*/ 350043 h 1750218"/>
              <a:gd name="connsiteX1" fmla="*/ 556181 w 855663"/>
              <a:gd name="connsiteY1" fmla="*/ 365601 h 1750218"/>
              <a:gd name="connsiteX2" fmla="*/ 719535 w 855663"/>
              <a:gd name="connsiteY2" fmla="*/ 451168 h 1750218"/>
              <a:gd name="connsiteX3" fmla="*/ 742872 w 855663"/>
              <a:gd name="connsiteY3" fmla="*/ 493950 h 1750218"/>
              <a:gd name="connsiteX4" fmla="*/ 851774 w 855663"/>
              <a:gd name="connsiteY4" fmla="*/ 956786 h 1750218"/>
              <a:gd name="connsiteX5" fmla="*/ 855663 w 855663"/>
              <a:gd name="connsiteY5" fmla="*/ 976232 h 1750218"/>
              <a:gd name="connsiteX6" fmla="*/ 777876 w 855663"/>
              <a:gd name="connsiteY6" fmla="*/ 1054020 h 1750218"/>
              <a:gd name="connsiteX7" fmla="*/ 703977 w 855663"/>
              <a:gd name="connsiteY7" fmla="*/ 995680 h 1750218"/>
              <a:gd name="connsiteX8" fmla="*/ 622301 w 855663"/>
              <a:gd name="connsiteY8" fmla="*/ 657304 h 1750218"/>
              <a:gd name="connsiteX9" fmla="*/ 622301 w 855663"/>
              <a:gd name="connsiteY9" fmla="*/ 1750218 h 1750218"/>
              <a:gd name="connsiteX10" fmla="*/ 466726 w 855663"/>
              <a:gd name="connsiteY10" fmla="*/ 1750218 h 1750218"/>
              <a:gd name="connsiteX11" fmla="*/ 466726 w 855663"/>
              <a:gd name="connsiteY11" fmla="*/ 1050131 h 1750218"/>
              <a:gd name="connsiteX12" fmla="*/ 388938 w 855663"/>
              <a:gd name="connsiteY12" fmla="*/ 1050131 h 1750218"/>
              <a:gd name="connsiteX13" fmla="*/ 388938 w 855663"/>
              <a:gd name="connsiteY13" fmla="*/ 1750218 h 1750218"/>
              <a:gd name="connsiteX14" fmla="*/ 233363 w 855663"/>
              <a:gd name="connsiteY14" fmla="*/ 1750218 h 1750218"/>
              <a:gd name="connsiteX15" fmla="*/ 233363 w 855663"/>
              <a:gd name="connsiteY15" fmla="*/ 661193 h 1750218"/>
              <a:gd name="connsiteX16" fmla="*/ 151686 w 855663"/>
              <a:gd name="connsiteY16" fmla="*/ 999569 h 1750218"/>
              <a:gd name="connsiteX17" fmla="*/ 77788 w 855663"/>
              <a:gd name="connsiteY17" fmla="*/ 1057910 h 1750218"/>
              <a:gd name="connsiteX18" fmla="*/ 0 w 855663"/>
              <a:gd name="connsiteY18" fmla="*/ 980123 h 1750218"/>
              <a:gd name="connsiteX19" fmla="*/ 3889 w 855663"/>
              <a:gd name="connsiteY19" fmla="*/ 960675 h 1750218"/>
              <a:gd name="connsiteX20" fmla="*/ 112792 w 855663"/>
              <a:gd name="connsiteY20" fmla="*/ 497840 h 1750218"/>
              <a:gd name="connsiteX21" fmla="*/ 136129 w 855663"/>
              <a:gd name="connsiteY21" fmla="*/ 455057 h 1750218"/>
              <a:gd name="connsiteX22" fmla="*/ 299482 w 855663"/>
              <a:gd name="connsiteY22" fmla="*/ 369490 h 1750218"/>
              <a:gd name="connsiteX23" fmla="*/ 427832 w 855663"/>
              <a:gd name="connsiteY23" fmla="*/ 350043 h 1750218"/>
              <a:gd name="connsiteX24" fmla="*/ 427831 w 855663"/>
              <a:gd name="connsiteY24" fmla="*/ 0 h 1750218"/>
              <a:gd name="connsiteX25" fmla="*/ 583406 w 855663"/>
              <a:gd name="connsiteY25" fmla="*/ 155575 h 1750218"/>
              <a:gd name="connsiteX26" fmla="*/ 427831 w 855663"/>
              <a:gd name="connsiteY26" fmla="*/ 311150 h 1750218"/>
              <a:gd name="connsiteX27" fmla="*/ 272256 w 855663"/>
              <a:gd name="connsiteY27" fmla="*/ 155575 h 1750218"/>
              <a:gd name="connsiteX28" fmla="*/ 427831 w 855663"/>
              <a:gd name="connsiteY28" fmla="*/ 0 h 1750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855663" h="1750218">
                <a:moveTo>
                  <a:pt x="427832" y="350043"/>
                </a:moveTo>
                <a:cubicBezTo>
                  <a:pt x="470615" y="350043"/>
                  <a:pt x="513398" y="357821"/>
                  <a:pt x="556181" y="365601"/>
                </a:cubicBezTo>
                <a:cubicBezTo>
                  <a:pt x="618412" y="385047"/>
                  <a:pt x="672862" y="412273"/>
                  <a:pt x="719535" y="451168"/>
                </a:cubicBezTo>
                <a:cubicBezTo>
                  <a:pt x="731203" y="462835"/>
                  <a:pt x="738983" y="478392"/>
                  <a:pt x="742872" y="493950"/>
                </a:cubicBezTo>
                <a:lnTo>
                  <a:pt x="851774" y="956786"/>
                </a:lnTo>
                <a:cubicBezTo>
                  <a:pt x="851774" y="960675"/>
                  <a:pt x="855663" y="968454"/>
                  <a:pt x="855663" y="976232"/>
                </a:cubicBezTo>
                <a:cubicBezTo>
                  <a:pt x="855663" y="1019016"/>
                  <a:pt x="820659" y="1054020"/>
                  <a:pt x="777876" y="1054020"/>
                </a:cubicBezTo>
                <a:cubicBezTo>
                  <a:pt x="742872" y="1054020"/>
                  <a:pt x="711757" y="1026795"/>
                  <a:pt x="703977" y="995680"/>
                </a:cubicBezTo>
                <a:lnTo>
                  <a:pt x="622301" y="657304"/>
                </a:lnTo>
                <a:lnTo>
                  <a:pt x="622301" y="1750218"/>
                </a:lnTo>
                <a:lnTo>
                  <a:pt x="466726" y="1750218"/>
                </a:lnTo>
                <a:lnTo>
                  <a:pt x="466726" y="1050131"/>
                </a:lnTo>
                <a:lnTo>
                  <a:pt x="388938" y="1050131"/>
                </a:lnTo>
                <a:lnTo>
                  <a:pt x="388938" y="1750218"/>
                </a:lnTo>
                <a:lnTo>
                  <a:pt x="233363" y="1750218"/>
                </a:lnTo>
                <a:lnTo>
                  <a:pt x="233363" y="661193"/>
                </a:lnTo>
                <a:lnTo>
                  <a:pt x="151686" y="999569"/>
                </a:lnTo>
                <a:cubicBezTo>
                  <a:pt x="143907" y="1030684"/>
                  <a:pt x="112792" y="1057910"/>
                  <a:pt x="77788" y="1057910"/>
                </a:cubicBezTo>
                <a:cubicBezTo>
                  <a:pt x="35004" y="1057910"/>
                  <a:pt x="0" y="1022905"/>
                  <a:pt x="0" y="980123"/>
                </a:cubicBezTo>
                <a:cubicBezTo>
                  <a:pt x="0" y="972343"/>
                  <a:pt x="3889" y="964564"/>
                  <a:pt x="3889" y="960675"/>
                </a:cubicBezTo>
                <a:lnTo>
                  <a:pt x="112792" y="497840"/>
                </a:lnTo>
                <a:cubicBezTo>
                  <a:pt x="116682" y="482281"/>
                  <a:pt x="124460" y="466725"/>
                  <a:pt x="136129" y="455057"/>
                </a:cubicBezTo>
                <a:cubicBezTo>
                  <a:pt x="182801" y="416162"/>
                  <a:pt x="237252" y="385047"/>
                  <a:pt x="299482" y="369490"/>
                </a:cubicBezTo>
                <a:cubicBezTo>
                  <a:pt x="342265" y="357821"/>
                  <a:pt x="385049" y="350043"/>
                  <a:pt x="427832" y="350043"/>
                </a:cubicBezTo>
                <a:close/>
                <a:moveTo>
                  <a:pt x="427831" y="0"/>
                </a:moveTo>
                <a:cubicBezTo>
                  <a:pt x="513753" y="0"/>
                  <a:pt x="583406" y="69653"/>
                  <a:pt x="583406" y="155575"/>
                </a:cubicBezTo>
                <a:cubicBezTo>
                  <a:pt x="583406" y="241496"/>
                  <a:pt x="513753" y="311150"/>
                  <a:pt x="427831" y="311150"/>
                </a:cubicBezTo>
                <a:cubicBezTo>
                  <a:pt x="341910" y="311150"/>
                  <a:pt x="272256" y="241496"/>
                  <a:pt x="272256" y="155575"/>
                </a:cubicBezTo>
                <a:cubicBezTo>
                  <a:pt x="272256" y="69653"/>
                  <a:pt x="341910" y="0"/>
                  <a:pt x="427831" y="0"/>
                </a:cubicBezTo>
                <a:close/>
              </a:path>
            </a:pathLst>
          </a:custGeom>
          <a:solidFill>
            <a:srgbClr val="00437A"/>
          </a:solidFill>
          <a:ln w="15081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dirty="0"/>
          </a:p>
        </p:txBody>
      </p:sp>
      <p:sp>
        <p:nvSpPr>
          <p:cNvPr id="9" name="Freeform: Shape 46">
            <a:extLst>
              <a:ext uri="{FF2B5EF4-FFF2-40B4-BE49-F238E27FC236}">
                <a16:creationId xmlns:a16="http://schemas.microsoft.com/office/drawing/2014/main" id="{CC069A31-1321-4993-B0A9-27A51C56D795}"/>
              </a:ext>
            </a:extLst>
          </p:cNvPr>
          <p:cNvSpPr/>
          <p:nvPr/>
        </p:nvSpPr>
        <p:spPr>
          <a:xfrm>
            <a:off x="468563" y="1902728"/>
            <a:ext cx="513284" cy="1049898"/>
          </a:xfrm>
          <a:custGeom>
            <a:avLst/>
            <a:gdLst>
              <a:gd name="connsiteX0" fmla="*/ 427832 w 855663"/>
              <a:gd name="connsiteY0" fmla="*/ 350043 h 1750218"/>
              <a:gd name="connsiteX1" fmla="*/ 556181 w 855663"/>
              <a:gd name="connsiteY1" fmla="*/ 365601 h 1750218"/>
              <a:gd name="connsiteX2" fmla="*/ 719535 w 855663"/>
              <a:gd name="connsiteY2" fmla="*/ 451168 h 1750218"/>
              <a:gd name="connsiteX3" fmla="*/ 742872 w 855663"/>
              <a:gd name="connsiteY3" fmla="*/ 493950 h 1750218"/>
              <a:gd name="connsiteX4" fmla="*/ 851774 w 855663"/>
              <a:gd name="connsiteY4" fmla="*/ 956786 h 1750218"/>
              <a:gd name="connsiteX5" fmla="*/ 855663 w 855663"/>
              <a:gd name="connsiteY5" fmla="*/ 976232 h 1750218"/>
              <a:gd name="connsiteX6" fmla="*/ 777876 w 855663"/>
              <a:gd name="connsiteY6" fmla="*/ 1054020 h 1750218"/>
              <a:gd name="connsiteX7" fmla="*/ 703977 w 855663"/>
              <a:gd name="connsiteY7" fmla="*/ 995680 h 1750218"/>
              <a:gd name="connsiteX8" fmla="*/ 622301 w 855663"/>
              <a:gd name="connsiteY8" fmla="*/ 657304 h 1750218"/>
              <a:gd name="connsiteX9" fmla="*/ 622301 w 855663"/>
              <a:gd name="connsiteY9" fmla="*/ 1750218 h 1750218"/>
              <a:gd name="connsiteX10" fmla="*/ 466726 w 855663"/>
              <a:gd name="connsiteY10" fmla="*/ 1750218 h 1750218"/>
              <a:gd name="connsiteX11" fmla="*/ 466726 w 855663"/>
              <a:gd name="connsiteY11" fmla="*/ 1050131 h 1750218"/>
              <a:gd name="connsiteX12" fmla="*/ 388938 w 855663"/>
              <a:gd name="connsiteY12" fmla="*/ 1050131 h 1750218"/>
              <a:gd name="connsiteX13" fmla="*/ 388938 w 855663"/>
              <a:gd name="connsiteY13" fmla="*/ 1750218 h 1750218"/>
              <a:gd name="connsiteX14" fmla="*/ 233363 w 855663"/>
              <a:gd name="connsiteY14" fmla="*/ 1750218 h 1750218"/>
              <a:gd name="connsiteX15" fmla="*/ 233363 w 855663"/>
              <a:gd name="connsiteY15" fmla="*/ 661193 h 1750218"/>
              <a:gd name="connsiteX16" fmla="*/ 151686 w 855663"/>
              <a:gd name="connsiteY16" fmla="*/ 999569 h 1750218"/>
              <a:gd name="connsiteX17" fmla="*/ 77788 w 855663"/>
              <a:gd name="connsiteY17" fmla="*/ 1057910 h 1750218"/>
              <a:gd name="connsiteX18" fmla="*/ 0 w 855663"/>
              <a:gd name="connsiteY18" fmla="*/ 980123 h 1750218"/>
              <a:gd name="connsiteX19" fmla="*/ 3889 w 855663"/>
              <a:gd name="connsiteY19" fmla="*/ 960675 h 1750218"/>
              <a:gd name="connsiteX20" fmla="*/ 112792 w 855663"/>
              <a:gd name="connsiteY20" fmla="*/ 497840 h 1750218"/>
              <a:gd name="connsiteX21" fmla="*/ 136129 w 855663"/>
              <a:gd name="connsiteY21" fmla="*/ 455057 h 1750218"/>
              <a:gd name="connsiteX22" fmla="*/ 299482 w 855663"/>
              <a:gd name="connsiteY22" fmla="*/ 369490 h 1750218"/>
              <a:gd name="connsiteX23" fmla="*/ 427832 w 855663"/>
              <a:gd name="connsiteY23" fmla="*/ 350043 h 1750218"/>
              <a:gd name="connsiteX24" fmla="*/ 427831 w 855663"/>
              <a:gd name="connsiteY24" fmla="*/ 0 h 1750218"/>
              <a:gd name="connsiteX25" fmla="*/ 583406 w 855663"/>
              <a:gd name="connsiteY25" fmla="*/ 155575 h 1750218"/>
              <a:gd name="connsiteX26" fmla="*/ 427831 w 855663"/>
              <a:gd name="connsiteY26" fmla="*/ 311150 h 1750218"/>
              <a:gd name="connsiteX27" fmla="*/ 272256 w 855663"/>
              <a:gd name="connsiteY27" fmla="*/ 155575 h 1750218"/>
              <a:gd name="connsiteX28" fmla="*/ 427831 w 855663"/>
              <a:gd name="connsiteY28" fmla="*/ 0 h 1750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855663" h="1750218">
                <a:moveTo>
                  <a:pt x="427832" y="350043"/>
                </a:moveTo>
                <a:cubicBezTo>
                  <a:pt x="470615" y="350043"/>
                  <a:pt x="513398" y="357821"/>
                  <a:pt x="556181" y="365601"/>
                </a:cubicBezTo>
                <a:cubicBezTo>
                  <a:pt x="618412" y="385047"/>
                  <a:pt x="672862" y="412273"/>
                  <a:pt x="719535" y="451168"/>
                </a:cubicBezTo>
                <a:cubicBezTo>
                  <a:pt x="731203" y="462835"/>
                  <a:pt x="738983" y="478392"/>
                  <a:pt x="742872" y="493950"/>
                </a:cubicBezTo>
                <a:lnTo>
                  <a:pt x="851774" y="956786"/>
                </a:lnTo>
                <a:cubicBezTo>
                  <a:pt x="851774" y="960675"/>
                  <a:pt x="855663" y="968454"/>
                  <a:pt x="855663" y="976232"/>
                </a:cubicBezTo>
                <a:cubicBezTo>
                  <a:pt x="855663" y="1019016"/>
                  <a:pt x="820659" y="1054020"/>
                  <a:pt x="777876" y="1054020"/>
                </a:cubicBezTo>
                <a:cubicBezTo>
                  <a:pt x="742872" y="1054020"/>
                  <a:pt x="711757" y="1026795"/>
                  <a:pt x="703977" y="995680"/>
                </a:cubicBezTo>
                <a:lnTo>
                  <a:pt x="622301" y="657304"/>
                </a:lnTo>
                <a:lnTo>
                  <a:pt x="622301" y="1750218"/>
                </a:lnTo>
                <a:lnTo>
                  <a:pt x="466726" y="1750218"/>
                </a:lnTo>
                <a:lnTo>
                  <a:pt x="466726" y="1050131"/>
                </a:lnTo>
                <a:lnTo>
                  <a:pt x="388938" y="1050131"/>
                </a:lnTo>
                <a:lnTo>
                  <a:pt x="388938" y="1750218"/>
                </a:lnTo>
                <a:lnTo>
                  <a:pt x="233363" y="1750218"/>
                </a:lnTo>
                <a:lnTo>
                  <a:pt x="233363" y="661193"/>
                </a:lnTo>
                <a:lnTo>
                  <a:pt x="151686" y="999569"/>
                </a:lnTo>
                <a:cubicBezTo>
                  <a:pt x="143907" y="1030684"/>
                  <a:pt x="112792" y="1057910"/>
                  <a:pt x="77788" y="1057910"/>
                </a:cubicBezTo>
                <a:cubicBezTo>
                  <a:pt x="35004" y="1057910"/>
                  <a:pt x="0" y="1022905"/>
                  <a:pt x="0" y="980123"/>
                </a:cubicBezTo>
                <a:cubicBezTo>
                  <a:pt x="0" y="972343"/>
                  <a:pt x="3889" y="964564"/>
                  <a:pt x="3889" y="960675"/>
                </a:cubicBezTo>
                <a:lnTo>
                  <a:pt x="112792" y="497840"/>
                </a:lnTo>
                <a:cubicBezTo>
                  <a:pt x="116682" y="482281"/>
                  <a:pt x="124460" y="466725"/>
                  <a:pt x="136129" y="455057"/>
                </a:cubicBezTo>
                <a:cubicBezTo>
                  <a:pt x="182801" y="416162"/>
                  <a:pt x="237252" y="385047"/>
                  <a:pt x="299482" y="369490"/>
                </a:cubicBezTo>
                <a:cubicBezTo>
                  <a:pt x="342265" y="357821"/>
                  <a:pt x="385049" y="350043"/>
                  <a:pt x="427832" y="350043"/>
                </a:cubicBezTo>
                <a:close/>
                <a:moveTo>
                  <a:pt x="427831" y="0"/>
                </a:moveTo>
                <a:cubicBezTo>
                  <a:pt x="513753" y="0"/>
                  <a:pt x="583406" y="69653"/>
                  <a:pt x="583406" y="155575"/>
                </a:cubicBezTo>
                <a:cubicBezTo>
                  <a:pt x="583406" y="241496"/>
                  <a:pt x="513753" y="311150"/>
                  <a:pt x="427831" y="311150"/>
                </a:cubicBezTo>
                <a:cubicBezTo>
                  <a:pt x="341910" y="311150"/>
                  <a:pt x="272256" y="241496"/>
                  <a:pt x="272256" y="155575"/>
                </a:cubicBezTo>
                <a:cubicBezTo>
                  <a:pt x="272256" y="69653"/>
                  <a:pt x="341910" y="0"/>
                  <a:pt x="427831" y="0"/>
                </a:cubicBezTo>
                <a:close/>
              </a:path>
            </a:pathLst>
          </a:custGeom>
          <a:solidFill>
            <a:srgbClr val="65AA00"/>
          </a:solidFill>
          <a:ln w="15081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dirty="0"/>
          </a:p>
        </p:txBody>
      </p:sp>
      <p:sp>
        <p:nvSpPr>
          <p:cNvPr id="10" name="Freeform: Shape 46">
            <a:extLst>
              <a:ext uri="{FF2B5EF4-FFF2-40B4-BE49-F238E27FC236}">
                <a16:creationId xmlns:a16="http://schemas.microsoft.com/office/drawing/2014/main" id="{F71113A7-DED6-476D-855D-437AF72AD385}"/>
              </a:ext>
            </a:extLst>
          </p:cNvPr>
          <p:cNvSpPr/>
          <p:nvPr/>
        </p:nvSpPr>
        <p:spPr>
          <a:xfrm>
            <a:off x="232591" y="2299174"/>
            <a:ext cx="513284" cy="957558"/>
          </a:xfrm>
          <a:custGeom>
            <a:avLst/>
            <a:gdLst>
              <a:gd name="connsiteX0" fmla="*/ 427832 w 855663"/>
              <a:gd name="connsiteY0" fmla="*/ 350043 h 1750218"/>
              <a:gd name="connsiteX1" fmla="*/ 556181 w 855663"/>
              <a:gd name="connsiteY1" fmla="*/ 365601 h 1750218"/>
              <a:gd name="connsiteX2" fmla="*/ 719535 w 855663"/>
              <a:gd name="connsiteY2" fmla="*/ 451168 h 1750218"/>
              <a:gd name="connsiteX3" fmla="*/ 742872 w 855663"/>
              <a:gd name="connsiteY3" fmla="*/ 493950 h 1750218"/>
              <a:gd name="connsiteX4" fmla="*/ 851774 w 855663"/>
              <a:gd name="connsiteY4" fmla="*/ 956786 h 1750218"/>
              <a:gd name="connsiteX5" fmla="*/ 855663 w 855663"/>
              <a:gd name="connsiteY5" fmla="*/ 976232 h 1750218"/>
              <a:gd name="connsiteX6" fmla="*/ 777876 w 855663"/>
              <a:gd name="connsiteY6" fmla="*/ 1054020 h 1750218"/>
              <a:gd name="connsiteX7" fmla="*/ 703977 w 855663"/>
              <a:gd name="connsiteY7" fmla="*/ 995680 h 1750218"/>
              <a:gd name="connsiteX8" fmla="*/ 622301 w 855663"/>
              <a:gd name="connsiteY8" fmla="*/ 657304 h 1750218"/>
              <a:gd name="connsiteX9" fmla="*/ 622301 w 855663"/>
              <a:gd name="connsiteY9" fmla="*/ 1750218 h 1750218"/>
              <a:gd name="connsiteX10" fmla="*/ 466726 w 855663"/>
              <a:gd name="connsiteY10" fmla="*/ 1750218 h 1750218"/>
              <a:gd name="connsiteX11" fmla="*/ 466726 w 855663"/>
              <a:gd name="connsiteY11" fmla="*/ 1050131 h 1750218"/>
              <a:gd name="connsiteX12" fmla="*/ 388938 w 855663"/>
              <a:gd name="connsiteY12" fmla="*/ 1050131 h 1750218"/>
              <a:gd name="connsiteX13" fmla="*/ 388938 w 855663"/>
              <a:gd name="connsiteY13" fmla="*/ 1750218 h 1750218"/>
              <a:gd name="connsiteX14" fmla="*/ 233363 w 855663"/>
              <a:gd name="connsiteY14" fmla="*/ 1750218 h 1750218"/>
              <a:gd name="connsiteX15" fmla="*/ 233363 w 855663"/>
              <a:gd name="connsiteY15" fmla="*/ 661193 h 1750218"/>
              <a:gd name="connsiteX16" fmla="*/ 151686 w 855663"/>
              <a:gd name="connsiteY16" fmla="*/ 999569 h 1750218"/>
              <a:gd name="connsiteX17" fmla="*/ 77788 w 855663"/>
              <a:gd name="connsiteY17" fmla="*/ 1057910 h 1750218"/>
              <a:gd name="connsiteX18" fmla="*/ 0 w 855663"/>
              <a:gd name="connsiteY18" fmla="*/ 980123 h 1750218"/>
              <a:gd name="connsiteX19" fmla="*/ 3889 w 855663"/>
              <a:gd name="connsiteY19" fmla="*/ 960675 h 1750218"/>
              <a:gd name="connsiteX20" fmla="*/ 112792 w 855663"/>
              <a:gd name="connsiteY20" fmla="*/ 497840 h 1750218"/>
              <a:gd name="connsiteX21" fmla="*/ 136129 w 855663"/>
              <a:gd name="connsiteY21" fmla="*/ 455057 h 1750218"/>
              <a:gd name="connsiteX22" fmla="*/ 299482 w 855663"/>
              <a:gd name="connsiteY22" fmla="*/ 369490 h 1750218"/>
              <a:gd name="connsiteX23" fmla="*/ 427832 w 855663"/>
              <a:gd name="connsiteY23" fmla="*/ 350043 h 1750218"/>
              <a:gd name="connsiteX24" fmla="*/ 427831 w 855663"/>
              <a:gd name="connsiteY24" fmla="*/ 0 h 1750218"/>
              <a:gd name="connsiteX25" fmla="*/ 583406 w 855663"/>
              <a:gd name="connsiteY25" fmla="*/ 155575 h 1750218"/>
              <a:gd name="connsiteX26" fmla="*/ 427831 w 855663"/>
              <a:gd name="connsiteY26" fmla="*/ 311150 h 1750218"/>
              <a:gd name="connsiteX27" fmla="*/ 272256 w 855663"/>
              <a:gd name="connsiteY27" fmla="*/ 155575 h 1750218"/>
              <a:gd name="connsiteX28" fmla="*/ 427831 w 855663"/>
              <a:gd name="connsiteY28" fmla="*/ 0 h 1750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855663" h="1750218">
                <a:moveTo>
                  <a:pt x="427832" y="350043"/>
                </a:moveTo>
                <a:cubicBezTo>
                  <a:pt x="470615" y="350043"/>
                  <a:pt x="513398" y="357821"/>
                  <a:pt x="556181" y="365601"/>
                </a:cubicBezTo>
                <a:cubicBezTo>
                  <a:pt x="618412" y="385047"/>
                  <a:pt x="672862" y="412273"/>
                  <a:pt x="719535" y="451168"/>
                </a:cubicBezTo>
                <a:cubicBezTo>
                  <a:pt x="731203" y="462835"/>
                  <a:pt x="738983" y="478392"/>
                  <a:pt x="742872" y="493950"/>
                </a:cubicBezTo>
                <a:lnTo>
                  <a:pt x="851774" y="956786"/>
                </a:lnTo>
                <a:cubicBezTo>
                  <a:pt x="851774" y="960675"/>
                  <a:pt x="855663" y="968454"/>
                  <a:pt x="855663" y="976232"/>
                </a:cubicBezTo>
                <a:cubicBezTo>
                  <a:pt x="855663" y="1019016"/>
                  <a:pt x="820659" y="1054020"/>
                  <a:pt x="777876" y="1054020"/>
                </a:cubicBezTo>
                <a:cubicBezTo>
                  <a:pt x="742872" y="1054020"/>
                  <a:pt x="711757" y="1026795"/>
                  <a:pt x="703977" y="995680"/>
                </a:cubicBezTo>
                <a:lnTo>
                  <a:pt x="622301" y="657304"/>
                </a:lnTo>
                <a:lnTo>
                  <a:pt x="622301" y="1750218"/>
                </a:lnTo>
                <a:lnTo>
                  <a:pt x="466726" y="1750218"/>
                </a:lnTo>
                <a:lnTo>
                  <a:pt x="466726" y="1050131"/>
                </a:lnTo>
                <a:lnTo>
                  <a:pt x="388938" y="1050131"/>
                </a:lnTo>
                <a:lnTo>
                  <a:pt x="388938" y="1750218"/>
                </a:lnTo>
                <a:lnTo>
                  <a:pt x="233363" y="1750218"/>
                </a:lnTo>
                <a:lnTo>
                  <a:pt x="233363" y="661193"/>
                </a:lnTo>
                <a:lnTo>
                  <a:pt x="151686" y="999569"/>
                </a:lnTo>
                <a:cubicBezTo>
                  <a:pt x="143907" y="1030684"/>
                  <a:pt x="112792" y="1057910"/>
                  <a:pt x="77788" y="1057910"/>
                </a:cubicBezTo>
                <a:cubicBezTo>
                  <a:pt x="35004" y="1057910"/>
                  <a:pt x="0" y="1022905"/>
                  <a:pt x="0" y="980123"/>
                </a:cubicBezTo>
                <a:cubicBezTo>
                  <a:pt x="0" y="972343"/>
                  <a:pt x="3889" y="964564"/>
                  <a:pt x="3889" y="960675"/>
                </a:cubicBezTo>
                <a:lnTo>
                  <a:pt x="112792" y="497840"/>
                </a:lnTo>
                <a:cubicBezTo>
                  <a:pt x="116682" y="482281"/>
                  <a:pt x="124460" y="466725"/>
                  <a:pt x="136129" y="455057"/>
                </a:cubicBezTo>
                <a:cubicBezTo>
                  <a:pt x="182801" y="416162"/>
                  <a:pt x="237252" y="385047"/>
                  <a:pt x="299482" y="369490"/>
                </a:cubicBezTo>
                <a:cubicBezTo>
                  <a:pt x="342265" y="357821"/>
                  <a:pt x="385049" y="350043"/>
                  <a:pt x="427832" y="350043"/>
                </a:cubicBezTo>
                <a:close/>
                <a:moveTo>
                  <a:pt x="427831" y="0"/>
                </a:moveTo>
                <a:cubicBezTo>
                  <a:pt x="513753" y="0"/>
                  <a:pt x="583406" y="69653"/>
                  <a:pt x="583406" y="155575"/>
                </a:cubicBezTo>
                <a:cubicBezTo>
                  <a:pt x="583406" y="241496"/>
                  <a:pt x="513753" y="311150"/>
                  <a:pt x="427831" y="311150"/>
                </a:cubicBezTo>
                <a:cubicBezTo>
                  <a:pt x="341910" y="311150"/>
                  <a:pt x="272256" y="241496"/>
                  <a:pt x="272256" y="155575"/>
                </a:cubicBezTo>
                <a:cubicBezTo>
                  <a:pt x="272256" y="69653"/>
                  <a:pt x="341910" y="0"/>
                  <a:pt x="427831" y="0"/>
                </a:cubicBezTo>
                <a:close/>
              </a:path>
            </a:pathLst>
          </a:custGeom>
          <a:solidFill>
            <a:srgbClr val="AA0065"/>
          </a:solidFill>
          <a:ln w="15081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dirty="0"/>
          </a:p>
        </p:txBody>
      </p:sp>
      <p:pic>
        <p:nvPicPr>
          <p:cNvPr id="11" name="Resim 10">
            <a:extLst>
              <a:ext uri="{FF2B5EF4-FFF2-40B4-BE49-F238E27FC236}">
                <a16:creationId xmlns:a16="http://schemas.microsoft.com/office/drawing/2014/main" id="{C2BBBBCF-0A98-4AB0-ADB6-EB7FDB6D0C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700" y="3801609"/>
            <a:ext cx="834440" cy="768926"/>
          </a:xfrm>
          <a:prstGeom prst="rect">
            <a:avLst/>
          </a:prstGeom>
        </p:spPr>
      </p:pic>
      <p:pic>
        <p:nvPicPr>
          <p:cNvPr id="15" name="Resim 14">
            <a:extLst>
              <a:ext uri="{FF2B5EF4-FFF2-40B4-BE49-F238E27FC236}">
                <a16:creationId xmlns:a16="http://schemas.microsoft.com/office/drawing/2014/main" id="{34144A28-2F14-47D2-B119-227CD0B0F4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880" y="3343897"/>
            <a:ext cx="1101309" cy="646331"/>
          </a:xfrm>
          <a:prstGeom prst="rect">
            <a:avLst/>
          </a:prstGeom>
        </p:spPr>
      </p:pic>
      <p:sp>
        <p:nvSpPr>
          <p:cNvPr id="30" name="Rectangle 48">
            <a:extLst>
              <a:ext uri="{FF2B5EF4-FFF2-40B4-BE49-F238E27FC236}">
                <a16:creationId xmlns:a16="http://schemas.microsoft.com/office/drawing/2014/main" id="{DEED09BC-5D8C-442C-A8F1-BB17FE1E7C1A}"/>
              </a:ext>
            </a:extLst>
          </p:cNvPr>
          <p:cNvSpPr/>
          <p:nvPr/>
        </p:nvSpPr>
        <p:spPr>
          <a:xfrm>
            <a:off x="1623344" y="1900478"/>
            <a:ext cx="1800000" cy="900000"/>
          </a:xfrm>
          <a:prstGeom prst="rect">
            <a:avLst/>
          </a:prstGeom>
          <a:noFill/>
          <a:ln w="41275">
            <a:solidFill>
              <a:srgbClr val="296DC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r-TR" dirty="0">
                <a:solidFill>
                  <a:srgbClr val="0065AA"/>
                </a:solidFill>
              </a:rPr>
              <a:t>Multicenter study</a:t>
            </a:r>
            <a:r>
              <a:rPr lang="en-US" dirty="0">
                <a:solidFill>
                  <a:srgbClr val="0065AA"/>
                </a:solidFill>
              </a:rPr>
              <a:t> in</a:t>
            </a:r>
            <a:r>
              <a:rPr lang="tr-TR" dirty="0">
                <a:solidFill>
                  <a:srgbClr val="0065AA"/>
                </a:solidFill>
              </a:rPr>
              <a:t> Turkey</a:t>
            </a:r>
            <a:endParaRPr lang="tr-TR" dirty="0"/>
          </a:p>
        </p:txBody>
      </p:sp>
      <p:pic>
        <p:nvPicPr>
          <p:cNvPr id="38" name="Resim 37">
            <a:extLst>
              <a:ext uri="{FF2B5EF4-FFF2-40B4-BE49-F238E27FC236}">
                <a16:creationId xmlns:a16="http://schemas.microsoft.com/office/drawing/2014/main" id="{B94581D5-7B1C-4CBC-A744-0ED39CD11F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122987" y="4694588"/>
            <a:ext cx="957667" cy="553100"/>
          </a:xfrm>
          <a:prstGeom prst="rect">
            <a:avLst/>
          </a:prstGeom>
        </p:spPr>
      </p:pic>
      <p:pic>
        <p:nvPicPr>
          <p:cNvPr id="41" name="Resim 40">
            <a:extLst>
              <a:ext uri="{FF2B5EF4-FFF2-40B4-BE49-F238E27FC236}">
                <a16:creationId xmlns:a16="http://schemas.microsoft.com/office/drawing/2014/main" id="{45C6FF9C-FB18-4B11-A89A-6CC31AF82DA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61021" y="4607801"/>
            <a:ext cx="886691" cy="865707"/>
          </a:xfrm>
          <a:prstGeom prst="rect">
            <a:avLst/>
          </a:prstGeom>
        </p:spPr>
      </p:pic>
      <p:sp>
        <p:nvSpPr>
          <p:cNvPr id="50" name="Metin kutusu 49">
            <a:extLst>
              <a:ext uri="{FF2B5EF4-FFF2-40B4-BE49-F238E27FC236}">
                <a16:creationId xmlns:a16="http://schemas.microsoft.com/office/drawing/2014/main" id="{258D1B4E-58B6-4071-ACAD-2FBDA8825C4C}"/>
              </a:ext>
            </a:extLst>
          </p:cNvPr>
          <p:cNvSpPr txBox="1"/>
          <p:nvPr/>
        </p:nvSpPr>
        <p:spPr>
          <a:xfrm flipH="1">
            <a:off x="4662662" y="4278628"/>
            <a:ext cx="1964938" cy="6599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tr-TR" b="1" dirty="0">
                <a:solidFill>
                  <a:srgbClr val="002060"/>
                </a:solidFill>
              </a:rPr>
              <a:t>15 </a:t>
            </a:r>
          </a:p>
          <a:p>
            <a:pPr algn="ctr"/>
            <a:r>
              <a:rPr lang="tr-TR" b="1" dirty="0">
                <a:solidFill>
                  <a:srgbClr val="002060"/>
                </a:solidFill>
              </a:rPr>
              <a:t>PD </a:t>
            </a:r>
            <a:r>
              <a:rPr lang="tr-TR" b="1" dirty="0" err="1">
                <a:solidFill>
                  <a:srgbClr val="002060"/>
                </a:solidFill>
              </a:rPr>
              <a:t>nurses</a:t>
            </a:r>
            <a:endParaRPr lang="tr-TR" b="1" dirty="0">
              <a:solidFill>
                <a:srgbClr val="002060"/>
              </a:solidFill>
            </a:endParaRPr>
          </a:p>
        </p:txBody>
      </p:sp>
      <p:sp>
        <p:nvSpPr>
          <p:cNvPr id="52" name="Metin kutusu 51">
            <a:extLst>
              <a:ext uri="{FF2B5EF4-FFF2-40B4-BE49-F238E27FC236}">
                <a16:creationId xmlns:a16="http://schemas.microsoft.com/office/drawing/2014/main" id="{08448557-7602-41F1-AE46-9479BEF061F8}"/>
              </a:ext>
            </a:extLst>
          </p:cNvPr>
          <p:cNvSpPr txBox="1"/>
          <p:nvPr/>
        </p:nvSpPr>
        <p:spPr>
          <a:xfrm>
            <a:off x="4580930" y="3274288"/>
            <a:ext cx="208085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tr-TR" sz="1800" b="1" dirty="0">
                <a:solidFill>
                  <a:srgbClr val="AA0065"/>
                </a:solidFill>
              </a:rPr>
              <a:t>30 </a:t>
            </a:r>
            <a:r>
              <a:rPr lang="tr-TR" sz="1800" b="1" dirty="0" err="1">
                <a:solidFill>
                  <a:srgbClr val="AA0065"/>
                </a:solidFill>
              </a:rPr>
              <a:t>patient</a:t>
            </a:r>
            <a:r>
              <a:rPr lang="tr-TR" sz="1800" b="1" dirty="0">
                <a:solidFill>
                  <a:srgbClr val="AA0065"/>
                </a:solidFill>
              </a:rPr>
              <a:t>/</a:t>
            </a:r>
            <a:r>
              <a:rPr lang="tr-TR" sz="1800" b="1" dirty="0" err="1">
                <a:solidFill>
                  <a:srgbClr val="AA0065"/>
                </a:solidFill>
              </a:rPr>
              <a:t>caregivers</a:t>
            </a:r>
            <a:endParaRPr lang="tr-TR" b="1" dirty="0">
              <a:solidFill>
                <a:srgbClr val="65AA00"/>
              </a:solidFill>
            </a:endParaRPr>
          </a:p>
          <a:p>
            <a:pPr algn="ctr"/>
            <a:endParaRPr lang="en-GB" sz="1800" b="1" dirty="0">
              <a:solidFill>
                <a:srgbClr val="65AA00"/>
              </a:solidFill>
            </a:endParaRPr>
          </a:p>
        </p:txBody>
      </p:sp>
      <p:sp>
        <p:nvSpPr>
          <p:cNvPr id="56" name="Metin kutusu 55">
            <a:extLst>
              <a:ext uri="{FF2B5EF4-FFF2-40B4-BE49-F238E27FC236}">
                <a16:creationId xmlns:a16="http://schemas.microsoft.com/office/drawing/2014/main" id="{19AE3F3F-1FE9-48EF-9644-8080E58FF55B}"/>
              </a:ext>
            </a:extLst>
          </p:cNvPr>
          <p:cNvSpPr txBox="1"/>
          <p:nvPr/>
        </p:nvSpPr>
        <p:spPr>
          <a:xfrm>
            <a:off x="3431213" y="3722989"/>
            <a:ext cx="145797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tr-TR" sz="1800" b="1" dirty="0">
                <a:solidFill>
                  <a:srgbClr val="65AA00"/>
                </a:solidFill>
              </a:rPr>
              <a:t>22 </a:t>
            </a:r>
          </a:p>
          <a:p>
            <a:pPr algn="ctr"/>
            <a:r>
              <a:rPr lang="tr-TR" sz="1800" b="1" dirty="0" err="1">
                <a:solidFill>
                  <a:srgbClr val="65AA00"/>
                </a:solidFill>
              </a:rPr>
              <a:t>physicians</a:t>
            </a:r>
            <a:endParaRPr lang="en-GB" sz="1800" b="1" dirty="0">
              <a:solidFill>
                <a:srgbClr val="65AA00"/>
              </a:solidFill>
            </a:endParaRPr>
          </a:p>
        </p:txBody>
      </p:sp>
      <p:pic>
        <p:nvPicPr>
          <p:cNvPr id="57" name="Resim 56">
            <a:extLst>
              <a:ext uri="{FF2B5EF4-FFF2-40B4-BE49-F238E27FC236}">
                <a16:creationId xmlns:a16="http://schemas.microsoft.com/office/drawing/2014/main" id="{0F72AEDC-1609-4E32-A828-B134CA6F85F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77336" y="1630924"/>
            <a:ext cx="1519381" cy="582619"/>
          </a:xfrm>
          <a:prstGeom prst="rect">
            <a:avLst/>
          </a:prstGeom>
        </p:spPr>
      </p:pic>
      <p:sp>
        <p:nvSpPr>
          <p:cNvPr id="61" name="TextBox 32">
            <a:extLst>
              <a:ext uri="{FF2B5EF4-FFF2-40B4-BE49-F238E27FC236}">
                <a16:creationId xmlns:a16="http://schemas.microsoft.com/office/drawing/2014/main" id="{033E4615-BEB7-442E-94AB-2CA9DE482E21}"/>
              </a:ext>
            </a:extLst>
          </p:cNvPr>
          <p:cNvSpPr txBox="1"/>
          <p:nvPr/>
        </p:nvSpPr>
        <p:spPr>
          <a:xfrm>
            <a:off x="7381982" y="1878820"/>
            <a:ext cx="4760746" cy="1477328"/>
          </a:xfrm>
          <a:prstGeom prst="rect">
            <a:avLst/>
          </a:prstGeom>
          <a:noFill/>
          <a:ln>
            <a:solidFill>
              <a:srgbClr val="004277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447A"/>
                </a:solidFill>
              </a:rPr>
              <a:t>CSS </a:t>
            </a:r>
            <a:r>
              <a:rPr lang="tr-TR" dirty="0" err="1">
                <a:solidFill>
                  <a:srgbClr val="00447A"/>
                </a:solidFill>
              </a:rPr>
              <a:t>helps</a:t>
            </a:r>
            <a:r>
              <a:rPr lang="tr-TR" dirty="0">
                <a:solidFill>
                  <a:srgbClr val="00447A"/>
                </a:solidFill>
              </a:rPr>
              <a:t> </a:t>
            </a:r>
            <a:r>
              <a:rPr lang="en-US" dirty="0">
                <a:solidFill>
                  <a:srgbClr val="00447A"/>
                </a:solidFill>
              </a:rPr>
              <a:t>detect</a:t>
            </a:r>
            <a:r>
              <a:rPr lang="tr-TR" dirty="0">
                <a:solidFill>
                  <a:srgbClr val="00447A"/>
                </a:solidFill>
              </a:rPr>
              <a:t> </a:t>
            </a:r>
            <a:r>
              <a:rPr lang="en-US" dirty="0">
                <a:solidFill>
                  <a:srgbClr val="00447A"/>
                </a:solidFill>
              </a:rPr>
              <a:t> PD technique-related problems</a:t>
            </a:r>
            <a:r>
              <a:rPr lang="tr-TR" dirty="0">
                <a:solidFill>
                  <a:srgbClr val="00447A"/>
                </a:solidFill>
              </a:rPr>
              <a:t> (according to a</a:t>
            </a:r>
            <a:r>
              <a:rPr lang="en-US" dirty="0">
                <a:solidFill>
                  <a:srgbClr val="00447A"/>
                </a:solidFill>
              </a:rPr>
              <a:t>ll physicians and</a:t>
            </a:r>
            <a:r>
              <a:rPr lang="tr-TR" dirty="0">
                <a:solidFill>
                  <a:srgbClr val="00447A"/>
                </a:solidFill>
              </a:rPr>
              <a:t> </a:t>
            </a:r>
            <a:r>
              <a:rPr lang="tr-TR" dirty="0" err="1">
                <a:solidFill>
                  <a:srgbClr val="00447A"/>
                </a:solidFill>
              </a:rPr>
              <a:t>most</a:t>
            </a:r>
            <a:r>
              <a:rPr lang="tr-TR" dirty="0">
                <a:solidFill>
                  <a:srgbClr val="00447A"/>
                </a:solidFill>
              </a:rPr>
              <a:t> </a:t>
            </a:r>
            <a:r>
              <a:rPr lang="en-US" dirty="0">
                <a:solidFill>
                  <a:srgbClr val="00447A"/>
                </a:solidFill>
              </a:rPr>
              <a:t>nurses</a:t>
            </a:r>
            <a:r>
              <a:rPr lang="tr-TR" dirty="0">
                <a:solidFill>
                  <a:srgbClr val="00447A"/>
                </a:solidFill>
              </a:rPr>
              <a:t> (</a:t>
            </a:r>
            <a:r>
              <a:rPr lang="en-US" b="1" dirty="0">
                <a:solidFill>
                  <a:srgbClr val="00447A"/>
                </a:solidFill>
              </a:rPr>
              <a:t>8</a:t>
            </a:r>
            <a:r>
              <a:rPr lang="tr-TR" b="1" dirty="0">
                <a:solidFill>
                  <a:srgbClr val="00447A"/>
                </a:solidFill>
              </a:rPr>
              <a:t>7</a:t>
            </a:r>
            <a:r>
              <a:rPr lang="en-US" b="1" dirty="0">
                <a:solidFill>
                  <a:srgbClr val="00447A"/>
                </a:solidFill>
              </a:rPr>
              <a:t>%</a:t>
            </a:r>
            <a:r>
              <a:rPr lang="tr-TR" dirty="0">
                <a:solidFill>
                  <a:srgbClr val="00447A"/>
                </a:solidFill>
              </a:rPr>
              <a:t>)</a:t>
            </a:r>
            <a:r>
              <a:rPr lang="en-US" dirty="0">
                <a:solidFill>
                  <a:srgbClr val="00447A"/>
                </a:solidFill>
              </a:rPr>
              <a:t> </a:t>
            </a:r>
            <a:endParaRPr lang="tr-TR" dirty="0">
              <a:solidFill>
                <a:srgbClr val="00447A"/>
              </a:solidFill>
            </a:endParaRPr>
          </a:p>
          <a:p>
            <a:r>
              <a:rPr lang="tr-TR" dirty="0" err="1">
                <a:solidFill>
                  <a:srgbClr val="00447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CSS</a:t>
            </a:r>
            <a:r>
              <a:rPr lang="tr-TR" dirty="0">
                <a:solidFill>
                  <a:srgbClr val="00447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dirty="0" err="1">
                <a:solidFill>
                  <a:srgbClr val="00447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improves</a:t>
            </a:r>
            <a:r>
              <a:rPr lang="tr-TR" dirty="0">
                <a:solidFill>
                  <a:srgbClr val="00447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dirty="0" err="1">
                <a:solidFill>
                  <a:srgbClr val="00447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patient</a:t>
            </a:r>
            <a:r>
              <a:rPr lang="tr-TR" dirty="0">
                <a:solidFill>
                  <a:srgbClr val="00447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dirty="0" err="1">
                <a:solidFill>
                  <a:srgbClr val="00447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monitoring</a:t>
            </a:r>
            <a:r>
              <a:rPr lang="tr-TR" dirty="0">
                <a:solidFill>
                  <a:srgbClr val="00447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tr-TR" dirty="0" err="1">
                <a:solidFill>
                  <a:srgbClr val="00447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according</a:t>
            </a:r>
            <a:r>
              <a:rPr lang="tr-TR" dirty="0">
                <a:solidFill>
                  <a:srgbClr val="00447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dirty="0" err="1">
                <a:solidFill>
                  <a:srgbClr val="00447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tr-TR" dirty="0">
                <a:solidFill>
                  <a:srgbClr val="00447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b="1" dirty="0">
                <a:solidFill>
                  <a:srgbClr val="00447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87%</a:t>
            </a:r>
            <a:r>
              <a:rPr lang="tr-TR" dirty="0">
                <a:solidFill>
                  <a:srgbClr val="00447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of PD </a:t>
            </a:r>
            <a:r>
              <a:rPr lang="tr-TR" dirty="0" err="1">
                <a:solidFill>
                  <a:srgbClr val="00447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nurses</a:t>
            </a:r>
            <a:r>
              <a:rPr lang="tr-TR" dirty="0">
                <a:solidFill>
                  <a:srgbClr val="00447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dirty="0" err="1">
                <a:solidFill>
                  <a:srgbClr val="00447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lang="tr-TR" dirty="0">
                <a:solidFill>
                  <a:srgbClr val="00447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b="1" dirty="0">
                <a:solidFill>
                  <a:srgbClr val="00447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73%</a:t>
            </a:r>
            <a:r>
              <a:rPr lang="tr-TR" dirty="0">
                <a:solidFill>
                  <a:srgbClr val="00447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of </a:t>
            </a:r>
            <a:r>
              <a:rPr lang="tr-TR" dirty="0" err="1">
                <a:solidFill>
                  <a:srgbClr val="00447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physicians</a:t>
            </a:r>
            <a:r>
              <a:rPr lang="tr-TR" dirty="0">
                <a:solidFill>
                  <a:srgbClr val="00447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  <p:sp>
        <p:nvSpPr>
          <p:cNvPr id="32" name="Rectangle 48">
            <a:extLst>
              <a:ext uri="{FF2B5EF4-FFF2-40B4-BE49-F238E27FC236}">
                <a16:creationId xmlns:a16="http://schemas.microsoft.com/office/drawing/2014/main" id="{DEED09BC-5D8C-442C-A8F1-BB17FE1E7C1A}"/>
              </a:ext>
            </a:extLst>
          </p:cNvPr>
          <p:cNvSpPr/>
          <p:nvPr/>
        </p:nvSpPr>
        <p:spPr>
          <a:xfrm>
            <a:off x="1608416" y="3194303"/>
            <a:ext cx="1800000" cy="900000"/>
          </a:xfrm>
          <a:prstGeom prst="rect">
            <a:avLst/>
          </a:prstGeom>
          <a:noFill/>
          <a:ln w="41275">
            <a:solidFill>
              <a:srgbClr val="296DC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r-TR" dirty="0" err="1">
                <a:solidFill>
                  <a:srgbClr val="0065AA"/>
                </a:solidFill>
              </a:rPr>
              <a:t>Over</a:t>
            </a:r>
            <a:r>
              <a:rPr lang="tr-TR" dirty="0">
                <a:solidFill>
                  <a:srgbClr val="0065AA"/>
                </a:solidFill>
              </a:rPr>
              <a:t> </a:t>
            </a:r>
            <a:r>
              <a:rPr lang="tr-TR" sz="2000" b="1" dirty="0">
                <a:solidFill>
                  <a:srgbClr val="0065AA"/>
                </a:solidFill>
              </a:rPr>
              <a:t>1</a:t>
            </a:r>
            <a:r>
              <a:rPr lang="tr-TR" dirty="0">
                <a:solidFill>
                  <a:srgbClr val="0065AA"/>
                </a:solidFill>
              </a:rPr>
              <a:t> </a:t>
            </a:r>
            <a:r>
              <a:rPr lang="tr-TR" dirty="0" err="1">
                <a:solidFill>
                  <a:srgbClr val="0065AA"/>
                </a:solidFill>
              </a:rPr>
              <a:t>year</a:t>
            </a:r>
            <a:r>
              <a:rPr lang="tr-TR" dirty="0">
                <a:solidFill>
                  <a:srgbClr val="0065AA"/>
                </a:solidFill>
              </a:rPr>
              <a:t> </a:t>
            </a:r>
            <a:r>
              <a:rPr lang="tr-TR" dirty="0" err="1">
                <a:solidFill>
                  <a:srgbClr val="0065AA"/>
                </a:solidFill>
              </a:rPr>
              <a:t>experience</a:t>
            </a:r>
            <a:r>
              <a:rPr lang="tr-TR" dirty="0">
                <a:solidFill>
                  <a:srgbClr val="0065AA"/>
                </a:solidFill>
              </a:rPr>
              <a:t> </a:t>
            </a:r>
            <a:r>
              <a:rPr lang="tr-TR" dirty="0" err="1">
                <a:solidFill>
                  <a:srgbClr val="0065AA"/>
                </a:solidFill>
              </a:rPr>
              <a:t>with</a:t>
            </a:r>
            <a:r>
              <a:rPr lang="tr-TR" dirty="0">
                <a:solidFill>
                  <a:srgbClr val="0065AA"/>
                </a:solidFill>
              </a:rPr>
              <a:t> </a:t>
            </a:r>
            <a:r>
              <a:rPr lang="tr-TR" dirty="0" err="1">
                <a:solidFill>
                  <a:srgbClr val="0065AA"/>
                </a:solidFill>
              </a:rPr>
              <a:t>Claria</a:t>
            </a:r>
            <a:endParaRPr lang="tr-TR" dirty="0"/>
          </a:p>
        </p:txBody>
      </p:sp>
      <p:sp>
        <p:nvSpPr>
          <p:cNvPr id="33" name="Rectangle 48">
            <a:extLst>
              <a:ext uri="{FF2B5EF4-FFF2-40B4-BE49-F238E27FC236}">
                <a16:creationId xmlns:a16="http://schemas.microsoft.com/office/drawing/2014/main" id="{DEED09BC-5D8C-442C-A8F1-BB17FE1E7C1A}"/>
              </a:ext>
            </a:extLst>
          </p:cNvPr>
          <p:cNvSpPr/>
          <p:nvPr/>
        </p:nvSpPr>
        <p:spPr>
          <a:xfrm>
            <a:off x="1601923" y="4556235"/>
            <a:ext cx="1800000" cy="900000"/>
          </a:xfrm>
          <a:prstGeom prst="rect">
            <a:avLst/>
          </a:prstGeom>
          <a:noFill/>
          <a:ln w="41275">
            <a:solidFill>
              <a:srgbClr val="296DC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r-TR" sz="2000" b="1" dirty="0">
                <a:solidFill>
                  <a:srgbClr val="0065AA"/>
                </a:solidFill>
              </a:rPr>
              <a:t>3</a:t>
            </a:r>
            <a:r>
              <a:rPr lang="tr-TR" dirty="0">
                <a:solidFill>
                  <a:srgbClr val="0065AA"/>
                </a:solidFill>
              </a:rPr>
              <a:t> </a:t>
            </a:r>
            <a:r>
              <a:rPr lang="tr-TR" dirty="0" err="1">
                <a:solidFill>
                  <a:srgbClr val="0065AA"/>
                </a:solidFill>
              </a:rPr>
              <a:t>different</a:t>
            </a:r>
            <a:r>
              <a:rPr lang="tr-TR" dirty="0">
                <a:solidFill>
                  <a:srgbClr val="0065AA"/>
                </a:solidFill>
              </a:rPr>
              <a:t> </a:t>
            </a:r>
          </a:p>
          <a:p>
            <a:r>
              <a:rPr lang="tr-TR" dirty="0">
                <a:solidFill>
                  <a:srgbClr val="0065AA"/>
                </a:solidFill>
              </a:rPr>
              <a:t>web-</a:t>
            </a:r>
            <a:r>
              <a:rPr lang="tr-TR" dirty="0" err="1">
                <a:solidFill>
                  <a:srgbClr val="0065AA"/>
                </a:solidFill>
              </a:rPr>
              <a:t>based</a:t>
            </a:r>
            <a:r>
              <a:rPr lang="tr-TR" dirty="0">
                <a:solidFill>
                  <a:srgbClr val="0065AA"/>
                </a:solidFill>
              </a:rPr>
              <a:t> </a:t>
            </a:r>
            <a:r>
              <a:rPr lang="tr-TR" dirty="0" err="1">
                <a:solidFill>
                  <a:srgbClr val="0065AA"/>
                </a:solidFill>
              </a:rPr>
              <a:t>questionnaires</a:t>
            </a:r>
            <a:endParaRPr lang="tr-TR" dirty="0"/>
          </a:p>
        </p:txBody>
      </p:sp>
      <p:sp>
        <p:nvSpPr>
          <p:cNvPr id="12" name="Akış Çizelgesi: Çok Sayıda Belge 11"/>
          <p:cNvSpPr/>
          <p:nvPr/>
        </p:nvSpPr>
        <p:spPr>
          <a:xfrm>
            <a:off x="3835998" y="1885082"/>
            <a:ext cx="1879898" cy="1510224"/>
          </a:xfrm>
          <a:prstGeom prst="flowChartMultidocument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65AA"/>
                </a:solidFill>
              </a:rPr>
              <a:t>Q</a:t>
            </a:r>
            <a:r>
              <a:rPr lang="tr-TR" dirty="0">
                <a:solidFill>
                  <a:srgbClr val="0065AA"/>
                </a:solidFill>
              </a:rPr>
              <a:t>uestionnaires were answered by…</a:t>
            </a:r>
            <a:endParaRPr lang="tr-TR" dirty="0"/>
          </a:p>
          <a:p>
            <a:pPr algn="ctr"/>
            <a:endParaRPr lang="tr-TR" dirty="0"/>
          </a:p>
        </p:txBody>
      </p:sp>
      <p:sp>
        <p:nvSpPr>
          <p:cNvPr id="13" name="Serbest Form 12"/>
          <p:cNvSpPr/>
          <p:nvPr/>
        </p:nvSpPr>
        <p:spPr>
          <a:xfrm>
            <a:off x="5698670" y="2830729"/>
            <a:ext cx="378667" cy="634491"/>
          </a:xfrm>
          <a:custGeom>
            <a:avLst/>
            <a:gdLst>
              <a:gd name="connsiteX0" fmla="*/ 0 w 378667"/>
              <a:gd name="connsiteY0" fmla="*/ 0 h 563525"/>
              <a:gd name="connsiteX1" fmla="*/ 372139 w 378667"/>
              <a:gd name="connsiteY1" fmla="*/ 308344 h 563525"/>
              <a:gd name="connsiteX2" fmla="*/ 233916 w 378667"/>
              <a:gd name="connsiteY2" fmla="*/ 520995 h 563525"/>
              <a:gd name="connsiteX3" fmla="*/ 191386 w 378667"/>
              <a:gd name="connsiteY3" fmla="*/ 563525 h 563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8667" h="563525">
                <a:moveTo>
                  <a:pt x="0" y="0"/>
                </a:moveTo>
                <a:cubicBezTo>
                  <a:pt x="166576" y="110756"/>
                  <a:pt x="333153" y="221512"/>
                  <a:pt x="372139" y="308344"/>
                </a:cubicBezTo>
                <a:cubicBezTo>
                  <a:pt x="411125" y="395177"/>
                  <a:pt x="264042" y="478465"/>
                  <a:pt x="233916" y="520995"/>
                </a:cubicBezTo>
                <a:cubicBezTo>
                  <a:pt x="203790" y="563525"/>
                  <a:pt x="197588" y="563525"/>
                  <a:pt x="191386" y="563525"/>
                </a:cubicBezTo>
              </a:path>
            </a:pathLst>
          </a:custGeom>
          <a:noFill/>
          <a:ln w="19050"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6" name="Serbest Form 15"/>
          <p:cNvSpPr/>
          <p:nvPr/>
        </p:nvSpPr>
        <p:spPr>
          <a:xfrm>
            <a:off x="3623420" y="3288112"/>
            <a:ext cx="237309" cy="712382"/>
          </a:xfrm>
          <a:custGeom>
            <a:avLst/>
            <a:gdLst>
              <a:gd name="connsiteX0" fmla="*/ 237816 w 407937"/>
              <a:gd name="connsiteY0" fmla="*/ 0 h 712382"/>
              <a:gd name="connsiteX1" fmla="*/ 3900 w 407937"/>
              <a:gd name="connsiteY1" fmla="*/ 563526 h 712382"/>
              <a:gd name="connsiteX2" fmla="*/ 407937 w 407937"/>
              <a:gd name="connsiteY2" fmla="*/ 712382 h 71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07937" h="712382">
                <a:moveTo>
                  <a:pt x="237816" y="0"/>
                </a:moveTo>
                <a:cubicBezTo>
                  <a:pt x="106681" y="222398"/>
                  <a:pt x="-24454" y="444796"/>
                  <a:pt x="3900" y="563526"/>
                </a:cubicBezTo>
                <a:cubicBezTo>
                  <a:pt x="32253" y="682256"/>
                  <a:pt x="220095" y="697319"/>
                  <a:pt x="407937" y="712382"/>
                </a:cubicBezTo>
              </a:path>
            </a:pathLst>
          </a:custGeom>
          <a:noFill/>
          <a:ln w="19050"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7" name="Serbest Form 16"/>
          <p:cNvSpPr/>
          <p:nvPr/>
        </p:nvSpPr>
        <p:spPr>
          <a:xfrm>
            <a:off x="4679082" y="3459651"/>
            <a:ext cx="719541" cy="967562"/>
          </a:xfrm>
          <a:custGeom>
            <a:avLst/>
            <a:gdLst>
              <a:gd name="connsiteX0" fmla="*/ 26633 w 770912"/>
              <a:gd name="connsiteY0" fmla="*/ 0 h 967562"/>
              <a:gd name="connsiteX1" fmla="*/ 90428 w 770912"/>
              <a:gd name="connsiteY1" fmla="*/ 733646 h 967562"/>
              <a:gd name="connsiteX2" fmla="*/ 770912 w 770912"/>
              <a:gd name="connsiteY2" fmla="*/ 967562 h 967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70912" h="967562">
                <a:moveTo>
                  <a:pt x="26633" y="0"/>
                </a:moveTo>
                <a:cubicBezTo>
                  <a:pt x="-3493" y="286193"/>
                  <a:pt x="-33618" y="572386"/>
                  <a:pt x="90428" y="733646"/>
                </a:cubicBezTo>
                <a:cubicBezTo>
                  <a:pt x="214474" y="894906"/>
                  <a:pt x="492693" y="931234"/>
                  <a:pt x="770912" y="967562"/>
                </a:cubicBezTo>
              </a:path>
            </a:pathLst>
          </a:custGeom>
          <a:noFill/>
          <a:ln w="19050"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14" name="Resim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01077" y="2093830"/>
            <a:ext cx="458621" cy="539703"/>
          </a:xfrm>
          <a:prstGeom prst="rect">
            <a:avLst/>
          </a:prstGeom>
          <a:ln>
            <a:solidFill>
              <a:srgbClr val="004277"/>
            </a:solidFill>
          </a:ln>
        </p:spPr>
      </p:pic>
      <p:pic>
        <p:nvPicPr>
          <p:cNvPr id="18" name="Resim 1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97538" y="2653867"/>
            <a:ext cx="458285" cy="539703"/>
          </a:xfrm>
          <a:prstGeom prst="rect">
            <a:avLst/>
          </a:prstGeom>
          <a:ln>
            <a:solidFill>
              <a:srgbClr val="004277"/>
            </a:solidFill>
          </a:ln>
        </p:spPr>
      </p:pic>
      <p:sp>
        <p:nvSpPr>
          <p:cNvPr id="20" name="Dikdörtgen 19"/>
          <p:cNvSpPr/>
          <p:nvPr/>
        </p:nvSpPr>
        <p:spPr>
          <a:xfrm>
            <a:off x="7381982" y="3500164"/>
            <a:ext cx="4760746" cy="646331"/>
          </a:xfrm>
          <a:prstGeom prst="rect">
            <a:avLst/>
          </a:prstGeom>
          <a:ln>
            <a:solidFill>
              <a:srgbClr val="004277"/>
            </a:solidFill>
          </a:ln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437A"/>
                </a:solidFill>
              </a:rPr>
              <a:t>73%</a:t>
            </a:r>
            <a:r>
              <a:rPr lang="en-US" dirty="0">
                <a:solidFill>
                  <a:srgbClr val="00437A"/>
                </a:solidFill>
              </a:rPr>
              <a:t> of nurses thought that CSS is not as well known by physicians compared to nurses</a:t>
            </a:r>
          </a:p>
        </p:txBody>
      </p:sp>
      <p:pic>
        <p:nvPicPr>
          <p:cNvPr id="21" name="Resim 2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831353" y="3568896"/>
            <a:ext cx="424469" cy="444618"/>
          </a:xfrm>
          <a:prstGeom prst="rect">
            <a:avLst/>
          </a:prstGeom>
          <a:ln>
            <a:solidFill>
              <a:srgbClr val="004277"/>
            </a:solidFill>
          </a:ln>
        </p:spPr>
      </p:pic>
      <p:sp>
        <p:nvSpPr>
          <p:cNvPr id="36" name="Metin kutusu 35"/>
          <p:cNvSpPr txBox="1"/>
          <p:nvPr/>
        </p:nvSpPr>
        <p:spPr>
          <a:xfrm>
            <a:off x="7381982" y="4239349"/>
            <a:ext cx="4760747" cy="1200329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tr-TR" dirty="0">
                <a:solidFill>
                  <a:srgbClr val="004277"/>
                </a:solidFill>
              </a:rPr>
              <a:t>Although </a:t>
            </a:r>
            <a:r>
              <a:rPr lang="tr-TR" b="1" dirty="0">
                <a:solidFill>
                  <a:srgbClr val="004277"/>
                </a:solidFill>
              </a:rPr>
              <a:t>68% of</a:t>
            </a:r>
            <a:r>
              <a:rPr lang="tr-TR" dirty="0">
                <a:solidFill>
                  <a:srgbClr val="004277"/>
                </a:solidFill>
              </a:rPr>
              <a:t> physicians accept CSS as</a:t>
            </a:r>
            <a:r>
              <a:rPr lang="en-US" dirty="0">
                <a:solidFill>
                  <a:srgbClr val="004277"/>
                </a:solidFill>
              </a:rPr>
              <a:t> saving</a:t>
            </a:r>
            <a:r>
              <a:rPr lang="tr-TR" dirty="0">
                <a:solidFill>
                  <a:srgbClr val="004277"/>
                </a:solidFill>
              </a:rPr>
              <a:t> </a:t>
            </a:r>
            <a:r>
              <a:rPr lang="en-US" dirty="0">
                <a:solidFill>
                  <a:srgbClr val="004277"/>
                </a:solidFill>
              </a:rPr>
              <a:t>time </a:t>
            </a:r>
            <a:r>
              <a:rPr lang="tr-TR" dirty="0">
                <a:solidFill>
                  <a:srgbClr val="004277"/>
                </a:solidFill>
              </a:rPr>
              <a:t>by reducing hospital visits, only </a:t>
            </a:r>
            <a:r>
              <a:rPr lang="tr-TR" b="1" dirty="0">
                <a:solidFill>
                  <a:srgbClr val="004277"/>
                </a:solidFill>
              </a:rPr>
              <a:t>20%</a:t>
            </a:r>
            <a:r>
              <a:rPr lang="tr-TR" dirty="0">
                <a:solidFill>
                  <a:srgbClr val="004277"/>
                </a:solidFill>
              </a:rPr>
              <a:t> </a:t>
            </a:r>
            <a:r>
              <a:rPr lang="en-US" dirty="0">
                <a:solidFill>
                  <a:srgbClr val="004277"/>
                </a:solidFill>
              </a:rPr>
              <a:t>of patients</a:t>
            </a:r>
            <a:r>
              <a:rPr lang="tr-TR" dirty="0">
                <a:solidFill>
                  <a:srgbClr val="004277"/>
                </a:solidFill>
              </a:rPr>
              <a:t>/</a:t>
            </a:r>
            <a:r>
              <a:rPr lang="tr-TR" dirty="0" err="1">
                <a:solidFill>
                  <a:srgbClr val="004277"/>
                </a:solidFill>
              </a:rPr>
              <a:t>caregivers</a:t>
            </a:r>
            <a:r>
              <a:rPr lang="en-US" dirty="0">
                <a:solidFill>
                  <a:srgbClr val="004277"/>
                </a:solidFill>
              </a:rPr>
              <a:t> reported</a:t>
            </a:r>
            <a:r>
              <a:rPr lang="tr-TR" dirty="0">
                <a:solidFill>
                  <a:srgbClr val="004277"/>
                </a:solidFill>
              </a:rPr>
              <a:t> </a:t>
            </a:r>
            <a:r>
              <a:rPr lang="en-US" dirty="0">
                <a:solidFill>
                  <a:srgbClr val="004277"/>
                </a:solidFill>
              </a:rPr>
              <a:t>decreased</a:t>
            </a:r>
            <a:r>
              <a:rPr lang="tr-TR" dirty="0">
                <a:solidFill>
                  <a:srgbClr val="004277"/>
                </a:solidFill>
              </a:rPr>
              <a:t> </a:t>
            </a:r>
            <a:r>
              <a:rPr lang="en-US" dirty="0">
                <a:solidFill>
                  <a:srgbClr val="004277"/>
                </a:solidFill>
              </a:rPr>
              <a:t>hospital visits.</a:t>
            </a:r>
            <a:endParaRPr lang="tr-TR" dirty="0">
              <a:solidFill>
                <a:srgbClr val="004277"/>
              </a:solidFill>
            </a:endParaRPr>
          </a:p>
        </p:txBody>
      </p:sp>
      <p:pic>
        <p:nvPicPr>
          <p:cNvPr id="39" name="Resim 3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831353" y="4368245"/>
            <a:ext cx="431441" cy="358371"/>
          </a:xfrm>
          <a:prstGeom prst="rect">
            <a:avLst/>
          </a:prstGeom>
          <a:ln>
            <a:solidFill>
              <a:srgbClr val="004277"/>
            </a:solidFill>
          </a:ln>
        </p:spPr>
      </p:pic>
      <p:pic>
        <p:nvPicPr>
          <p:cNvPr id="40" name="Resim 39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671618" y="4863851"/>
            <a:ext cx="641074" cy="353606"/>
          </a:xfrm>
          <a:prstGeom prst="rect">
            <a:avLst/>
          </a:prstGeom>
          <a:ln>
            <a:solidFill>
              <a:srgbClr val="004277"/>
            </a:solidFill>
          </a:ln>
        </p:spPr>
      </p:pic>
    </p:spTree>
    <p:extLst>
      <p:ext uri="{BB962C8B-B14F-4D97-AF65-F5344CB8AC3E}">
        <p14:creationId xmlns:p14="http://schemas.microsoft.com/office/powerpoint/2010/main" val="28674288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edNeph_VisualAbstract_Template_NoText.potx" id="{B1C48F58-D1E0-4C98-814B-D3979964E517}" vid="{3276ECFE-687C-499A-B544-1DE21692DD6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3242</TotalTime>
  <Words>203</Words>
  <Application>Microsoft Office PowerPoint</Application>
  <PresentationFormat>Widescreen</PresentationFormat>
  <Paragraphs>18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>University College London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DRAFT IDEAS  initially using a combination of    monochromatic and triadic colours</dc:title>
  <dc:creator>Joseph Laycock</dc:creator>
  <cp:lastModifiedBy>Bob Thompson</cp:lastModifiedBy>
  <cp:revision>95</cp:revision>
  <dcterms:created xsi:type="dcterms:W3CDTF">2019-06-13T12:30:18Z</dcterms:created>
  <dcterms:modified xsi:type="dcterms:W3CDTF">2022-03-29T21:54:51Z</dcterms:modified>
</cp:coreProperties>
</file>