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84" r:id="rId2"/>
    <p:sldId id="298" r:id="rId3"/>
    <p:sldId id="285" r:id="rId4"/>
    <p:sldId id="280" r:id="rId5"/>
    <p:sldId id="296" r:id="rId6"/>
    <p:sldId id="282" r:id="rId7"/>
    <p:sldId id="295" r:id="rId8"/>
  </p:sldIdLst>
  <p:sldSz cx="6858000" cy="9144000" type="letter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evy, Oren" initials="LO" lastIdx="22" clrIdx="0">
    <p:extLst>
      <p:ext uri="{19B8F6BF-5375-455C-9EA6-DF929625EA0E}">
        <p15:presenceInfo xmlns:p15="http://schemas.microsoft.com/office/powerpoint/2012/main" userId="Levy, Oren" providerId="None"/>
      </p:ext>
    </p:extLst>
  </p:cmAuthor>
  <p:cmAuthor id="2" name="girija goyal" initials="gg" lastIdx="8" clrIdx="1">
    <p:extLst>
      <p:ext uri="{19B8F6BF-5375-455C-9EA6-DF929625EA0E}">
        <p15:presenceInfo xmlns:p15="http://schemas.microsoft.com/office/powerpoint/2012/main" userId="3a8bc2a296b825ee" providerId="Windows Live"/>
      </p:ext>
    </p:extLst>
  </p:cmAuthor>
  <p:cmAuthor id="3" name="Girija Goyal" initials="GG" lastIdx="10" clrIdx="2">
    <p:extLst>
      <p:ext uri="{19B8F6BF-5375-455C-9EA6-DF929625EA0E}">
        <p15:presenceInfo xmlns:p15="http://schemas.microsoft.com/office/powerpoint/2012/main" userId="Girija Goyal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0A0A4"/>
    <a:srgbClr val="16FF16"/>
    <a:srgbClr val="7F7F7F"/>
    <a:srgbClr val="FF7C80"/>
    <a:srgbClr val="3620DA"/>
    <a:srgbClr val="4820DA"/>
    <a:srgbClr val="14093D"/>
    <a:srgbClr val="0F1137"/>
    <a:srgbClr val="0000FF"/>
    <a:srgbClr val="8816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1" autoAdjust="0"/>
    <p:restoredTop sz="89265" autoAdjust="0"/>
  </p:normalViewPr>
  <p:slideViewPr>
    <p:cSldViewPr snapToGrid="0">
      <p:cViewPr varScale="1">
        <p:scale>
          <a:sx n="49" d="100"/>
          <a:sy n="49" d="100"/>
        </p:scale>
        <p:origin x="2008" y="6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EE0C9F4C-611C-4939-B37C-EBADF52E7491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A31E924-C22A-4937-892D-17E474D8538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76544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cluster quantification surfaces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31E924-C22A-4937-892D-17E474D8538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535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0764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47761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9707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54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9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3412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4108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45251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365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9292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2026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513103-2837-441F-8AC4-73F8B481B70C}" type="datetimeFigureOut">
              <a:rPr lang="en-US" smtClean="0"/>
              <a:t>11/25/2021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32D8CD-11E5-4E42-86C2-EE34C21389B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08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tiff"/><Relationship Id="rId13" Type="http://schemas.openxmlformats.org/officeDocument/2006/relationships/image" Target="../media/image2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5.png"/><Relationship Id="rId12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jpeg"/><Relationship Id="rId11" Type="http://schemas.openxmlformats.org/officeDocument/2006/relationships/image" Target="../media/image9.png"/><Relationship Id="rId5" Type="http://schemas.openxmlformats.org/officeDocument/2006/relationships/image" Target="../media/image1.emf"/><Relationship Id="rId15" Type="http://schemas.openxmlformats.org/officeDocument/2006/relationships/image" Target="../media/image3.emf"/><Relationship Id="rId10" Type="http://schemas.openxmlformats.org/officeDocument/2006/relationships/image" Target="../media/image8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7.tiff"/><Relationship Id="rId14" Type="http://schemas.openxmlformats.org/officeDocument/2006/relationships/oleObject" Target="../embeddings/oleObject3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21.tif"/><Relationship Id="rId7" Type="http://schemas.openxmlformats.org/officeDocument/2006/relationships/image" Target="../media/image18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4.bin"/><Relationship Id="rId11" Type="http://schemas.openxmlformats.org/officeDocument/2006/relationships/image" Target="../media/image20.emf"/><Relationship Id="rId5" Type="http://schemas.openxmlformats.org/officeDocument/2006/relationships/image" Target="../media/image23.tif"/><Relationship Id="rId10" Type="http://schemas.openxmlformats.org/officeDocument/2006/relationships/oleObject" Target="../embeddings/oleObject6.bin"/><Relationship Id="rId4" Type="http://schemas.openxmlformats.org/officeDocument/2006/relationships/image" Target="../media/image22.tif"/><Relationship Id="rId9" Type="http://schemas.openxmlformats.org/officeDocument/2006/relationships/image" Target="../media/image19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10" Type="http://schemas.openxmlformats.org/officeDocument/2006/relationships/image" Target="../media/image24.emf"/><Relationship Id="rId4" Type="http://schemas.openxmlformats.org/officeDocument/2006/relationships/image" Target="../media/image26.png"/><Relationship Id="rId9" Type="http://schemas.openxmlformats.org/officeDocument/2006/relationships/oleObject" Target="../embeddings/oleObject7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emf"/><Relationship Id="rId5" Type="http://schemas.openxmlformats.org/officeDocument/2006/relationships/oleObject" Target="../embeddings/oleObject8.bin"/><Relationship Id="rId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37663" y="6631348"/>
            <a:ext cx="1708941" cy="2391193"/>
            <a:chOff x="-3184817" y="5077765"/>
            <a:chExt cx="2031554" cy="269861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AD28509-E79C-4768-9359-E275623FBE1C}"/>
                </a:ext>
              </a:extLst>
            </p:cNvPr>
            <p:cNvGrpSpPr/>
            <p:nvPr/>
          </p:nvGrpSpPr>
          <p:grpSpPr>
            <a:xfrm>
              <a:off x="-3184817" y="5175527"/>
              <a:ext cx="1654842" cy="2600852"/>
              <a:chOff x="440902" y="4610120"/>
              <a:chExt cx="1654842" cy="2600852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175425B-0851-4F8B-8C18-E20E4339F41B}"/>
                  </a:ext>
                </a:extLst>
              </p:cNvPr>
              <p:cNvSpPr txBox="1"/>
              <p:nvPr/>
            </p:nvSpPr>
            <p:spPr>
              <a:xfrm rot="16200000">
                <a:off x="-420264" y="5471286"/>
                <a:ext cx="19993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CXCL13 </a:t>
                </a:r>
                <a:r>
                  <a:rPr lang="en-US" sz="1200" b="1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fg</a:t>
                </a:r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/10</a:t>
                </a:r>
                <a:r>
                  <a:rPr lang="en-US" sz="1200" b="1" baseline="30000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cells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D5313889-BBCD-44B1-9C7E-9353FBCD3254}"/>
                  </a:ext>
                </a:extLst>
              </p:cNvPr>
              <p:cNvSpPr txBox="1"/>
              <p:nvPr/>
            </p:nvSpPr>
            <p:spPr>
              <a:xfrm>
                <a:off x="1321907" y="6903195"/>
                <a:ext cx="51328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Day</a:t>
                </a:r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DF1283CC-0CFB-423B-8F0A-9E998D4642CE}"/>
                  </a:ext>
                </a:extLst>
              </p:cNvPr>
              <p:cNvSpPr txBox="1"/>
              <p:nvPr/>
            </p:nvSpPr>
            <p:spPr>
              <a:xfrm>
                <a:off x="1826118" y="6682121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8</a:t>
                </a: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C33AB086-4ABD-4F45-9E31-EED26F8D582F}"/>
                  </a:ext>
                </a:extLst>
              </p:cNvPr>
              <p:cNvSpPr txBox="1"/>
              <p:nvPr/>
            </p:nvSpPr>
            <p:spPr>
              <a:xfrm>
                <a:off x="1277932" y="6669113"/>
                <a:ext cx="26962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4</a:t>
                </a:r>
              </a:p>
            </p:txBody>
          </p:sp>
        </p:grpSp>
        <p:graphicFrame>
          <p:nvGraphicFramePr>
            <p:cNvPr id="4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621907425"/>
                </p:ext>
              </p:extLst>
            </p:nvPr>
          </p:nvGraphicFramePr>
          <p:xfrm>
            <a:off x="-2921739" y="5077765"/>
            <a:ext cx="1768476" cy="2217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263" name="Prism 8" r:id="rId4" imgW="1768626" imgH="2217890" progId="Prism8.Document">
                    <p:embed/>
                  </p:oleObj>
                </mc:Choice>
                <mc:Fallback>
                  <p:oleObj name="Prism 8" r:id="rId4" imgW="1768626" imgH="2217890" progId="Prism8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-2921739" y="5077765"/>
                          <a:ext cx="1768476" cy="22177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46BC768C-4EC8-4DDA-9160-83DC0DB1C610}"/>
              </a:ext>
            </a:extLst>
          </p:cNvPr>
          <p:cNvSpPr txBox="1"/>
          <p:nvPr/>
        </p:nvSpPr>
        <p:spPr>
          <a:xfrm>
            <a:off x="-71375" y="8477832"/>
            <a:ext cx="677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Supplementary Fig. 1</a:t>
            </a:r>
            <a:endParaRPr lang="en-US" sz="24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B829FA9-F3E7-4A1B-8146-FB7C2F3A150E}"/>
              </a:ext>
            </a:extLst>
          </p:cNvPr>
          <p:cNvSpPr txBox="1"/>
          <p:nvPr/>
        </p:nvSpPr>
        <p:spPr>
          <a:xfrm>
            <a:off x="517754" y="45048"/>
            <a:ext cx="360222" cy="464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2F842F3-8D52-4DF3-9EEF-3246A4C6C7C3}"/>
              </a:ext>
            </a:extLst>
          </p:cNvPr>
          <p:cNvSpPr txBox="1"/>
          <p:nvPr/>
        </p:nvSpPr>
        <p:spPr>
          <a:xfrm>
            <a:off x="3237134" y="34242"/>
            <a:ext cx="60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59E2AAB-99EC-4F34-8156-9EC08A75D8DA}"/>
              </a:ext>
            </a:extLst>
          </p:cNvPr>
          <p:cNvSpPr txBox="1"/>
          <p:nvPr/>
        </p:nvSpPr>
        <p:spPr>
          <a:xfrm>
            <a:off x="511267" y="1906962"/>
            <a:ext cx="360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E97DDF-FD06-4F54-A366-A8694AD96238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12"/>
          <a:stretch/>
        </p:blipFill>
        <p:spPr>
          <a:xfrm>
            <a:off x="567043" y="395413"/>
            <a:ext cx="2452494" cy="15200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3F9FB8E-FE24-40DE-8470-7F510A7F34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5378" y="2289577"/>
            <a:ext cx="2122955" cy="2151383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604425" y="4340234"/>
            <a:ext cx="2426109" cy="2581115"/>
            <a:chOff x="2264579" y="359560"/>
            <a:chExt cx="2360030" cy="2465391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6D6FECD-81A6-4661-9119-A98DE5E2F259}"/>
                </a:ext>
              </a:extLst>
            </p:cNvPr>
            <p:cNvSpPr txBox="1"/>
            <p:nvPr/>
          </p:nvSpPr>
          <p:spPr>
            <a:xfrm>
              <a:off x="3657668" y="2547952"/>
              <a:ext cx="4651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Day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CEF8C56-E826-4D7F-92E3-5EE034838830}"/>
                </a:ext>
              </a:extLst>
            </p:cNvPr>
            <p:cNvSpPr txBox="1"/>
            <p:nvPr/>
          </p:nvSpPr>
          <p:spPr>
            <a:xfrm>
              <a:off x="2950303" y="2317675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D30F1CC-A4AC-4A56-99F4-94FED4C31779}"/>
                </a:ext>
              </a:extLst>
            </p:cNvPr>
            <p:cNvSpPr txBox="1"/>
            <p:nvPr/>
          </p:nvSpPr>
          <p:spPr>
            <a:xfrm>
              <a:off x="3686341" y="2334678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40F12B4-5467-47B3-BCED-BC17E48BBA9E}"/>
                </a:ext>
              </a:extLst>
            </p:cNvPr>
            <p:cNvSpPr txBox="1"/>
            <p:nvPr/>
          </p:nvSpPr>
          <p:spPr>
            <a:xfrm>
              <a:off x="4354983" y="2317674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7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2481F9E9-BD21-494C-A3A3-6B7D8B16E6FA}"/>
                </a:ext>
              </a:extLst>
            </p:cNvPr>
            <p:cNvSpPr txBox="1"/>
            <p:nvPr/>
          </p:nvSpPr>
          <p:spPr>
            <a:xfrm rot="16200000">
              <a:off x="1577527" y="1046612"/>
              <a:ext cx="16511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Follicle #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859E2AAB-99EC-4F34-8156-9EC08A75D8DA}"/>
              </a:ext>
            </a:extLst>
          </p:cNvPr>
          <p:cNvSpPr txBox="1"/>
          <p:nvPr/>
        </p:nvSpPr>
        <p:spPr>
          <a:xfrm>
            <a:off x="548479" y="6482624"/>
            <a:ext cx="360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pic>
        <p:nvPicPr>
          <p:cNvPr id="22" name="Picture 21" descr="A close up of a light&#10;&#10;Description automatically generated">
            <a:extLst>
              <a:ext uri="{FF2B5EF4-FFF2-40B4-BE49-F238E27FC236}">
                <a16:creationId xmlns:a16="http://schemas.microsoft.com/office/drawing/2014/main" id="{B1BE42CF-EBC9-4EB9-8105-F3152759A65C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8" r="18728"/>
          <a:stretch/>
        </p:blipFill>
        <p:spPr>
          <a:xfrm>
            <a:off x="3582751" y="489645"/>
            <a:ext cx="1979575" cy="1979575"/>
          </a:xfrm>
          <a:prstGeom prst="rect">
            <a:avLst/>
          </a:prstGeom>
        </p:spPr>
      </p:pic>
      <p:pic>
        <p:nvPicPr>
          <p:cNvPr id="24" name="Picture 23" descr="A close up of a flower&#10;&#10;Description automatically generated">
            <a:extLst>
              <a:ext uri="{FF2B5EF4-FFF2-40B4-BE49-F238E27FC236}">
                <a16:creationId xmlns:a16="http://schemas.microsoft.com/office/drawing/2014/main" id="{98F3DDDD-9A71-4453-957D-94B7C1724B76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8" r="18728"/>
          <a:stretch/>
        </p:blipFill>
        <p:spPr>
          <a:xfrm>
            <a:off x="3578491" y="2480070"/>
            <a:ext cx="1979575" cy="1979575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E5BDCF23-ECDF-4785-96A4-0B25E1FB8130}"/>
              </a:ext>
            </a:extLst>
          </p:cNvPr>
          <p:cNvGrpSpPr/>
          <p:nvPr/>
        </p:nvGrpSpPr>
        <p:grpSpPr>
          <a:xfrm>
            <a:off x="5654424" y="791963"/>
            <a:ext cx="612483" cy="2635524"/>
            <a:chOff x="5979354" y="246292"/>
            <a:chExt cx="626381" cy="2453499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629DB65A-FEF5-4523-9C3B-AEB613014A87}"/>
                </a:ext>
              </a:extLst>
            </p:cNvPr>
            <p:cNvSpPr txBox="1"/>
            <p:nvPr/>
          </p:nvSpPr>
          <p:spPr>
            <a:xfrm>
              <a:off x="6012303" y="2422792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Day 4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DB800B8E-1DDF-4FAF-B30C-1F7F5E463774}"/>
                </a:ext>
              </a:extLst>
            </p:cNvPr>
            <p:cNvSpPr txBox="1"/>
            <p:nvPr/>
          </p:nvSpPr>
          <p:spPr>
            <a:xfrm>
              <a:off x="5979354" y="246292"/>
              <a:ext cx="5934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Day 0</a:t>
              </a:r>
            </a:p>
          </p:txBody>
        </p: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86460AE9-2E59-48BC-8EAA-B00FEC5DD4C9}"/>
              </a:ext>
            </a:extLst>
          </p:cNvPr>
          <p:cNvSpPr txBox="1"/>
          <p:nvPr/>
        </p:nvSpPr>
        <p:spPr>
          <a:xfrm>
            <a:off x="3597733" y="653897"/>
            <a:ext cx="12101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FF26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B-cells </a:t>
            </a:r>
            <a:r>
              <a:rPr lang="en-US" sz="1200" b="1" dirty="0">
                <a:solidFill>
                  <a:srgbClr val="16FF1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T-cells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0273049-AF19-4EE6-80E3-FBBE354CB271}"/>
              </a:ext>
            </a:extLst>
          </p:cNvPr>
          <p:cNvSpPr txBox="1"/>
          <p:nvPr/>
        </p:nvSpPr>
        <p:spPr>
          <a:xfrm>
            <a:off x="3538343" y="4305823"/>
            <a:ext cx="360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0A9F033-2F4C-40BD-8F90-9D391850E63C}"/>
              </a:ext>
            </a:extLst>
          </p:cNvPr>
          <p:cNvGrpSpPr/>
          <p:nvPr/>
        </p:nvGrpSpPr>
        <p:grpSpPr>
          <a:xfrm>
            <a:off x="3388232" y="4960892"/>
            <a:ext cx="2565917" cy="1950601"/>
            <a:chOff x="176350" y="3239634"/>
            <a:chExt cx="2565917" cy="1950601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0E1B2D1C-6A2D-4C38-9094-17CA31737FF9}"/>
                </a:ext>
              </a:extLst>
            </p:cNvPr>
            <p:cNvGrpSpPr/>
            <p:nvPr/>
          </p:nvGrpSpPr>
          <p:grpSpPr>
            <a:xfrm>
              <a:off x="176350" y="3239634"/>
              <a:ext cx="1052013" cy="1602597"/>
              <a:chOff x="176350" y="3239634"/>
              <a:chExt cx="1052013" cy="1602597"/>
            </a:xfrm>
          </p:grpSpPr>
          <p:pic>
            <p:nvPicPr>
              <p:cNvPr id="39" name="Picture 38">
                <a:extLst>
                  <a:ext uri="{FF2B5EF4-FFF2-40B4-BE49-F238E27FC236}">
                    <a16:creationId xmlns:a16="http://schemas.microsoft.com/office/drawing/2014/main" id="{34BE11BB-4450-4BFE-B7FD-6ABD4146DFC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7910" y="4091213"/>
                <a:ext cx="751018" cy="751018"/>
              </a:xfrm>
              <a:prstGeom prst="rect">
                <a:avLst/>
              </a:prstGeom>
            </p:spPr>
          </p:pic>
          <p:pic>
            <p:nvPicPr>
              <p:cNvPr id="40" name="Picture 39">
                <a:extLst>
                  <a:ext uri="{FF2B5EF4-FFF2-40B4-BE49-F238E27FC236}">
                    <a16:creationId xmlns:a16="http://schemas.microsoft.com/office/drawing/2014/main" id="{9AECF199-E561-4BB1-98C9-3C162884207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1"/>
              <a:srcRect l="5293" t="4217" r="3169" b="4244"/>
              <a:stretch/>
            </p:blipFill>
            <p:spPr>
              <a:xfrm>
                <a:off x="487216" y="3239634"/>
                <a:ext cx="741147" cy="741146"/>
              </a:xfrm>
              <a:prstGeom prst="rect">
                <a:avLst/>
              </a:prstGeom>
            </p:spPr>
          </p:pic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52823364-862E-4769-8C54-9F8E277A975B}"/>
                  </a:ext>
                </a:extLst>
              </p:cNvPr>
              <p:cNvSpPr txBox="1"/>
              <p:nvPr/>
            </p:nvSpPr>
            <p:spPr>
              <a:xfrm>
                <a:off x="176350" y="3479707"/>
                <a:ext cx="380232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2D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FA41F2DF-9FBA-49CB-B932-7128016338EB}"/>
                  </a:ext>
                </a:extLst>
              </p:cNvPr>
              <p:cNvSpPr txBox="1"/>
              <p:nvPr/>
            </p:nvSpPr>
            <p:spPr>
              <a:xfrm rot="16200000">
                <a:off x="96069" y="4328222"/>
                <a:ext cx="52770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Chip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2C5B2E3-B0F0-4EBC-918C-30D4E390D3FA}"/>
                </a:ext>
              </a:extLst>
            </p:cNvPr>
            <p:cNvSpPr txBox="1"/>
            <p:nvPr/>
          </p:nvSpPr>
          <p:spPr>
            <a:xfrm>
              <a:off x="1778250" y="4811627"/>
              <a:ext cx="345973" cy="253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2D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4EDC1E7-94AD-4334-96E5-94D49C663F79}"/>
                </a:ext>
              </a:extLst>
            </p:cNvPr>
            <p:cNvSpPr txBox="1"/>
            <p:nvPr/>
          </p:nvSpPr>
          <p:spPr>
            <a:xfrm rot="19650355">
              <a:off x="1873426" y="4936751"/>
              <a:ext cx="548714" cy="253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Static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CC29ECF9-D253-469E-9E28-ADEF7FC37A8F}"/>
                </a:ext>
              </a:extLst>
            </p:cNvPr>
            <p:cNvSpPr txBox="1"/>
            <p:nvPr/>
          </p:nvSpPr>
          <p:spPr>
            <a:xfrm rot="19680000">
              <a:off x="2253354" y="4936751"/>
              <a:ext cx="488913" cy="2534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Flow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E97BBB9-CD1A-418D-93A1-4B8E12484A38}"/>
                </a:ext>
              </a:extLst>
            </p:cNvPr>
            <p:cNvSpPr txBox="1"/>
            <p:nvPr/>
          </p:nvSpPr>
          <p:spPr>
            <a:xfrm rot="16200000">
              <a:off x="1250990" y="3825956"/>
              <a:ext cx="4154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μm</a:t>
              </a: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F1E8F4FA-B32F-450D-B34B-9CD33312EAD5}"/>
              </a:ext>
            </a:extLst>
          </p:cNvPr>
          <p:cNvSpPr txBox="1"/>
          <p:nvPr/>
        </p:nvSpPr>
        <p:spPr>
          <a:xfrm>
            <a:off x="3361484" y="4445859"/>
            <a:ext cx="360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59E2AAB-99EC-4F34-8156-9EC08A75D8DA}"/>
              </a:ext>
            </a:extLst>
          </p:cNvPr>
          <p:cNvSpPr txBox="1"/>
          <p:nvPr/>
        </p:nvSpPr>
        <p:spPr>
          <a:xfrm>
            <a:off x="552457" y="4568363"/>
            <a:ext cx="3602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95038"/>
              </p:ext>
            </p:extLst>
          </p:nvPr>
        </p:nvGraphicFramePr>
        <p:xfrm>
          <a:off x="788737" y="4633242"/>
          <a:ext cx="2610000" cy="18779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4" name="Prism 8" r:id="rId12" imgW="3215292" imgH="2312223" progId="Prism8.Document">
                  <p:embed/>
                </p:oleObj>
              </mc:Choice>
              <mc:Fallback>
                <p:oleObj name="Prism 8" r:id="rId12" imgW="3215292" imgH="231222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788737" y="4633242"/>
                        <a:ext cx="2610000" cy="18779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9231600"/>
              </p:ext>
            </p:extLst>
          </p:nvPr>
        </p:nvGraphicFramePr>
        <p:xfrm>
          <a:off x="4615951" y="4382057"/>
          <a:ext cx="1591972" cy="22756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65" name="Prism 8" r:id="rId14" imgW="1788434" imgH="2557775" progId="Prism8.Document">
                  <p:embed/>
                </p:oleObj>
              </mc:Choice>
              <mc:Fallback>
                <p:oleObj name="Prism 8" r:id="rId14" imgW="1788434" imgH="2557775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4615951" y="4382057"/>
                        <a:ext cx="1591972" cy="227565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82876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6BC768C-4EC8-4DDA-9160-83DC0DB1C610}"/>
              </a:ext>
            </a:extLst>
          </p:cNvPr>
          <p:cNvSpPr txBox="1"/>
          <p:nvPr/>
        </p:nvSpPr>
        <p:spPr>
          <a:xfrm>
            <a:off x="-71375" y="8477832"/>
            <a:ext cx="677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Supplementary Fig. 2</a:t>
            </a:r>
            <a:endParaRPr lang="en-US" sz="2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4275" y="901700"/>
            <a:ext cx="6462875" cy="2127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90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5962" y="5876528"/>
            <a:ext cx="1458827" cy="18547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4A24BDB-0C5C-42AE-99C5-89C1EB65CB66}"/>
              </a:ext>
            </a:extLst>
          </p:cNvPr>
          <p:cNvSpPr txBox="1"/>
          <p:nvPr/>
        </p:nvSpPr>
        <p:spPr>
          <a:xfrm>
            <a:off x="3868714" y="8493649"/>
            <a:ext cx="53620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Supplementary Fig. 3</a:t>
            </a:r>
            <a:endParaRPr lang="en-US" sz="2400" dirty="0"/>
          </a:p>
        </p:txBody>
      </p:sp>
      <p:grpSp>
        <p:nvGrpSpPr>
          <p:cNvPr id="2" name="Group 1"/>
          <p:cNvGrpSpPr/>
          <p:nvPr/>
        </p:nvGrpSpPr>
        <p:grpSpPr>
          <a:xfrm>
            <a:off x="293596" y="371813"/>
            <a:ext cx="6273939" cy="5227519"/>
            <a:chOff x="315331" y="1053474"/>
            <a:chExt cx="6273939" cy="5227519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9507" b="28174"/>
            <a:stretch/>
          </p:blipFill>
          <p:spPr>
            <a:xfrm>
              <a:off x="4491237" y="1223035"/>
              <a:ext cx="2098033" cy="215442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4"/>
            <a:srcRect l="10512" b="28208"/>
            <a:stretch/>
          </p:blipFill>
          <p:spPr>
            <a:xfrm>
              <a:off x="2615951" y="1223034"/>
              <a:ext cx="2075734" cy="215442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/>
            <a:srcRect l="10209" b="28454"/>
            <a:stretch/>
          </p:blipFill>
          <p:spPr>
            <a:xfrm>
              <a:off x="659608" y="1229791"/>
              <a:ext cx="2089894" cy="215442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6"/>
            <a:srcRect l="10988" t="2416" b="27875"/>
            <a:stretch/>
          </p:blipFill>
          <p:spPr>
            <a:xfrm>
              <a:off x="4515679" y="3919314"/>
              <a:ext cx="2057533" cy="2084681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/>
            <a:srcRect l="10512" t="2502" b="28487"/>
            <a:stretch/>
          </p:blipFill>
          <p:spPr>
            <a:xfrm>
              <a:off x="2579822" y="3919313"/>
              <a:ext cx="2089479" cy="2084681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8"/>
            <a:srcRect l="10579" t="2513" b="28614"/>
            <a:stretch/>
          </p:blipFill>
          <p:spPr>
            <a:xfrm>
              <a:off x="641364" y="3919315"/>
              <a:ext cx="2092080" cy="2084681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407647" y="1064033"/>
              <a:ext cx="82113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PBMC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921702" y="1064033"/>
              <a:ext cx="16665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Sorted B Cells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123980" y="1053474"/>
              <a:ext cx="151687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Isotype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611158" y="6003994"/>
              <a:ext cx="55507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IgD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 rot="16200000">
              <a:off x="90797" y="4695750"/>
              <a:ext cx="7516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CD27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43197" y="2168502"/>
              <a:ext cx="82126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SSC-A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389932" y="3327853"/>
              <a:ext cx="99752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CD19</a:t>
              </a:r>
            </a:p>
          </p:txBody>
        </p:sp>
      </p:grpSp>
      <p:sp>
        <p:nvSpPr>
          <p:cNvPr id="21" name="TextBox 20">
            <a:extLst>
              <a:ext uri="{FF2B5EF4-FFF2-40B4-BE49-F238E27FC236}">
                <a16:creationId xmlns:a16="http://schemas.microsoft.com/office/drawing/2014/main" id="{7782EA28-A9E9-4860-B9CF-FEA144A87596}"/>
              </a:ext>
            </a:extLst>
          </p:cNvPr>
          <p:cNvSpPr txBox="1"/>
          <p:nvPr/>
        </p:nvSpPr>
        <p:spPr>
          <a:xfrm>
            <a:off x="264422" y="5610893"/>
            <a:ext cx="419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782EA28-A9E9-4860-B9CF-FEA144A87596}"/>
              </a:ext>
            </a:extLst>
          </p:cNvPr>
          <p:cNvSpPr txBox="1"/>
          <p:nvPr/>
        </p:nvSpPr>
        <p:spPr>
          <a:xfrm>
            <a:off x="203257" y="160847"/>
            <a:ext cx="419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0D6CF9E-7EBC-42C1-A3B2-B65DC225D2C0}"/>
              </a:ext>
            </a:extLst>
          </p:cNvPr>
          <p:cNvSpPr txBox="1"/>
          <p:nvPr/>
        </p:nvSpPr>
        <p:spPr>
          <a:xfrm>
            <a:off x="1354152" y="5676478"/>
            <a:ext cx="450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IgM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3F0E963-9B30-473A-BAA9-37452AD89D8F}"/>
              </a:ext>
            </a:extLst>
          </p:cNvPr>
          <p:cNvSpPr txBox="1"/>
          <p:nvPr/>
        </p:nvSpPr>
        <p:spPr>
          <a:xfrm rot="16200000">
            <a:off x="443006" y="6710746"/>
            <a:ext cx="5966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ng/ml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0F6B837-8899-43C1-ABC9-2EE70B8C71F5}"/>
              </a:ext>
            </a:extLst>
          </p:cNvPr>
          <p:cNvSpPr txBox="1"/>
          <p:nvPr/>
        </p:nvSpPr>
        <p:spPr>
          <a:xfrm>
            <a:off x="1038915" y="7676215"/>
            <a:ext cx="574262" cy="276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Static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FF3200-EB9B-44AD-962F-B3C5298FBD8C}"/>
              </a:ext>
            </a:extLst>
          </p:cNvPr>
          <p:cNvSpPr txBox="1"/>
          <p:nvPr/>
        </p:nvSpPr>
        <p:spPr>
          <a:xfrm>
            <a:off x="1565493" y="7676215"/>
            <a:ext cx="511032" cy="2760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</a:p>
        </p:txBody>
      </p:sp>
    </p:spTree>
    <p:extLst>
      <p:ext uri="{BB962C8B-B14F-4D97-AF65-F5344CB8AC3E}">
        <p14:creationId xmlns:p14="http://schemas.microsoft.com/office/powerpoint/2010/main" val="28773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BE79C2D1-800D-4F1F-922E-E98458D9CCBE}"/>
              </a:ext>
            </a:extLst>
          </p:cNvPr>
          <p:cNvGrpSpPr/>
          <p:nvPr/>
        </p:nvGrpSpPr>
        <p:grpSpPr>
          <a:xfrm>
            <a:off x="240359" y="506938"/>
            <a:ext cx="3116450" cy="3695103"/>
            <a:chOff x="312550" y="2537027"/>
            <a:chExt cx="3116450" cy="3695103"/>
          </a:xfrm>
        </p:grpSpPr>
        <p:pic>
          <p:nvPicPr>
            <p:cNvPr id="5" name="Content Placeholder 3">
              <a:extLst>
                <a:ext uri="{FF2B5EF4-FFF2-40B4-BE49-F238E27FC236}">
                  <a16:creationId xmlns:a16="http://schemas.microsoft.com/office/drawing/2014/main" id="{36EB579D-1217-434E-B2FE-54446FDC24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08" y="5037338"/>
              <a:ext cx="2800292" cy="11947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09F2208-8E8E-42DC-AA9A-E78C390492A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07" y="2540782"/>
              <a:ext cx="2800292" cy="1194791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C33F9F7-4B15-4C13-9B28-3E588BEE83D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8707" y="3789060"/>
              <a:ext cx="2800292" cy="1194791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708F011A-A855-4931-A25C-A85ABEF83E50}"/>
                </a:ext>
              </a:extLst>
            </p:cNvPr>
            <p:cNvSpPr txBox="1"/>
            <p:nvPr/>
          </p:nvSpPr>
          <p:spPr>
            <a:xfrm>
              <a:off x="2629924" y="2537027"/>
              <a:ext cx="567784" cy="553998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Nuclei</a:t>
              </a:r>
            </a:p>
            <a:p>
              <a:r>
                <a:rPr lang="en-US" sz="1000" b="1" dirty="0">
                  <a:solidFill>
                    <a:srgbClr val="47F547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CD3 </a:t>
              </a:r>
            </a:p>
            <a:p>
              <a:r>
                <a:rPr lang="en-US" sz="1000" b="1" dirty="0">
                  <a:solidFill>
                    <a:srgbClr val="F35CF3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AID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103EEE7-B6E1-4E54-9404-233C806038C4}"/>
                </a:ext>
              </a:extLst>
            </p:cNvPr>
            <p:cNvSpPr txBox="1"/>
            <p:nvPr/>
          </p:nvSpPr>
          <p:spPr>
            <a:xfrm rot="16200000">
              <a:off x="67771" y="2999677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Donor 1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DDB5751-5D67-4103-800B-6180F8662C67}"/>
                </a:ext>
              </a:extLst>
            </p:cNvPr>
            <p:cNvSpPr txBox="1"/>
            <p:nvPr/>
          </p:nvSpPr>
          <p:spPr>
            <a:xfrm rot="16200000">
              <a:off x="67771" y="4175167"/>
              <a:ext cx="766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Donor 2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6EF85C1-6EDC-47D5-9205-ECFA90EDC20F}"/>
                </a:ext>
              </a:extLst>
            </p:cNvPr>
            <p:cNvSpPr txBox="1"/>
            <p:nvPr/>
          </p:nvSpPr>
          <p:spPr>
            <a:xfrm rot="16200000">
              <a:off x="-104551" y="5532493"/>
              <a:ext cx="111120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Staining con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E794C308-880C-4A7A-A5A9-420CDCBDD77D}"/>
              </a:ext>
            </a:extLst>
          </p:cNvPr>
          <p:cNvSpPr txBox="1"/>
          <p:nvPr/>
        </p:nvSpPr>
        <p:spPr>
          <a:xfrm>
            <a:off x="154674" y="100699"/>
            <a:ext cx="31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7231284-AFEB-474C-8A64-9CF65155CAD9}"/>
              </a:ext>
            </a:extLst>
          </p:cNvPr>
          <p:cNvSpPr txBox="1"/>
          <p:nvPr/>
        </p:nvSpPr>
        <p:spPr>
          <a:xfrm>
            <a:off x="3757407" y="8626393"/>
            <a:ext cx="32728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Supplementary Fig. 4</a:t>
            </a:r>
            <a:endParaRPr lang="en-US" sz="2400" dirty="0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006CE13-CC4B-4EB8-BBD3-52AB1F95F134}"/>
              </a:ext>
            </a:extLst>
          </p:cNvPr>
          <p:cNvSpPr txBox="1"/>
          <p:nvPr/>
        </p:nvSpPr>
        <p:spPr>
          <a:xfrm>
            <a:off x="3435312" y="105336"/>
            <a:ext cx="31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006CE13-CC4B-4EB8-BBD3-52AB1F95F134}"/>
              </a:ext>
            </a:extLst>
          </p:cNvPr>
          <p:cNvSpPr txBox="1"/>
          <p:nvPr/>
        </p:nvSpPr>
        <p:spPr>
          <a:xfrm>
            <a:off x="3777529" y="4377893"/>
            <a:ext cx="31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58802798"/>
              </p:ext>
            </p:extLst>
          </p:nvPr>
        </p:nvGraphicFramePr>
        <p:xfrm>
          <a:off x="4151033" y="4292309"/>
          <a:ext cx="2485609" cy="26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8" name="Prism 8" r:id="rId6" imgW="2320354" imgH="2502688" progId="Prism8.Document">
                  <p:embed/>
                </p:oleObj>
              </mc:Choice>
              <mc:Fallback>
                <p:oleObj name="Prism 8" r:id="rId6" imgW="2320354" imgH="2502688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151033" y="4292309"/>
                        <a:ext cx="2485609" cy="2679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95990C70-9B97-754A-8F6D-138D562C0A13}"/>
              </a:ext>
            </a:extLst>
          </p:cNvPr>
          <p:cNvGrpSpPr/>
          <p:nvPr/>
        </p:nvGrpSpPr>
        <p:grpSpPr>
          <a:xfrm>
            <a:off x="231100" y="5084858"/>
            <a:ext cx="3133970" cy="2076003"/>
            <a:chOff x="312549" y="657132"/>
            <a:chExt cx="2717522" cy="1747228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D99EF8A9-61AF-6842-B508-7559847A4CB5}"/>
                </a:ext>
              </a:extLst>
            </p:cNvPr>
            <p:cNvSpPr txBox="1"/>
            <p:nvPr/>
          </p:nvSpPr>
          <p:spPr>
            <a:xfrm rot="16200000">
              <a:off x="-93331" y="1063012"/>
              <a:ext cx="10887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AID (% area)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202C82FE-BC6E-8648-A233-CE5E6B820E24}"/>
                </a:ext>
              </a:extLst>
            </p:cNvPr>
            <p:cNvSpPr txBox="1"/>
            <p:nvPr/>
          </p:nvSpPr>
          <p:spPr>
            <a:xfrm>
              <a:off x="1241684" y="2127361"/>
              <a:ext cx="178838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Follicle size (μm</a:t>
              </a:r>
              <a:r>
                <a:rPr lang="en-US" sz="1200" b="1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)</a:t>
              </a: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A84D2AEE-2C01-9C4F-A2BF-F7257B185F31}"/>
              </a:ext>
            </a:extLst>
          </p:cNvPr>
          <p:cNvSpPr txBox="1"/>
          <p:nvPr/>
        </p:nvSpPr>
        <p:spPr>
          <a:xfrm>
            <a:off x="151421" y="4377893"/>
            <a:ext cx="31574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276768"/>
              </p:ext>
            </p:extLst>
          </p:nvPr>
        </p:nvGraphicFramePr>
        <p:xfrm>
          <a:off x="309295" y="4509700"/>
          <a:ext cx="3668713" cy="2466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49" name="Prism 8" r:id="rId8" imgW="3667982" imgH="2466323" progId="Prism8.Document">
                  <p:embed/>
                </p:oleObj>
              </mc:Choice>
              <mc:Fallback>
                <p:oleObj name="Prism 8" r:id="rId8" imgW="3667982" imgH="246632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309295" y="4509700"/>
                        <a:ext cx="3668713" cy="24669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46D7F2A-95E2-4325-967E-A58EC0AFC73F}"/>
              </a:ext>
            </a:extLst>
          </p:cNvPr>
          <p:cNvSpPr txBox="1"/>
          <p:nvPr/>
        </p:nvSpPr>
        <p:spPr>
          <a:xfrm>
            <a:off x="2253535" y="4807858"/>
            <a:ext cx="14975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r=0.3290 p=0.0024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0524376"/>
              </p:ext>
            </p:extLst>
          </p:nvPr>
        </p:nvGraphicFramePr>
        <p:xfrm>
          <a:off x="3593186" y="776664"/>
          <a:ext cx="2925180" cy="3128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250" name="Prism 8" r:id="rId10" imgW="2622148" imgH="2804407" progId="Prism8.Document">
                  <p:embed/>
                </p:oleObj>
              </mc:Choice>
              <mc:Fallback>
                <p:oleObj name="Prism 8" r:id="rId10" imgW="2622148" imgH="2804407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3593186" y="776664"/>
                        <a:ext cx="2925180" cy="312881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6752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extBox 27"/>
          <p:cNvSpPr txBox="1"/>
          <p:nvPr/>
        </p:nvSpPr>
        <p:spPr>
          <a:xfrm>
            <a:off x="3901440" y="8443778"/>
            <a:ext cx="25548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/>
              <a:t>Supplementary Fig. 5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DE83550-880B-497B-A65F-9BCEE69DCEA9}"/>
              </a:ext>
            </a:extLst>
          </p:cNvPr>
          <p:cNvGrpSpPr/>
          <p:nvPr/>
        </p:nvGrpSpPr>
        <p:grpSpPr>
          <a:xfrm>
            <a:off x="448713" y="192261"/>
            <a:ext cx="3147103" cy="5195284"/>
            <a:chOff x="135339" y="220102"/>
            <a:chExt cx="4606192" cy="7157337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FDCE4734-B18E-4EAD-9FD2-DFB693FEB6C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8690" b="4838"/>
            <a:stretch/>
          </p:blipFill>
          <p:spPr>
            <a:xfrm>
              <a:off x="320323" y="434938"/>
              <a:ext cx="2043287" cy="2096224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430660B6-27B6-4D99-9366-74C16ADB7E9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8690" b="4838"/>
            <a:stretch/>
          </p:blipFill>
          <p:spPr>
            <a:xfrm>
              <a:off x="320323" y="2780574"/>
              <a:ext cx="2043287" cy="2096224"/>
            </a:xfrm>
            <a:prstGeom prst="rect">
              <a:avLst/>
            </a:prstGeom>
          </p:spPr>
        </p:pic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6819BF35-EE1B-4EA8-8F88-8C11E1B267E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7196" b="4838"/>
            <a:stretch/>
          </p:blipFill>
          <p:spPr>
            <a:xfrm>
              <a:off x="2645013" y="434939"/>
              <a:ext cx="2076705" cy="2096223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D42D1098-5934-42EE-A270-24988A9AB27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8690" b="4838"/>
            <a:stretch/>
          </p:blipFill>
          <p:spPr>
            <a:xfrm>
              <a:off x="2684639" y="2780575"/>
              <a:ext cx="2043287" cy="2096223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54CCDFE-87A0-441C-B024-4EF7D6B724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/>
            <a:srcRect l="7196" b="4838"/>
            <a:stretch/>
          </p:blipFill>
          <p:spPr>
            <a:xfrm>
              <a:off x="2664825" y="5086456"/>
              <a:ext cx="2076706" cy="2096224"/>
            </a:xfrm>
            <a:prstGeom prst="rect">
              <a:avLst/>
            </a:prstGeom>
          </p:spPr>
        </p:pic>
        <p:pic>
          <p:nvPicPr>
            <p:cNvPr id="35" name="Picture 34">
              <a:extLst>
                <a:ext uri="{FF2B5EF4-FFF2-40B4-BE49-F238E27FC236}">
                  <a16:creationId xmlns:a16="http://schemas.microsoft.com/office/drawing/2014/main" id="{AF46F853-7D67-4746-B9ED-74F36E3D70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l="8690" b="4838"/>
            <a:stretch/>
          </p:blipFill>
          <p:spPr>
            <a:xfrm>
              <a:off x="320323" y="5086456"/>
              <a:ext cx="2043287" cy="2096224"/>
            </a:xfrm>
            <a:prstGeom prst="rect">
              <a:avLst/>
            </a:prstGeom>
          </p:spPr>
        </p:pic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3582C380-FC03-401A-B943-1906C5D4FBE4}"/>
                </a:ext>
              </a:extLst>
            </p:cNvPr>
            <p:cNvCxnSpPr/>
            <p:nvPr/>
          </p:nvCxnSpPr>
          <p:spPr>
            <a:xfrm>
              <a:off x="1842052" y="1775789"/>
              <a:ext cx="0" cy="12987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6C5C3C9F-1398-4C9B-BDDF-F0BAD9C684D2}"/>
                </a:ext>
              </a:extLst>
            </p:cNvPr>
            <p:cNvCxnSpPr/>
            <p:nvPr/>
          </p:nvCxnSpPr>
          <p:spPr>
            <a:xfrm>
              <a:off x="4022035" y="1775788"/>
              <a:ext cx="0" cy="129871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7521C804-C285-4097-AD81-9AAB18F6656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253948" y="4562994"/>
              <a:ext cx="331304" cy="896899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B9DA4AC-5B89-414A-95BB-0A4FF59B5048}"/>
                </a:ext>
              </a:extLst>
            </p:cNvPr>
            <p:cNvSpPr txBox="1"/>
            <p:nvPr/>
          </p:nvSpPr>
          <p:spPr>
            <a:xfrm>
              <a:off x="1209130" y="2387618"/>
              <a:ext cx="57579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CD19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22FEDC0-297D-4542-8B03-01054100EB59}"/>
                </a:ext>
              </a:extLst>
            </p:cNvPr>
            <p:cNvSpPr txBox="1"/>
            <p:nvPr/>
          </p:nvSpPr>
          <p:spPr>
            <a:xfrm rot="16200000">
              <a:off x="-236360" y="1020144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SSC</a:t>
              </a:r>
            </a:p>
          </p:txBody>
        </p: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A8424697-1A86-40F1-80DA-F54D60CF1987}"/>
                </a:ext>
              </a:extLst>
            </p:cNvPr>
            <p:cNvSpPr txBox="1"/>
            <p:nvPr/>
          </p:nvSpPr>
          <p:spPr>
            <a:xfrm rot="16200000">
              <a:off x="2075022" y="1020145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SSC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BCE1E54-1F90-4BDF-B1B9-6C11EBF59740}"/>
                </a:ext>
              </a:extLst>
            </p:cNvPr>
            <p:cNvSpPr txBox="1"/>
            <p:nvPr/>
          </p:nvSpPr>
          <p:spPr>
            <a:xfrm rot="16200000">
              <a:off x="-236362" y="3447167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IgM</a:t>
              </a: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1F1FF863-73F2-4F63-B6A8-5420FF920D0C}"/>
                </a:ext>
              </a:extLst>
            </p:cNvPr>
            <p:cNvSpPr txBox="1"/>
            <p:nvPr/>
          </p:nvSpPr>
          <p:spPr>
            <a:xfrm rot="16200000">
              <a:off x="2133847" y="3471214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CD8</a:t>
              </a: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0179F486-E223-4E3A-B36D-27239FD9C165}"/>
                </a:ext>
              </a:extLst>
            </p:cNvPr>
            <p:cNvSpPr txBox="1"/>
            <p:nvPr/>
          </p:nvSpPr>
          <p:spPr>
            <a:xfrm rot="16200000">
              <a:off x="2147222" y="5727922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PD-1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3859E80-C0E0-4AAB-9AA5-66AFE13343BA}"/>
                </a:ext>
              </a:extLst>
            </p:cNvPr>
            <p:cNvSpPr txBox="1"/>
            <p:nvPr/>
          </p:nvSpPr>
          <p:spPr>
            <a:xfrm rot="16200000">
              <a:off x="-237327" y="5792794"/>
              <a:ext cx="1022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Count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CAA581DC-C915-4985-B559-60DCFBBC2496}"/>
                </a:ext>
              </a:extLst>
            </p:cNvPr>
            <p:cNvSpPr txBox="1"/>
            <p:nvPr/>
          </p:nvSpPr>
          <p:spPr>
            <a:xfrm>
              <a:off x="3504458" y="2398747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CD3</a:t>
              </a: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014B11AC-C7E0-4159-8BDD-987969EDDF60}"/>
                </a:ext>
              </a:extLst>
            </p:cNvPr>
            <p:cNvSpPr txBox="1"/>
            <p:nvPr/>
          </p:nvSpPr>
          <p:spPr>
            <a:xfrm>
              <a:off x="3575250" y="4760119"/>
              <a:ext cx="4908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CD4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BA82198-36FA-4AD3-BB0F-BDB3CCE8DA35}"/>
                </a:ext>
              </a:extLst>
            </p:cNvPr>
            <p:cNvSpPr txBox="1"/>
            <p:nvPr/>
          </p:nvSpPr>
          <p:spPr>
            <a:xfrm>
              <a:off x="3575250" y="7100440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CXCR5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E9B84AA9-F545-48D0-BCA0-2C1BE648715A}"/>
                </a:ext>
              </a:extLst>
            </p:cNvPr>
            <p:cNvSpPr txBox="1"/>
            <p:nvPr/>
          </p:nvSpPr>
          <p:spPr>
            <a:xfrm>
              <a:off x="1209130" y="7073589"/>
              <a:ext cx="7040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CXCR5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1A675145-72AF-47AB-BE83-DDFD5817B839}"/>
                </a:ext>
              </a:extLst>
            </p:cNvPr>
            <p:cNvSpPr txBox="1"/>
            <p:nvPr/>
          </p:nvSpPr>
          <p:spPr>
            <a:xfrm>
              <a:off x="921659" y="225273"/>
              <a:ext cx="104067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B cell panel</a:t>
              </a: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03815429-8B6E-4AD9-8E41-03EFC694340D}"/>
                </a:ext>
              </a:extLst>
            </p:cNvPr>
            <p:cNvSpPr txBox="1"/>
            <p:nvPr/>
          </p:nvSpPr>
          <p:spPr>
            <a:xfrm>
              <a:off x="3190858" y="220102"/>
              <a:ext cx="102463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T cell panel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5EB4BDFB-B861-4E72-B649-F5AC33179155}"/>
                </a:ext>
              </a:extLst>
            </p:cNvPr>
            <p:cNvSpPr txBox="1"/>
            <p:nvPr/>
          </p:nvSpPr>
          <p:spPr>
            <a:xfrm>
              <a:off x="1248630" y="4751681"/>
              <a:ext cx="4427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>
                  <a:latin typeface="Arial" panose="020B0604020202020204" pitchFamily="34" charset="0"/>
                  <a:cs typeface="Arial" panose="020B0604020202020204" pitchFamily="34" charset="0"/>
                </a:rPr>
                <a:t>IgG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F2020432-762E-41C7-90E8-4C6392969E92}"/>
              </a:ext>
            </a:extLst>
          </p:cNvPr>
          <p:cNvSpPr txBox="1"/>
          <p:nvPr/>
        </p:nvSpPr>
        <p:spPr>
          <a:xfrm>
            <a:off x="278851" y="118192"/>
            <a:ext cx="419061" cy="46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9EB27DE-57FA-44E5-8AB4-220751EAF541}"/>
              </a:ext>
            </a:extLst>
          </p:cNvPr>
          <p:cNvSpPr txBox="1"/>
          <p:nvPr/>
        </p:nvSpPr>
        <p:spPr>
          <a:xfrm>
            <a:off x="239336" y="5410082"/>
            <a:ext cx="419061" cy="46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5539701"/>
              </p:ext>
            </p:extLst>
          </p:nvPr>
        </p:nvGraphicFramePr>
        <p:xfrm>
          <a:off x="211252" y="5622322"/>
          <a:ext cx="6857493" cy="343350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78" name="Prism 8" r:id="rId9" imgW="10115492" imgH="5064783" progId="Prism8.Document">
                  <p:embed/>
                </p:oleObj>
              </mc:Choice>
              <mc:Fallback>
                <p:oleObj name="Prism 8" r:id="rId9" imgW="10115492" imgH="5064783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11252" y="5622322"/>
                        <a:ext cx="6857493" cy="343350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TextBox 36">
            <a:extLst>
              <a:ext uri="{FF2B5EF4-FFF2-40B4-BE49-F238E27FC236}">
                <a16:creationId xmlns:a16="http://schemas.microsoft.com/office/drawing/2014/main" id="{5EB4BDFB-B861-4E72-B649-F5AC33179155}"/>
              </a:ext>
            </a:extLst>
          </p:cNvPr>
          <p:cNvSpPr txBox="1"/>
          <p:nvPr/>
        </p:nvSpPr>
        <p:spPr>
          <a:xfrm>
            <a:off x="1534081" y="4570182"/>
            <a:ext cx="359974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CXCR5+</a:t>
            </a:r>
          </a:p>
          <a:p>
            <a:r>
              <a:rPr lang="en-US" sz="700" b="1" dirty="0">
                <a:latin typeface="Arial" panose="020B0604020202020204" pitchFamily="34" charset="0"/>
                <a:cs typeface="Arial" panose="020B0604020202020204" pitchFamily="34" charset="0"/>
              </a:rPr>
              <a:t>82%</a:t>
            </a:r>
          </a:p>
        </p:txBody>
      </p:sp>
    </p:spTree>
    <p:extLst>
      <p:ext uri="{BB962C8B-B14F-4D97-AF65-F5344CB8AC3E}">
        <p14:creationId xmlns:p14="http://schemas.microsoft.com/office/powerpoint/2010/main" val="278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755" y="3053388"/>
            <a:ext cx="3252957" cy="2208587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1ADE8ED-4D67-4B27-8E66-8A606FA358F2}"/>
              </a:ext>
            </a:extLst>
          </p:cNvPr>
          <p:cNvSpPr txBox="1"/>
          <p:nvPr/>
        </p:nvSpPr>
        <p:spPr>
          <a:xfrm>
            <a:off x="3573257" y="8332200"/>
            <a:ext cx="3145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Supplementary Fig. 6</a:t>
            </a:r>
            <a:endParaRPr lang="en-US" sz="2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E5E97E8-E155-467D-B2B5-02BDE6A1C6BD}"/>
              </a:ext>
            </a:extLst>
          </p:cNvPr>
          <p:cNvSpPr txBox="1"/>
          <p:nvPr/>
        </p:nvSpPr>
        <p:spPr>
          <a:xfrm rot="16200000">
            <a:off x="833242" y="3832123"/>
            <a:ext cx="58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AEB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7F8C0019-6D90-40D1-B509-5086928649C1}"/>
              </a:ext>
            </a:extLst>
          </p:cNvPr>
          <p:cNvSpPr txBox="1"/>
          <p:nvPr/>
        </p:nvSpPr>
        <p:spPr>
          <a:xfrm>
            <a:off x="1976415" y="5145704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Dilution factor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8A43FB4-3E23-4BF1-894C-C546B0050313}"/>
              </a:ext>
            </a:extLst>
          </p:cNvPr>
          <p:cNvSpPr txBox="1"/>
          <p:nvPr/>
        </p:nvSpPr>
        <p:spPr>
          <a:xfrm>
            <a:off x="1305979" y="2855472"/>
            <a:ext cx="29265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In-house SiMoa assay for anti-HA IgG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870" y="279797"/>
            <a:ext cx="5022666" cy="238428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2020432-762E-41C7-90E8-4C6392969E92}"/>
              </a:ext>
            </a:extLst>
          </p:cNvPr>
          <p:cNvSpPr txBox="1"/>
          <p:nvPr/>
        </p:nvSpPr>
        <p:spPr>
          <a:xfrm>
            <a:off x="723694" y="305604"/>
            <a:ext cx="419061" cy="46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EB27DE-57FA-44E5-8AB4-220751EAF541}"/>
              </a:ext>
            </a:extLst>
          </p:cNvPr>
          <p:cNvSpPr txBox="1"/>
          <p:nvPr/>
        </p:nvSpPr>
        <p:spPr>
          <a:xfrm>
            <a:off x="704862" y="2664086"/>
            <a:ext cx="419061" cy="4683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60163655"/>
              </p:ext>
            </p:extLst>
          </p:nvPr>
        </p:nvGraphicFramePr>
        <p:xfrm>
          <a:off x="723694" y="5809448"/>
          <a:ext cx="2849563" cy="3221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01" name="Prism 8" r:id="rId5" imgW="2849394" imgH="3220622" progId="Prism8.Document">
                  <p:embed/>
                </p:oleObj>
              </mc:Choice>
              <mc:Fallback>
                <p:oleObj name="Prism 8" r:id="rId5" imgW="2849394" imgH="3220622" progId="Prism8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23694" y="5809448"/>
                        <a:ext cx="2849563" cy="32210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19EB27DE-57FA-44E5-8AB4-220751EAF541}"/>
              </a:ext>
            </a:extLst>
          </p:cNvPr>
          <p:cNvSpPr txBox="1"/>
          <p:nvPr/>
        </p:nvSpPr>
        <p:spPr>
          <a:xfrm>
            <a:off x="729214" y="5432254"/>
            <a:ext cx="419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</p:spTree>
    <p:extLst>
      <p:ext uri="{BB962C8B-B14F-4D97-AF65-F5344CB8AC3E}">
        <p14:creationId xmlns:p14="http://schemas.microsoft.com/office/powerpoint/2010/main" val="4257710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014" y="422532"/>
            <a:ext cx="5167440" cy="2936211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A0758BB-6226-4014-956C-0E4E7336A57C}"/>
              </a:ext>
            </a:extLst>
          </p:cNvPr>
          <p:cNvSpPr txBox="1"/>
          <p:nvPr/>
        </p:nvSpPr>
        <p:spPr>
          <a:xfrm rot="16200000">
            <a:off x="2584118" y="1736747"/>
            <a:ext cx="19031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Follicle Vol. (μm</a:t>
            </a:r>
            <a:r>
              <a:rPr lang="en-US" sz="14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C87FC77-E188-4A68-9553-A8DE7059597A}"/>
              </a:ext>
            </a:extLst>
          </p:cNvPr>
          <p:cNvSpPr txBox="1"/>
          <p:nvPr/>
        </p:nvSpPr>
        <p:spPr>
          <a:xfrm rot="16200000">
            <a:off x="400364" y="1736748"/>
            <a:ext cx="949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Follicle #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1471936" y="3060919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H5N1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2039985" y="3060919"/>
            <a:ext cx="625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+SWE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1502721" y="3342019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------Chip------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4454033" y="3077643"/>
            <a:ext cx="5757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H5N1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5022082" y="3077643"/>
            <a:ext cx="6254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+SWE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160B0F0-8A38-4BE7-B35C-D19EDDE2CF76}"/>
              </a:ext>
            </a:extLst>
          </p:cNvPr>
          <p:cNvSpPr txBox="1"/>
          <p:nvPr/>
        </p:nvSpPr>
        <p:spPr>
          <a:xfrm>
            <a:off x="4484818" y="3358743"/>
            <a:ext cx="1143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------Chip------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1ADE8ED-4D67-4B27-8E66-8A606FA358F2}"/>
              </a:ext>
            </a:extLst>
          </p:cNvPr>
          <p:cNvSpPr txBox="1"/>
          <p:nvPr/>
        </p:nvSpPr>
        <p:spPr>
          <a:xfrm>
            <a:off x="0" y="8511380"/>
            <a:ext cx="67785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/>
              <a:t>Supplementary Fig. 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70391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1200" b="1" dirty="0" smtClean="0">
            <a:latin typeface="Arial" panose="020B0604020202020204" pitchFamily="34" charset="0"/>
            <a:cs typeface="Arial" panose="020B0604020202020204" pitchFamily="34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42227</TotalTime>
  <Words>160</Words>
  <Application>Microsoft Office PowerPoint</Application>
  <PresentationFormat>Letter Paper (8.5x11 in)</PresentationFormat>
  <Paragraphs>92</Paragraphs>
  <Slides>7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Prism 8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Girija Goyal</dc:creator>
  <cp:lastModifiedBy>Goyal, Girija</cp:lastModifiedBy>
  <cp:revision>629</cp:revision>
  <cp:lastPrinted>2018-06-25T17:27:11Z</cp:lastPrinted>
  <dcterms:created xsi:type="dcterms:W3CDTF">2018-05-31T19:45:26Z</dcterms:created>
  <dcterms:modified xsi:type="dcterms:W3CDTF">2021-11-26T02:34:42Z</dcterms:modified>
</cp:coreProperties>
</file>