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65" r:id="rId3"/>
    <p:sldId id="258" r:id="rId4"/>
    <p:sldId id="263"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43" autoAdjust="0"/>
    <p:restoredTop sz="94660"/>
  </p:normalViewPr>
  <p:slideViewPr>
    <p:cSldViewPr snapToGrid="0">
      <p:cViewPr varScale="1">
        <p:scale>
          <a:sx n="124" d="100"/>
          <a:sy n="124" d="100"/>
        </p:scale>
        <p:origin x="101"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1723457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34135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3013464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4041873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2969465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1504388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1141715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1751943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3120694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2040840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CCED3FD-F1E3-4032-8C27-4A96F1FB00E5}" type="datetimeFigureOut">
              <a:rPr kumimoji="1" lang="ja-JP" altLang="en-US" smtClean="0"/>
              <a:t>2022/4/7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333570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CCED3FD-F1E3-4032-8C27-4A96F1FB00E5}" type="datetimeFigureOut">
              <a:rPr kumimoji="1" lang="ja-JP" altLang="en-US" smtClean="0"/>
              <a:t>2022/4/7</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50BD232-7EDB-4F85-8657-FE0A74C6DD79}" type="slidenum">
              <a:rPr kumimoji="1" lang="ja-JP" altLang="en-US" smtClean="0"/>
              <a:t>‹#›</a:t>
            </a:fld>
            <a:endParaRPr kumimoji="1" lang="ja-JP" altLang="en-US"/>
          </a:p>
        </p:txBody>
      </p:sp>
    </p:spTree>
    <p:extLst>
      <p:ext uri="{BB962C8B-B14F-4D97-AF65-F5344CB8AC3E}">
        <p14:creationId xmlns:p14="http://schemas.microsoft.com/office/powerpoint/2010/main" val="35476739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F5E7C89D-B91C-4C34-8C19-470C46676ADA}"/>
              </a:ext>
            </a:extLst>
          </p:cNvPr>
          <p:cNvSpPr txBox="1"/>
          <p:nvPr/>
        </p:nvSpPr>
        <p:spPr>
          <a:xfrm>
            <a:off x="477853" y="906316"/>
            <a:ext cx="277640" cy="276999"/>
          </a:xfrm>
          <a:prstGeom prst="rect">
            <a:avLst/>
          </a:prstGeom>
          <a:noFill/>
        </p:spPr>
        <p:txBody>
          <a:bodyPr wrap="none" rtlCol="0">
            <a:spAutoFit/>
          </a:bodyPr>
          <a:lstStyle/>
          <a:p>
            <a:r>
              <a:rPr kumimoji="1" lang="en-US" altLang="ja-JP" sz="1200" b="1" dirty="0"/>
              <a:t>A</a:t>
            </a:r>
            <a:endParaRPr kumimoji="1" lang="ja-JP" altLang="en-US" sz="1200" b="1" dirty="0"/>
          </a:p>
        </p:txBody>
      </p:sp>
      <p:sp>
        <p:nvSpPr>
          <p:cNvPr id="14" name="テキスト ボックス 13">
            <a:extLst>
              <a:ext uri="{FF2B5EF4-FFF2-40B4-BE49-F238E27FC236}">
                <a16:creationId xmlns:a16="http://schemas.microsoft.com/office/drawing/2014/main" id="{D66463E4-C75C-45A5-96CC-82A007B0555F}"/>
              </a:ext>
            </a:extLst>
          </p:cNvPr>
          <p:cNvSpPr txBox="1"/>
          <p:nvPr/>
        </p:nvSpPr>
        <p:spPr>
          <a:xfrm>
            <a:off x="3877513" y="906316"/>
            <a:ext cx="271228" cy="276999"/>
          </a:xfrm>
          <a:prstGeom prst="rect">
            <a:avLst/>
          </a:prstGeom>
          <a:noFill/>
        </p:spPr>
        <p:txBody>
          <a:bodyPr wrap="none" rtlCol="0">
            <a:spAutoFit/>
          </a:bodyPr>
          <a:lstStyle/>
          <a:p>
            <a:r>
              <a:rPr kumimoji="1" lang="en-US" altLang="ja-JP" sz="1200" b="1" dirty="0"/>
              <a:t>B</a:t>
            </a:r>
            <a:endParaRPr kumimoji="1" lang="ja-JP" altLang="en-US" sz="1200" b="1" dirty="0"/>
          </a:p>
        </p:txBody>
      </p:sp>
      <p:pic>
        <p:nvPicPr>
          <p:cNvPr id="2" name="図 1">
            <a:extLst>
              <a:ext uri="{FF2B5EF4-FFF2-40B4-BE49-F238E27FC236}">
                <a16:creationId xmlns:a16="http://schemas.microsoft.com/office/drawing/2014/main" id="{956CB8F7-4DD0-4157-B049-80E6DA5221D1}"/>
              </a:ext>
            </a:extLst>
          </p:cNvPr>
          <p:cNvPicPr>
            <a:picLocks noChangeAspect="1"/>
          </p:cNvPicPr>
          <p:nvPr/>
        </p:nvPicPr>
        <p:blipFill>
          <a:blip r:embed="rId2"/>
          <a:stretch>
            <a:fillRect/>
          </a:stretch>
        </p:blipFill>
        <p:spPr>
          <a:xfrm>
            <a:off x="641418" y="1130413"/>
            <a:ext cx="3212046" cy="2146187"/>
          </a:xfrm>
          <a:prstGeom prst="rect">
            <a:avLst/>
          </a:prstGeom>
        </p:spPr>
      </p:pic>
      <p:pic>
        <p:nvPicPr>
          <p:cNvPr id="3" name="図 2">
            <a:extLst>
              <a:ext uri="{FF2B5EF4-FFF2-40B4-BE49-F238E27FC236}">
                <a16:creationId xmlns:a16="http://schemas.microsoft.com/office/drawing/2014/main" id="{F0CC1D42-D4E4-455C-90B8-30B6AD6F9364}"/>
              </a:ext>
            </a:extLst>
          </p:cNvPr>
          <p:cNvPicPr>
            <a:picLocks noChangeAspect="1"/>
          </p:cNvPicPr>
          <p:nvPr/>
        </p:nvPicPr>
        <p:blipFill>
          <a:blip r:embed="rId3"/>
          <a:stretch>
            <a:fillRect/>
          </a:stretch>
        </p:blipFill>
        <p:spPr>
          <a:xfrm>
            <a:off x="4061606" y="1130413"/>
            <a:ext cx="2214012" cy="2146187"/>
          </a:xfrm>
          <a:prstGeom prst="rect">
            <a:avLst/>
          </a:prstGeom>
        </p:spPr>
      </p:pic>
      <p:sp>
        <p:nvSpPr>
          <p:cNvPr id="7" name="テキスト ボックス 6">
            <a:extLst>
              <a:ext uri="{FF2B5EF4-FFF2-40B4-BE49-F238E27FC236}">
                <a16:creationId xmlns:a16="http://schemas.microsoft.com/office/drawing/2014/main" id="{927F5F68-0808-4E65-BFB2-77FE3FB8FD24}"/>
              </a:ext>
            </a:extLst>
          </p:cNvPr>
          <p:cNvSpPr txBox="1"/>
          <p:nvPr/>
        </p:nvSpPr>
        <p:spPr>
          <a:xfrm>
            <a:off x="281797" y="207033"/>
            <a:ext cx="3023264" cy="276999"/>
          </a:xfrm>
          <a:prstGeom prst="rect">
            <a:avLst/>
          </a:prstGeom>
          <a:noFill/>
        </p:spPr>
        <p:txBody>
          <a:bodyPr wrap="none" rtlCol="0">
            <a:spAutoFit/>
          </a:bodyPr>
          <a:lstStyle/>
          <a:p>
            <a:r>
              <a:rPr kumimoji="1" lang="en-US" altLang="ja-JP" sz="1200" b="1" dirty="0" err="1"/>
              <a:t>Haraguchi</a:t>
            </a:r>
            <a:r>
              <a:rPr kumimoji="1" lang="en-US" altLang="ja-JP" sz="1200" b="1" dirty="0"/>
              <a:t> D et. al. Supplementary Figure S1</a:t>
            </a:r>
            <a:endParaRPr kumimoji="1" lang="ja-JP" altLang="en-US" sz="1200" b="1" dirty="0"/>
          </a:p>
        </p:txBody>
      </p:sp>
      <p:sp>
        <p:nvSpPr>
          <p:cNvPr id="4" name="テキスト ボックス 3">
            <a:extLst>
              <a:ext uri="{FF2B5EF4-FFF2-40B4-BE49-F238E27FC236}">
                <a16:creationId xmlns:a16="http://schemas.microsoft.com/office/drawing/2014/main" id="{E2077077-C8D6-4BE5-9650-3DECDFAA8EC4}"/>
              </a:ext>
            </a:extLst>
          </p:cNvPr>
          <p:cNvSpPr txBox="1"/>
          <p:nvPr/>
        </p:nvSpPr>
        <p:spPr>
          <a:xfrm>
            <a:off x="600583" y="3406524"/>
            <a:ext cx="5890710" cy="738664"/>
          </a:xfrm>
          <a:prstGeom prst="rect">
            <a:avLst/>
          </a:prstGeom>
          <a:noFill/>
        </p:spPr>
        <p:txBody>
          <a:bodyPr wrap="square" rtlCol="0">
            <a:spAutoFit/>
          </a:bodyPr>
          <a:lstStyle/>
          <a:p>
            <a:pPr algn="just"/>
            <a:r>
              <a:rPr lang="en-US" altLang="ja-JP" sz="1050" b="1" dirty="0">
                <a:latin typeface="Times New Roman" panose="02020603050405020304" pitchFamily="18" charset="0"/>
                <a:cs typeface="Times New Roman" panose="02020603050405020304" pitchFamily="18" charset="0"/>
              </a:rPr>
              <a:t>Supplementary Fig. S1 Expression of Pramef12 in adult tissues and preimplantation embryos</a:t>
            </a:r>
            <a:endParaRPr lang="ja-JP" altLang="ja-JP" sz="1050" dirty="0">
              <a:latin typeface="Times New Roman" panose="02020603050405020304" pitchFamily="18" charset="0"/>
              <a:cs typeface="Times New Roman" panose="02020603050405020304" pitchFamily="18" charset="0"/>
            </a:endParaRPr>
          </a:p>
          <a:p>
            <a:pPr lvl="0" algn="just"/>
            <a:r>
              <a:rPr lang="en-US" altLang="ja-JP" sz="1050" dirty="0">
                <a:latin typeface="Times New Roman" panose="02020603050405020304" pitchFamily="18" charset="0"/>
                <a:cs typeface="Times New Roman" panose="02020603050405020304" pitchFamily="18" charset="0"/>
              </a:rPr>
              <a:t>(A) The relative expression levels of Pramef12 mRNA in various tissues and preimplantation embryos. Data are presented as the mean ± </a:t>
            </a:r>
            <a:r>
              <a:rPr lang="en-US" altLang="ja-JP" sz="1050" dirty="0" err="1">
                <a:latin typeface="Times New Roman" panose="02020603050405020304" pitchFamily="18" charset="0"/>
                <a:cs typeface="Times New Roman" panose="02020603050405020304" pitchFamily="18" charset="0"/>
              </a:rPr>
              <a:t>s.d.</a:t>
            </a:r>
            <a:r>
              <a:rPr lang="en-US" altLang="ja-JP" sz="1050" dirty="0">
                <a:latin typeface="Times New Roman" panose="02020603050405020304" pitchFamily="18" charset="0"/>
                <a:cs typeface="Times New Roman" panose="02020603050405020304" pitchFamily="18" charset="0"/>
              </a:rPr>
              <a:t> (n = 3). (B) Pramef12 expression determined from RNA-Seq data in DBTMEE.</a:t>
            </a:r>
            <a:endParaRPr lang="ja-JP" altLang="ja-JP" sz="10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172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927F5F68-0808-4E65-BFB2-77FE3FB8FD24}"/>
              </a:ext>
            </a:extLst>
          </p:cNvPr>
          <p:cNvSpPr txBox="1"/>
          <p:nvPr/>
        </p:nvSpPr>
        <p:spPr>
          <a:xfrm>
            <a:off x="281797" y="207033"/>
            <a:ext cx="2984791" cy="276999"/>
          </a:xfrm>
          <a:prstGeom prst="rect">
            <a:avLst/>
          </a:prstGeom>
          <a:noFill/>
        </p:spPr>
        <p:txBody>
          <a:bodyPr wrap="none" rtlCol="0">
            <a:spAutoFit/>
          </a:bodyPr>
          <a:lstStyle/>
          <a:p>
            <a:r>
              <a:rPr kumimoji="1" lang="en-US" altLang="ja-JP" sz="1200" b="1" dirty="0" err="1"/>
              <a:t>Haraguchi</a:t>
            </a:r>
            <a:r>
              <a:rPr kumimoji="1" lang="en-US" altLang="ja-JP" sz="1200" b="1" dirty="0"/>
              <a:t> D et. al. Supplementary Figure S2</a:t>
            </a:r>
            <a:endParaRPr kumimoji="1" lang="ja-JP" altLang="en-US" sz="1200" b="1" dirty="0"/>
          </a:p>
        </p:txBody>
      </p:sp>
      <p:sp>
        <p:nvSpPr>
          <p:cNvPr id="4" name="テキスト ボックス 3">
            <a:extLst>
              <a:ext uri="{FF2B5EF4-FFF2-40B4-BE49-F238E27FC236}">
                <a16:creationId xmlns:a16="http://schemas.microsoft.com/office/drawing/2014/main" id="{E2077077-C8D6-4BE5-9650-3DECDFAA8EC4}"/>
              </a:ext>
            </a:extLst>
          </p:cNvPr>
          <p:cNvSpPr txBox="1"/>
          <p:nvPr/>
        </p:nvSpPr>
        <p:spPr>
          <a:xfrm>
            <a:off x="600583" y="3406524"/>
            <a:ext cx="5890710" cy="577081"/>
          </a:xfrm>
          <a:prstGeom prst="rect">
            <a:avLst/>
          </a:prstGeom>
          <a:noFill/>
        </p:spPr>
        <p:txBody>
          <a:bodyPr wrap="square" rtlCol="0">
            <a:spAutoFit/>
          </a:bodyPr>
          <a:lstStyle/>
          <a:p>
            <a:pPr algn="just"/>
            <a:r>
              <a:rPr lang="en-US" altLang="ja-JP" sz="1050" b="1" dirty="0">
                <a:latin typeface="Times New Roman" panose="02020603050405020304" pitchFamily="18" charset="0"/>
                <a:cs typeface="Times New Roman" panose="02020603050405020304" pitchFamily="18" charset="0"/>
              </a:rPr>
              <a:t>Supplementary Fig. S2 Conditional expression of Pramef12 by </a:t>
            </a:r>
            <a:r>
              <a:rPr lang="en-US" altLang="ja-JP" sz="1050" b="1" dirty="0" err="1">
                <a:latin typeface="Times New Roman" panose="02020603050405020304" pitchFamily="18" charset="0"/>
                <a:cs typeface="Times New Roman" panose="02020603050405020304" pitchFamily="18" charset="0"/>
              </a:rPr>
              <a:t>TetON</a:t>
            </a:r>
            <a:r>
              <a:rPr lang="en-US" altLang="ja-JP" sz="1050" b="1" dirty="0">
                <a:latin typeface="Times New Roman" panose="02020603050405020304" pitchFamily="18" charset="0"/>
                <a:cs typeface="Times New Roman" panose="02020603050405020304" pitchFamily="18" charset="0"/>
              </a:rPr>
              <a:t> system</a:t>
            </a:r>
            <a:endParaRPr lang="ja-JP" altLang="ja-JP" sz="1050" dirty="0">
              <a:latin typeface="Times New Roman" panose="02020603050405020304" pitchFamily="18" charset="0"/>
              <a:cs typeface="Times New Roman" panose="02020603050405020304" pitchFamily="18" charset="0"/>
            </a:endParaRPr>
          </a:p>
          <a:p>
            <a:pPr lvl="0" algn="just"/>
            <a:r>
              <a:rPr lang="en-US" altLang="ja-JP" sz="1050" dirty="0">
                <a:latin typeface="Times New Roman" panose="02020603050405020304" pitchFamily="18" charset="0"/>
                <a:cs typeface="Times New Roman" panose="02020603050405020304" pitchFamily="18" charset="0"/>
              </a:rPr>
              <a:t>Expression levels of Pramef12 after Dox addition and Dox withdraw in ES cells harboring inducible Pramef12. Data are presented as the mean ± </a:t>
            </a:r>
            <a:r>
              <a:rPr lang="en-US" altLang="ja-JP" sz="1050" dirty="0" err="1">
                <a:latin typeface="Times New Roman" panose="02020603050405020304" pitchFamily="18" charset="0"/>
                <a:cs typeface="Times New Roman" panose="02020603050405020304" pitchFamily="18" charset="0"/>
              </a:rPr>
              <a:t>s.d.</a:t>
            </a:r>
            <a:r>
              <a:rPr lang="en-US" altLang="ja-JP" sz="1050" dirty="0">
                <a:latin typeface="Times New Roman" panose="02020603050405020304" pitchFamily="18" charset="0"/>
                <a:cs typeface="Times New Roman" panose="02020603050405020304" pitchFamily="18" charset="0"/>
              </a:rPr>
              <a:t> (n = 3).</a:t>
            </a:r>
            <a:endParaRPr lang="ja-JP" altLang="ja-JP" sz="1050" dirty="0">
              <a:latin typeface="Times New Roman" panose="02020603050405020304" pitchFamily="18" charset="0"/>
              <a:cs typeface="Times New Roman" panose="02020603050405020304" pitchFamily="18" charset="0"/>
            </a:endParaRPr>
          </a:p>
        </p:txBody>
      </p:sp>
      <p:pic>
        <p:nvPicPr>
          <p:cNvPr id="6" name="図 5">
            <a:extLst>
              <a:ext uri="{FF2B5EF4-FFF2-40B4-BE49-F238E27FC236}">
                <a16:creationId xmlns:a16="http://schemas.microsoft.com/office/drawing/2014/main" id="{4571002A-793F-465C-BACE-D977ADF05520}"/>
              </a:ext>
            </a:extLst>
          </p:cNvPr>
          <p:cNvPicPr>
            <a:picLocks noChangeAspect="1"/>
          </p:cNvPicPr>
          <p:nvPr/>
        </p:nvPicPr>
        <p:blipFill>
          <a:blip r:embed="rId2"/>
          <a:stretch>
            <a:fillRect/>
          </a:stretch>
        </p:blipFill>
        <p:spPr>
          <a:xfrm>
            <a:off x="1416111" y="602272"/>
            <a:ext cx="3700954" cy="2686011"/>
          </a:xfrm>
          <a:prstGeom prst="rect">
            <a:avLst/>
          </a:prstGeom>
        </p:spPr>
      </p:pic>
    </p:spTree>
    <p:extLst>
      <p:ext uri="{BB962C8B-B14F-4D97-AF65-F5344CB8AC3E}">
        <p14:creationId xmlns:p14="http://schemas.microsoft.com/office/powerpoint/2010/main" val="694688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13744C5F-4E68-4DD7-B77E-AA397635799D}"/>
              </a:ext>
            </a:extLst>
          </p:cNvPr>
          <p:cNvPicPr>
            <a:picLocks noChangeAspect="1"/>
          </p:cNvPicPr>
          <p:nvPr/>
        </p:nvPicPr>
        <p:blipFill>
          <a:blip r:embed="rId2"/>
          <a:stretch>
            <a:fillRect/>
          </a:stretch>
        </p:blipFill>
        <p:spPr>
          <a:xfrm>
            <a:off x="1101661" y="1175223"/>
            <a:ext cx="1423684" cy="1882800"/>
          </a:xfrm>
          <a:prstGeom prst="rect">
            <a:avLst/>
          </a:prstGeom>
        </p:spPr>
      </p:pic>
      <p:sp>
        <p:nvSpPr>
          <p:cNvPr id="13" name="テキスト ボックス 12">
            <a:extLst>
              <a:ext uri="{FF2B5EF4-FFF2-40B4-BE49-F238E27FC236}">
                <a16:creationId xmlns:a16="http://schemas.microsoft.com/office/drawing/2014/main" id="{F5E7C89D-B91C-4C34-8C19-470C46676ADA}"/>
              </a:ext>
            </a:extLst>
          </p:cNvPr>
          <p:cNvSpPr txBox="1"/>
          <p:nvPr/>
        </p:nvSpPr>
        <p:spPr>
          <a:xfrm>
            <a:off x="457222" y="906316"/>
            <a:ext cx="277640" cy="276999"/>
          </a:xfrm>
          <a:prstGeom prst="rect">
            <a:avLst/>
          </a:prstGeom>
          <a:noFill/>
        </p:spPr>
        <p:txBody>
          <a:bodyPr wrap="none" rtlCol="0">
            <a:spAutoFit/>
          </a:bodyPr>
          <a:lstStyle/>
          <a:p>
            <a:r>
              <a:rPr kumimoji="1" lang="en-US" altLang="ja-JP" sz="1200" b="1" dirty="0"/>
              <a:t>A</a:t>
            </a:r>
            <a:endParaRPr kumimoji="1" lang="ja-JP" altLang="en-US" sz="1200" b="1" dirty="0"/>
          </a:p>
        </p:txBody>
      </p:sp>
      <p:sp>
        <p:nvSpPr>
          <p:cNvPr id="14" name="テキスト ボックス 13">
            <a:extLst>
              <a:ext uri="{FF2B5EF4-FFF2-40B4-BE49-F238E27FC236}">
                <a16:creationId xmlns:a16="http://schemas.microsoft.com/office/drawing/2014/main" id="{D66463E4-C75C-45A5-96CC-82A007B0555F}"/>
              </a:ext>
            </a:extLst>
          </p:cNvPr>
          <p:cNvSpPr txBox="1"/>
          <p:nvPr/>
        </p:nvSpPr>
        <p:spPr>
          <a:xfrm>
            <a:off x="3053315" y="906316"/>
            <a:ext cx="271228" cy="276999"/>
          </a:xfrm>
          <a:prstGeom prst="rect">
            <a:avLst/>
          </a:prstGeom>
          <a:noFill/>
        </p:spPr>
        <p:txBody>
          <a:bodyPr wrap="none" rtlCol="0">
            <a:spAutoFit/>
          </a:bodyPr>
          <a:lstStyle/>
          <a:p>
            <a:r>
              <a:rPr kumimoji="1" lang="en-US" altLang="ja-JP" sz="1200" b="1" dirty="0"/>
              <a:t>B</a:t>
            </a:r>
            <a:endParaRPr kumimoji="1" lang="ja-JP" altLang="en-US" sz="1200" b="1" dirty="0"/>
          </a:p>
        </p:txBody>
      </p:sp>
      <p:sp>
        <p:nvSpPr>
          <p:cNvPr id="7" name="テキスト ボックス 6">
            <a:extLst>
              <a:ext uri="{FF2B5EF4-FFF2-40B4-BE49-F238E27FC236}">
                <a16:creationId xmlns:a16="http://schemas.microsoft.com/office/drawing/2014/main" id="{DCD0C784-E642-4875-9326-A109EBDBC53C}"/>
              </a:ext>
            </a:extLst>
          </p:cNvPr>
          <p:cNvSpPr txBox="1"/>
          <p:nvPr/>
        </p:nvSpPr>
        <p:spPr>
          <a:xfrm>
            <a:off x="281797" y="207033"/>
            <a:ext cx="2984791" cy="276999"/>
          </a:xfrm>
          <a:prstGeom prst="rect">
            <a:avLst/>
          </a:prstGeom>
          <a:noFill/>
        </p:spPr>
        <p:txBody>
          <a:bodyPr wrap="none" rtlCol="0">
            <a:spAutoFit/>
          </a:bodyPr>
          <a:lstStyle/>
          <a:p>
            <a:r>
              <a:rPr kumimoji="1" lang="en-US" altLang="ja-JP" sz="1200" b="1" dirty="0" err="1"/>
              <a:t>Haraguchi</a:t>
            </a:r>
            <a:r>
              <a:rPr kumimoji="1" lang="en-US" altLang="ja-JP" sz="1200" b="1" dirty="0"/>
              <a:t> D et. al. Supplementary Figure S3</a:t>
            </a:r>
            <a:endParaRPr kumimoji="1" lang="ja-JP" altLang="en-US" sz="1200" b="1" dirty="0"/>
          </a:p>
        </p:txBody>
      </p:sp>
      <p:sp>
        <p:nvSpPr>
          <p:cNvPr id="8" name="テキスト ボックス 7">
            <a:extLst>
              <a:ext uri="{FF2B5EF4-FFF2-40B4-BE49-F238E27FC236}">
                <a16:creationId xmlns:a16="http://schemas.microsoft.com/office/drawing/2014/main" id="{9545580F-C2D6-4BA8-936E-F61DCE64F8A8}"/>
              </a:ext>
            </a:extLst>
          </p:cNvPr>
          <p:cNvSpPr txBox="1"/>
          <p:nvPr/>
        </p:nvSpPr>
        <p:spPr>
          <a:xfrm>
            <a:off x="457222" y="3663082"/>
            <a:ext cx="5917133" cy="1061829"/>
          </a:xfrm>
          <a:prstGeom prst="rect">
            <a:avLst/>
          </a:prstGeom>
          <a:noFill/>
        </p:spPr>
        <p:txBody>
          <a:bodyPr wrap="square" rtlCol="0">
            <a:spAutoFit/>
          </a:bodyPr>
          <a:lstStyle/>
          <a:p>
            <a:pPr algn="just"/>
            <a:r>
              <a:rPr lang="en-US" altLang="ja-JP" sz="1050" b="1" dirty="0">
                <a:latin typeface="Times New Roman" panose="02020603050405020304" pitchFamily="18" charset="0"/>
                <a:cs typeface="Times New Roman" panose="02020603050405020304" pitchFamily="18" charset="0"/>
              </a:rPr>
              <a:t>Supplementary Fig. S3 Overexpression of Pramef12 in Pramef12 KO MEFs enhances </a:t>
            </a:r>
            <a:r>
              <a:rPr lang="en-US" altLang="ja-JP" sz="1050" b="1" dirty="0" err="1">
                <a:latin typeface="Times New Roman" panose="02020603050405020304" pitchFamily="18" charset="0"/>
                <a:cs typeface="Times New Roman" panose="02020603050405020304" pitchFamily="18" charset="0"/>
              </a:rPr>
              <a:t>iPS</a:t>
            </a:r>
            <a:r>
              <a:rPr lang="en-US" altLang="ja-JP" sz="1050" b="1" dirty="0">
                <a:latin typeface="Times New Roman" panose="02020603050405020304" pitchFamily="18" charset="0"/>
                <a:cs typeface="Times New Roman" panose="02020603050405020304" pitchFamily="18" charset="0"/>
              </a:rPr>
              <a:t> generation.</a:t>
            </a:r>
            <a:endParaRPr lang="ja-JP" altLang="ja-JP" sz="1050" dirty="0">
              <a:latin typeface="Times New Roman" panose="02020603050405020304" pitchFamily="18" charset="0"/>
              <a:cs typeface="Times New Roman" panose="02020603050405020304" pitchFamily="18" charset="0"/>
            </a:endParaRPr>
          </a:p>
          <a:p>
            <a:pPr lvl="0" algn="just"/>
            <a:r>
              <a:rPr lang="en-US" altLang="ja-JP" sz="1050" dirty="0">
                <a:latin typeface="Times New Roman" panose="02020603050405020304" pitchFamily="18" charset="0"/>
                <a:cs typeface="Times New Roman" panose="02020603050405020304" pitchFamily="18" charset="0"/>
              </a:rPr>
              <a:t>(A) </a:t>
            </a:r>
            <a:r>
              <a:rPr lang="en-US" altLang="ja-JP" sz="1050" dirty="0" err="1">
                <a:latin typeface="Times New Roman" panose="02020603050405020304" pitchFamily="18" charset="0"/>
                <a:cs typeface="Times New Roman" panose="02020603050405020304" pitchFamily="18" charset="0"/>
              </a:rPr>
              <a:t>iPS</a:t>
            </a:r>
            <a:r>
              <a:rPr lang="en-US" altLang="ja-JP" sz="1050" dirty="0">
                <a:latin typeface="Times New Roman" panose="02020603050405020304" pitchFamily="18" charset="0"/>
                <a:cs typeface="Times New Roman" panose="02020603050405020304" pitchFamily="18" charset="0"/>
              </a:rPr>
              <a:t> colonies generated using OKSM or OKSMP from Pramef12 KO MEFs were stained for ALP 14 days after reprogramming. (B) Numbers of APL-positive colonies generated using OKSM or OKSMP from Pramef12 KO MEFs 14 days after reprogramming. The numbers in parentheses indicate the number for days for which Dox was added. Data are presented as the mean ± </a:t>
            </a:r>
            <a:r>
              <a:rPr lang="en-US" altLang="ja-JP" sz="1050" dirty="0" err="1">
                <a:latin typeface="Times New Roman" panose="02020603050405020304" pitchFamily="18" charset="0"/>
                <a:cs typeface="Times New Roman" panose="02020603050405020304" pitchFamily="18" charset="0"/>
              </a:rPr>
              <a:t>s.d.</a:t>
            </a:r>
            <a:r>
              <a:rPr lang="en-US" altLang="ja-JP" sz="1050" dirty="0">
                <a:latin typeface="Times New Roman" panose="02020603050405020304" pitchFamily="18" charset="0"/>
                <a:cs typeface="Times New Roman" panose="02020603050405020304" pitchFamily="18" charset="0"/>
              </a:rPr>
              <a:t> (n = 3). </a:t>
            </a:r>
            <a:r>
              <a:rPr lang="en-US" altLang="ja-JP" sz="1050" i="1" dirty="0">
                <a:latin typeface="Times New Roman" panose="02020603050405020304" pitchFamily="18" charset="0"/>
                <a:cs typeface="Times New Roman" panose="02020603050405020304" pitchFamily="18" charset="0"/>
              </a:rPr>
              <a:t>**P</a:t>
            </a:r>
            <a:r>
              <a:rPr lang="en-US" altLang="ja-JP" sz="1050" dirty="0">
                <a:latin typeface="Times New Roman" panose="02020603050405020304" pitchFamily="18" charset="0"/>
                <a:cs typeface="Times New Roman" panose="02020603050405020304" pitchFamily="18" charset="0"/>
              </a:rPr>
              <a:t> &lt; 0.01 (Student’s t test).</a:t>
            </a:r>
            <a:endParaRPr lang="ja-JP" altLang="ja-JP" sz="1050" dirty="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ECA87128-1501-443D-B029-F932C918FCDD}"/>
              </a:ext>
            </a:extLst>
          </p:cNvPr>
          <p:cNvPicPr>
            <a:picLocks noChangeAspect="1"/>
          </p:cNvPicPr>
          <p:nvPr/>
        </p:nvPicPr>
        <p:blipFill>
          <a:blip r:embed="rId3"/>
          <a:stretch>
            <a:fillRect/>
          </a:stretch>
        </p:blipFill>
        <p:spPr>
          <a:xfrm>
            <a:off x="3417517" y="967596"/>
            <a:ext cx="1827008" cy="2437200"/>
          </a:xfrm>
          <a:prstGeom prst="rect">
            <a:avLst/>
          </a:prstGeom>
        </p:spPr>
      </p:pic>
    </p:spTree>
    <p:extLst>
      <p:ext uri="{BB962C8B-B14F-4D97-AF65-F5344CB8AC3E}">
        <p14:creationId xmlns:p14="http://schemas.microsoft.com/office/powerpoint/2010/main" val="1244580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52966D8-E55C-4D78-8CA5-7F33C7AAB269}"/>
              </a:ext>
            </a:extLst>
          </p:cNvPr>
          <p:cNvPicPr>
            <a:picLocks noChangeAspect="1"/>
          </p:cNvPicPr>
          <p:nvPr/>
        </p:nvPicPr>
        <p:blipFill>
          <a:blip r:embed="rId2"/>
          <a:stretch>
            <a:fillRect/>
          </a:stretch>
        </p:blipFill>
        <p:spPr>
          <a:xfrm>
            <a:off x="803569" y="918067"/>
            <a:ext cx="5250861" cy="2052609"/>
          </a:xfrm>
          <a:prstGeom prst="rect">
            <a:avLst/>
          </a:prstGeom>
        </p:spPr>
      </p:pic>
      <p:sp>
        <p:nvSpPr>
          <p:cNvPr id="6" name="テキスト ボックス 5">
            <a:extLst>
              <a:ext uri="{FF2B5EF4-FFF2-40B4-BE49-F238E27FC236}">
                <a16:creationId xmlns:a16="http://schemas.microsoft.com/office/drawing/2014/main" id="{087AB309-D3E4-442C-84C4-BFC2BC62872E}"/>
              </a:ext>
            </a:extLst>
          </p:cNvPr>
          <p:cNvSpPr txBox="1"/>
          <p:nvPr/>
        </p:nvSpPr>
        <p:spPr>
          <a:xfrm>
            <a:off x="569164" y="3196014"/>
            <a:ext cx="5890710" cy="577081"/>
          </a:xfrm>
          <a:prstGeom prst="rect">
            <a:avLst/>
          </a:prstGeom>
          <a:noFill/>
        </p:spPr>
        <p:txBody>
          <a:bodyPr wrap="square" rtlCol="0">
            <a:spAutoFit/>
          </a:bodyPr>
          <a:lstStyle/>
          <a:p>
            <a:pPr algn="just"/>
            <a:r>
              <a:rPr lang="en-US" altLang="ja-JP" sz="1050" b="1" dirty="0">
                <a:latin typeface="Times New Roman" panose="02020603050405020304" pitchFamily="18" charset="0"/>
                <a:cs typeface="Times New Roman" panose="02020603050405020304" pitchFamily="18" charset="0"/>
              </a:rPr>
              <a:t>Supplementary Fig. S4 Localization of Pramef12 during </a:t>
            </a:r>
            <a:r>
              <a:rPr lang="en-US" altLang="ja-JP" sz="1050" b="1" dirty="0" err="1">
                <a:latin typeface="Times New Roman" panose="02020603050405020304" pitchFamily="18" charset="0"/>
                <a:cs typeface="Times New Roman" panose="02020603050405020304" pitchFamily="18" charset="0"/>
              </a:rPr>
              <a:t>iPS</a:t>
            </a:r>
            <a:r>
              <a:rPr lang="en-US" altLang="ja-JP" sz="1050" b="1" dirty="0">
                <a:latin typeface="Times New Roman" panose="02020603050405020304" pitchFamily="18" charset="0"/>
                <a:cs typeface="Times New Roman" panose="02020603050405020304" pitchFamily="18" charset="0"/>
              </a:rPr>
              <a:t> cell generation</a:t>
            </a:r>
          </a:p>
          <a:p>
            <a:pPr algn="just"/>
            <a:r>
              <a:rPr lang="en-US" altLang="ja-JP" sz="1050" dirty="0">
                <a:latin typeface="Times New Roman" panose="02020603050405020304" pitchFamily="18" charset="0"/>
                <a:cs typeface="Times New Roman" panose="02020603050405020304" pitchFamily="18" charset="0"/>
              </a:rPr>
              <a:t>MEFs were transfected with OKSM with EGFP-Prmaef12 expression plasmid, and fluorescence of EGFP were observed at day 4 and 14 after transfection.</a:t>
            </a:r>
          </a:p>
        </p:txBody>
      </p:sp>
      <p:sp>
        <p:nvSpPr>
          <p:cNvPr id="7" name="テキスト ボックス 6">
            <a:extLst>
              <a:ext uri="{FF2B5EF4-FFF2-40B4-BE49-F238E27FC236}">
                <a16:creationId xmlns:a16="http://schemas.microsoft.com/office/drawing/2014/main" id="{B18AEF5D-D33C-41F1-9046-C5D623485169}"/>
              </a:ext>
            </a:extLst>
          </p:cNvPr>
          <p:cNvSpPr txBox="1"/>
          <p:nvPr/>
        </p:nvSpPr>
        <p:spPr>
          <a:xfrm>
            <a:off x="281797" y="207033"/>
            <a:ext cx="2984791" cy="276999"/>
          </a:xfrm>
          <a:prstGeom prst="rect">
            <a:avLst/>
          </a:prstGeom>
          <a:noFill/>
        </p:spPr>
        <p:txBody>
          <a:bodyPr wrap="none" rtlCol="0">
            <a:spAutoFit/>
          </a:bodyPr>
          <a:lstStyle/>
          <a:p>
            <a:r>
              <a:rPr kumimoji="1" lang="en-US" altLang="ja-JP" sz="1200" b="1" dirty="0" err="1"/>
              <a:t>Haraguchi</a:t>
            </a:r>
            <a:r>
              <a:rPr kumimoji="1" lang="en-US" altLang="ja-JP" sz="1200" b="1" dirty="0"/>
              <a:t> D et. al. Supplementary Figure S4</a:t>
            </a:r>
            <a:endParaRPr kumimoji="1" lang="ja-JP" altLang="en-US" sz="1200" b="1" dirty="0"/>
          </a:p>
        </p:txBody>
      </p:sp>
    </p:spTree>
    <p:extLst>
      <p:ext uri="{BB962C8B-B14F-4D97-AF65-F5344CB8AC3E}">
        <p14:creationId xmlns:p14="http://schemas.microsoft.com/office/powerpoint/2010/main" val="41243384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16386</TotalTime>
  <Words>276</Words>
  <Application>Microsoft Office PowerPoint</Application>
  <PresentationFormat>A4 210 x 297 mm</PresentationFormat>
  <Paragraphs>16</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游ゴシック</vt:lpstr>
      <vt:lpstr>游ゴシック Light</vt:lpstr>
      <vt:lpstr>Arial</vt:lpstr>
      <vt:lpstr>Calibri</vt:lpstr>
      <vt:lpstr>Calibri Light</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中村 肇伸</dc:creator>
  <cp:lastModifiedBy>中村 肇伸</cp:lastModifiedBy>
  <cp:revision>71</cp:revision>
  <dcterms:created xsi:type="dcterms:W3CDTF">2021-11-22T13:36:17Z</dcterms:created>
  <dcterms:modified xsi:type="dcterms:W3CDTF">2022-04-07T11:42:36Z</dcterms:modified>
</cp:coreProperties>
</file>