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B882"/>
    <a:srgbClr val="354F5F"/>
    <a:srgbClr val="485063"/>
    <a:srgbClr val="343D52"/>
    <a:srgbClr val="152538"/>
    <a:srgbClr val="0C2D4C"/>
    <a:srgbClr val="2D3E55"/>
    <a:srgbClr val="011893"/>
    <a:srgbClr val="005493"/>
    <a:srgbClr val="004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4700"/>
  </p:normalViewPr>
  <p:slideViewPr>
    <p:cSldViewPr snapToGrid="0" snapToObjects="1">
      <p:cViewPr varScale="1">
        <p:scale>
          <a:sx n="106" d="100"/>
          <a:sy n="106" d="100"/>
        </p:scale>
        <p:origin x="13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0934A-73F7-1F4D-8E48-3E4A6021B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5CDD2B-C91F-C94C-859A-713BFC4DD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1ED89-A522-574C-BEF6-23952F3B4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863A7-7AEA-9B47-919A-F8290FDF7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07878-B1BF-934B-B3EE-C0F2BF772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6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6CE03-BAB6-DF4C-8DDE-EDF8B40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739278-2F15-C545-AAAE-F43E2A685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E6775-CD32-3142-8FBA-CDFB263F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1732B-9114-794D-A840-56608EFFA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7E824-670B-F54F-B320-0C9D58D3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0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98D59E-1E91-6442-B486-69DCB6DED4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48020-99DE-034A-896B-B168AFB2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4BD8C-E04E-344D-BCA3-4A12AF9F9F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2BA77-B54E-294B-8E51-618E05266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7FCA8-BA90-3541-B0B2-65F59CAA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4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1FE32-5B64-E243-9843-A1EA2051C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202A-F2E5-FC45-ACF7-E80F6D7F8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E0E2A-40A9-9E49-9929-3C392D31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6A75-50A7-FD48-9F8D-FB2C39DA3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C649F-74CE-F84F-B801-BA6564F4E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92EFB-E534-0B42-82B0-D66CA3A68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D4610-C5DA-DD4F-87FA-011B5B738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B7977-8B5A-5F4D-A953-66956B975D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D024F-74DA-F747-9F3F-12FC38574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084D1-6F99-7B4A-86C4-626B3DBD4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6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B8CA2-0484-E046-B109-39812C272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98EB0-FE7C-194F-ADF9-152ECCB39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1F7A-AE90-1B46-AE9B-15C84FAB3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FA71C-8983-674C-A8D8-7A92D4E774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CBC2C-F5E8-8B44-AAF8-57C9F683B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38B94-9D6F-7649-A1CE-5DF2873EA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8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4A7FB-656F-2D44-BF6D-9A6296F5C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D082F-CF7B-6640-B0DD-47812C442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7A971E-FD89-D045-859D-668111E87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CA272-0B40-1C4C-8651-B6B649E82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28564-A83D-3D41-9326-EE04008E1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6F9878-94A7-D440-9A77-51A1EA8F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3572D8-65D0-A74D-9157-DA78839B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67A03D-FD78-174E-A057-4CDF5DE3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3D4D0-427F-3644-AE9F-7F9F02C8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6876D9-D8F4-3E46-AD79-3F1CA507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D88B33-B404-7D49-8C6E-72E7BEE54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F84DA-594E-BF46-A0F9-E98ECA299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0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642915-FDC1-FB40-B2EA-C81621B13A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282C27-207A-D143-B2F5-5ACDD3A0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3BDB4-97C0-664F-82A9-FDEED8DC8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7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6FD49-22F7-6342-8EB6-58DC854D9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38B74-02DD-4E41-B862-2E393D02C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3CE6A-13AB-674E-94BC-02C05CBD2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D367F2-1863-8745-B0C0-223C48254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BA1F2-4205-3B42-9CA2-608CF7CB1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71325-42DD-9D4C-BA1C-C3F3E048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7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7B78-070F-F345-B4F5-2CD85DB00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A062D-BBBC-9E4F-BB12-301E15D789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13057-E866-B245-8719-C8F338C3C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9CA1E-011F-874B-B115-68686FE8F4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3/4/22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2A0C4-99AA-1345-9159-65D57E98C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7377B-6239-5143-A68F-90A23176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89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04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815F8D09-CFA8-4775-BB9B-756655EA68E5}"/>
              </a:ext>
            </a:extLst>
          </p:cNvPr>
          <p:cNvGrpSpPr/>
          <p:nvPr/>
        </p:nvGrpSpPr>
        <p:grpSpPr>
          <a:xfrm>
            <a:off x="10547321" y="4336565"/>
            <a:ext cx="1526472" cy="1597943"/>
            <a:chOff x="10865365" y="4257241"/>
            <a:chExt cx="1526472" cy="159794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F3ADEB4-670D-433B-88D3-2DB768220784}"/>
                </a:ext>
              </a:extLst>
            </p:cNvPr>
            <p:cNvGrpSpPr/>
            <p:nvPr/>
          </p:nvGrpSpPr>
          <p:grpSpPr>
            <a:xfrm>
              <a:off x="10865365" y="4318253"/>
              <a:ext cx="1526472" cy="1536931"/>
              <a:chOff x="7598490" y="4018607"/>
              <a:chExt cx="1709395" cy="1709395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00D1E849-B438-4E00-BBD8-6BC8BB4B73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98490" y="4018607"/>
                <a:ext cx="1709395" cy="1709395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B0654F6-F396-44DA-BDD3-0210A01FA0E3}"/>
                  </a:ext>
                </a:extLst>
              </p:cNvPr>
              <p:cNvSpPr txBox="1"/>
              <p:nvPr/>
            </p:nvSpPr>
            <p:spPr>
              <a:xfrm>
                <a:off x="8293036" y="4508910"/>
                <a:ext cx="587356" cy="34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CD8</a:t>
                </a:r>
              </a:p>
            </p:txBody>
          </p:sp>
        </p:grpSp>
        <p:pic>
          <p:nvPicPr>
            <p:cNvPr id="53" name="Picture 5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B9D0832-3492-4A1E-A709-7D84DBF8F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81217" y="4257241"/>
              <a:ext cx="383111" cy="385736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DEE5F09-5D63-49B3-BD76-6C6F0715B194}"/>
              </a:ext>
            </a:extLst>
          </p:cNvPr>
          <p:cNvGrpSpPr/>
          <p:nvPr/>
        </p:nvGrpSpPr>
        <p:grpSpPr>
          <a:xfrm>
            <a:off x="9404198" y="4339714"/>
            <a:ext cx="1453234" cy="1633761"/>
            <a:chOff x="9694515" y="4260390"/>
            <a:chExt cx="1453234" cy="163376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05CFDB1-6A38-4317-9EE6-DD5C384015F9}"/>
                </a:ext>
              </a:extLst>
            </p:cNvPr>
            <p:cNvGrpSpPr/>
            <p:nvPr/>
          </p:nvGrpSpPr>
          <p:grpSpPr>
            <a:xfrm>
              <a:off x="9694515" y="4331631"/>
              <a:ext cx="1453234" cy="1562520"/>
              <a:chOff x="6253957" y="4029086"/>
              <a:chExt cx="1709395" cy="170939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D79A59C-2CDB-46E5-92AC-08B547AA52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53957" y="4029086"/>
                <a:ext cx="1709395" cy="1709395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FAFDE54-067C-4093-B66C-6E4F0DA93DF1}"/>
                  </a:ext>
                </a:extLst>
              </p:cNvPr>
              <p:cNvSpPr txBox="1"/>
              <p:nvPr/>
            </p:nvSpPr>
            <p:spPr>
              <a:xfrm>
                <a:off x="6923488" y="4508909"/>
                <a:ext cx="616957" cy="33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CD4</a:t>
                </a:r>
              </a:p>
            </p:txBody>
          </p:sp>
        </p:grpSp>
        <p:pic>
          <p:nvPicPr>
            <p:cNvPr id="56" name="Picture 55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43671131-C33E-466E-99B6-E6ECC0E5C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08454" y="4260390"/>
              <a:ext cx="364730" cy="392159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0DEE156-89C7-FF43-991B-3DD24BD32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894"/>
            <a:ext cx="12192000" cy="70788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548E9D6-92B2-D44D-BBCE-51953A30C681}"/>
              </a:ext>
            </a:extLst>
          </p:cNvPr>
          <p:cNvSpPr/>
          <p:nvPr/>
        </p:nvSpPr>
        <p:spPr>
          <a:xfrm>
            <a:off x="0" y="650111"/>
            <a:ext cx="12192000" cy="231227"/>
          </a:xfrm>
          <a:prstGeom prst="rect">
            <a:avLst/>
          </a:prstGeom>
          <a:solidFill>
            <a:srgbClr val="343D52"/>
          </a:solidFill>
          <a:ln>
            <a:solidFill>
              <a:srgbClr val="354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           @TheTxIDJournal  @StephenMorrisID @NatoriYoichiro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CCF476-319F-8140-A593-7D3D0C061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854" y="668975"/>
            <a:ext cx="276606" cy="2766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2131EC-6391-3144-8E00-5CE130B4CE5F}"/>
              </a:ext>
            </a:extLst>
          </p:cNvPr>
          <p:cNvSpPr txBox="1"/>
          <p:nvPr/>
        </p:nvSpPr>
        <p:spPr>
          <a:xfrm>
            <a:off x="8616989" y="660292"/>
            <a:ext cx="341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Morris </a:t>
            </a:r>
            <a:r>
              <a:rPr lang="en-US" sz="1200" i="1" dirty="0">
                <a:solidFill>
                  <a:schemeClr val="bg1"/>
                </a:solidFill>
              </a:rPr>
              <a:t>et al</a:t>
            </a:r>
            <a:r>
              <a:rPr lang="en-US" sz="1200" dirty="0">
                <a:solidFill>
                  <a:schemeClr val="bg1"/>
                </a:solidFill>
              </a:rPr>
              <a:t>.  </a:t>
            </a:r>
            <a:r>
              <a:rPr lang="en-US" sz="1200" b="1" i="1" dirty="0">
                <a:solidFill>
                  <a:schemeClr val="bg1"/>
                </a:solidFill>
              </a:rPr>
              <a:t>Transplant Infectious Diseases</a:t>
            </a:r>
            <a:r>
              <a:rPr lang="en-US" sz="1200" dirty="0">
                <a:solidFill>
                  <a:schemeClr val="bg1"/>
                </a:solidFill>
              </a:rPr>
              <a:t>.  2021.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A0D7E5-0BBB-AD44-B806-57C0B508F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073352"/>
            <a:ext cx="12271830" cy="9362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FD39CF-48BE-F043-9CA6-1EA6F45D25E8}"/>
              </a:ext>
            </a:extLst>
          </p:cNvPr>
          <p:cNvSpPr txBox="1"/>
          <p:nvPr/>
        </p:nvSpPr>
        <p:spPr>
          <a:xfrm>
            <a:off x="174179" y="-28389"/>
            <a:ext cx="119234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Re-infection with SARS-CoV-2 in Solid-organ transplant (SOT) recipients: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Incidence density and convalescent immunity prior to re-infection</a:t>
            </a:r>
            <a:endParaRPr lang="en-US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Yu Mincho" panose="02020400000000000000" pitchFamily="18" charset="-128"/>
            </a:endParaRP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30" name="Table 25">
            <a:extLst>
              <a:ext uri="{FF2B5EF4-FFF2-40B4-BE49-F238E27FC236}">
                <a16:creationId xmlns:a16="http://schemas.microsoft.com/office/drawing/2014/main" id="{0CC85F6B-6D83-43CA-A095-F3D364E521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363727"/>
              </p:ext>
            </p:extLst>
          </p:nvPr>
        </p:nvGraphicFramePr>
        <p:xfrm>
          <a:off x="7787951" y="5485091"/>
          <a:ext cx="4050142" cy="63934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8256">
                  <a:extLst>
                    <a:ext uri="{9D8B030D-6E8A-4147-A177-3AD203B41FA5}">
                      <a16:colId xmlns:a16="http://schemas.microsoft.com/office/drawing/2014/main" val="600874814"/>
                    </a:ext>
                  </a:extLst>
                </a:gridCol>
                <a:gridCol w="1424763">
                  <a:extLst>
                    <a:ext uri="{9D8B030D-6E8A-4147-A177-3AD203B41FA5}">
                      <a16:colId xmlns:a16="http://schemas.microsoft.com/office/drawing/2014/main" val="2759326321"/>
                    </a:ext>
                  </a:extLst>
                </a:gridCol>
                <a:gridCol w="1265274">
                  <a:extLst>
                    <a:ext uri="{9D8B030D-6E8A-4147-A177-3AD203B41FA5}">
                      <a16:colId xmlns:a16="http://schemas.microsoft.com/office/drawing/2014/main" val="2863700115"/>
                    </a:ext>
                  </a:extLst>
                </a:gridCol>
                <a:gridCol w="1061849">
                  <a:extLst>
                    <a:ext uri="{9D8B030D-6E8A-4147-A177-3AD203B41FA5}">
                      <a16:colId xmlns:a16="http://schemas.microsoft.com/office/drawing/2014/main" val="1274562894"/>
                    </a:ext>
                  </a:extLst>
                </a:gridCol>
              </a:tblGrid>
              <a:tr h="278979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 s/co (+)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1.19 % (+++)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0.20% (++)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241353"/>
                  </a:ext>
                </a:extLst>
              </a:tr>
              <a:tr h="3345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4.99 s/co (+++)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0.28% (++)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 (─)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173379"/>
                  </a:ext>
                </a:extLst>
              </a:tr>
            </a:tbl>
          </a:graphicData>
        </a:graphic>
      </p:graphicFrame>
      <p:pic>
        <p:nvPicPr>
          <p:cNvPr id="35" name="Picture 34" descr="Shape&#10;&#10;Description automatically generated with low confidence">
            <a:extLst>
              <a:ext uri="{FF2B5EF4-FFF2-40B4-BE49-F238E27FC236}">
                <a16:creationId xmlns:a16="http://schemas.microsoft.com/office/drawing/2014/main" id="{5CD44654-8B2D-4ACC-A5A0-8FCA4F9FCF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7386" y="1126018"/>
            <a:ext cx="741680" cy="741680"/>
          </a:xfrm>
          <a:prstGeom prst="rect">
            <a:avLst/>
          </a:prstGeom>
          <a:effectLst/>
        </p:spPr>
      </p:pic>
      <p:pic>
        <p:nvPicPr>
          <p:cNvPr id="37" name="Picture 36" descr="Shape&#10;&#10;Description automatically generated with low confidence">
            <a:extLst>
              <a:ext uri="{FF2B5EF4-FFF2-40B4-BE49-F238E27FC236}">
                <a16:creationId xmlns:a16="http://schemas.microsoft.com/office/drawing/2014/main" id="{D8B0E5D1-6197-429A-8B6C-013F6C3477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2635" y="1054601"/>
            <a:ext cx="1015663" cy="1015663"/>
          </a:xfrm>
          <a:prstGeom prst="rect">
            <a:avLst/>
          </a:prstGeom>
        </p:spPr>
      </p:pic>
      <p:pic>
        <p:nvPicPr>
          <p:cNvPr id="39" name="Picture 38" descr="Shape&#10;&#10;Description automatically generated with low confidence">
            <a:extLst>
              <a:ext uri="{FF2B5EF4-FFF2-40B4-BE49-F238E27FC236}">
                <a16:creationId xmlns:a16="http://schemas.microsoft.com/office/drawing/2014/main" id="{AAA100D1-89B7-4C4A-BE13-6EFB3E571F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09481" y="1296280"/>
            <a:ext cx="741681" cy="741681"/>
          </a:xfrm>
          <a:prstGeom prst="rect">
            <a:avLst/>
          </a:prstGeom>
        </p:spPr>
      </p:pic>
      <p:pic>
        <p:nvPicPr>
          <p:cNvPr id="49" name="Picture 48" descr="Shape&#10;&#10;Description automatically generated with low confidence">
            <a:extLst>
              <a:ext uri="{FF2B5EF4-FFF2-40B4-BE49-F238E27FC236}">
                <a16:creationId xmlns:a16="http://schemas.microsoft.com/office/drawing/2014/main" id="{A01D32E1-6C11-45F0-B7A1-AAC80B12B1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67116" y="1251404"/>
            <a:ext cx="783459" cy="783459"/>
          </a:xfrm>
          <a:prstGeom prst="rect">
            <a:avLst/>
          </a:prstGeom>
        </p:spPr>
      </p:pic>
      <p:pic>
        <p:nvPicPr>
          <p:cNvPr id="51" name="Picture 50" descr="Shape&#10;&#10;Description automatically generated with low confidence">
            <a:extLst>
              <a:ext uri="{FF2B5EF4-FFF2-40B4-BE49-F238E27FC236}">
                <a16:creationId xmlns:a16="http://schemas.microsoft.com/office/drawing/2014/main" id="{97544468-722C-4F0F-B559-C309DE054F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1835" y="1054084"/>
            <a:ext cx="1015664" cy="1015664"/>
          </a:xfrm>
          <a:prstGeom prst="rect">
            <a:avLst/>
          </a:prstGeom>
        </p:spPr>
      </p:pic>
      <p:pic>
        <p:nvPicPr>
          <p:cNvPr id="54" name="Picture 53" descr="Shape&#10;&#10;Description automatically generated with low confidence">
            <a:extLst>
              <a:ext uri="{FF2B5EF4-FFF2-40B4-BE49-F238E27FC236}">
                <a16:creationId xmlns:a16="http://schemas.microsoft.com/office/drawing/2014/main" id="{DFAF1E37-D95B-4FD1-9644-4D9EB8B576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33195" y="1027319"/>
            <a:ext cx="1015664" cy="1015664"/>
          </a:xfrm>
          <a:prstGeom prst="rect">
            <a:avLst/>
          </a:prstGeom>
        </p:spPr>
      </p:pic>
      <p:pic>
        <p:nvPicPr>
          <p:cNvPr id="55" name="Picture 54" descr="Shape&#10;&#10;Description automatically generated with low confidence">
            <a:extLst>
              <a:ext uri="{FF2B5EF4-FFF2-40B4-BE49-F238E27FC236}">
                <a16:creationId xmlns:a16="http://schemas.microsoft.com/office/drawing/2014/main" id="{784CD8F7-4F21-4A5C-822C-884E05E91A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3773" y="1054601"/>
            <a:ext cx="1015663" cy="1015663"/>
          </a:xfrm>
          <a:prstGeom prst="rect">
            <a:avLst/>
          </a:prstGeom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47C01757-1C0B-484F-8817-9AE1C76D836C}"/>
              </a:ext>
            </a:extLst>
          </p:cNvPr>
          <p:cNvGrpSpPr/>
          <p:nvPr/>
        </p:nvGrpSpPr>
        <p:grpSpPr>
          <a:xfrm>
            <a:off x="8353435" y="4391394"/>
            <a:ext cx="737851" cy="972336"/>
            <a:chOff x="8543063" y="4260391"/>
            <a:chExt cx="737851" cy="97233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87ED1E3-772A-415B-9212-BDAA777BE7A7}"/>
                </a:ext>
              </a:extLst>
            </p:cNvPr>
            <p:cNvGrpSpPr/>
            <p:nvPr/>
          </p:nvGrpSpPr>
          <p:grpSpPr>
            <a:xfrm>
              <a:off x="8543063" y="4428473"/>
              <a:ext cx="737851" cy="804254"/>
              <a:chOff x="2617569" y="4688959"/>
              <a:chExt cx="1040336" cy="1084440"/>
            </a:xfrm>
          </p:grpSpPr>
          <p:pic>
            <p:nvPicPr>
              <p:cNvPr id="23" name="Picture 22" descr="Shape&#10;&#10;Description automatically generated with low confidence">
                <a:extLst>
                  <a:ext uri="{FF2B5EF4-FFF2-40B4-BE49-F238E27FC236}">
                    <a16:creationId xmlns:a16="http://schemas.microsoft.com/office/drawing/2014/main" id="{13B6A632-70A3-453E-9DF5-C57A30BE9F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flipH="1">
                <a:off x="2830643" y="4688959"/>
                <a:ext cx="827262" cy="827262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BCBBAC7-78DD-4556-A7E7-43794B5E1CBC}"/>
                  </a:ext>
                </a:extLst>
              </p:cNvPr>
              <p:cNvSpPr txBox="1"/>
              <p:nvPr/>
            </p:nvSpPr>
            <p:spPr>
              <a:xfrm>
                <a:off x="2617569" y="5434845"/>
                <a:ext cx="9925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IgG-RBD</a:t>
                </a:r>
              </a:p>
            </p:txBody>
          </p:sp>
        </p:grpSp>
        <p:pic>
          <p:nvPicPr>
            <p:cNvPr id="57" name="Picture 56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199DD09A-468E-497B-A53D-E57291A45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35410" y="4260391"/>
              <a:ext cx="304280" cy="318176"/>
            </a:xfrm>
            <a:prstGeom prst="rect">
              <a:avLst/>
            </a:prstGeom>
          </p:spPr>
        </p:pic>
      </p:grp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6726A204-838F-4F7F-8514-3C9CE4EC2C13}"/>
              </a:ext>
            </a:extLst>
          </p:cNvPr>
          <p:cNvSpPr/>
          <p:nvPr/>
        </p:nvSpPr>
        <p:spPr>
          <a:xfrm>
            <a:off x="1168306" y="2087729"/>
            <a:ext cx="3034943" cy="484632"/>
          </a:xfrm>
          <a:prstGeom prst="rightArrow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0m		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F1D11D6-1DC2-4F0C-AFAE-C9F2A1C5833A}"/>
              </a:ext>
            </a:extLst>
          </p:cNvPr>
          <p:cNvSpPr txBox="1"/>
          <p:nvPr/>
        </p:nvSpPr>
        <p:spPr>
          <a:xfrm>
            <a:off x="4402630" y="1846154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≥ 90 days</a:t>
            </a:r>
          </a:p>
        </p:txBody>
      </p:sp>
      <p:sp>
        <p:nvSpPr>
          <p:cNvPr id="67" name="Arrow: Right 66">
            <a:extLst>
              <a:ext uri="{FF2B5EF4-FFF2-40B4-BE49-F238E27FC236}">
                <a16:creationId xmlns:a16="http://schemas.microsoft.com/office/drawing/2014/main" id="{63DB3670-2EC1-46CF-B701-CE0C032D8508}"/>
              </a:ext>
            </a:extLst>
          </p:cNvPr>
          <p:cNvSpPr/>
          <p:nvPr/>
        </p:nvSpPr>
        <p:spPr>
          <a:xfrm>
            <a:off x="4450219" y="2068432"/>
            <a:ext cx="3123725" cy="484632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3m		        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489B74A-E5E7-41A2-8ABF-A21ED0FE8471}"/>
              </a:ext>
            </a:extLst>
          </p:cNvPr>
          <p:cNvSpPr txBox="1"/>
          <p:nvPr/>
        </p:nvSpPr>
        <p:spPr>
          <a:xfrm>
            <a:off x="249136" y="2967878"/>
            <a:ext cx="33275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Inclusion criteria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:</a:t>
            </a:r>
          </a:p>
          <a:p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Adult SOT recipients with active graft</a:t>
            </a:r>
          </a:p>
          <a:p>
            <a:endParaRPr lang="en-US" sz="14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Study period</a:t>
            </a:r>
          </a:p>
          <a:p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nfection from March 2020 to April 2021 (including those with initial infection 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before or after transplantation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)</a:t>
            </a:r>
            <a:endParaRPr lang="en-US" sz="1400" dirty="0">
              <a:solidFill>
                <a:srgbClr val="000000"/>
              </a:solidFill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210 primary infection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196 post-SOT, 14 pre-SOT)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284F219-8589-41D7-AE53-2CC9847877CA}"/>
              </a:ext>
            </a:extLst>
          </p:cNvPr>
          <p:cNvSpPr txBox="1"/>
          <p:nvPr/>
        </p:nvSpPr>
        <p:spPr>
          <a:xfrm>
            <a:off x="3927764" y="2947965"/>
            <a:ext cx="36461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u="sng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Incidence density study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Followed cohort for re-infection until 7/31/2021 or graft loss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Reinfection = 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positive PCR testing separated by at least 90 days and two negative tests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3CEA5DA-2DE5-40D0-9399-154FE2BE16DB}"/>
              </a:ext>
            </a:extLst>
          </p:cNvPr>
          <p:cNvSpPr txBox="1"/>
          <p:nvPr/>
        </p:nvSpPr>
        <p:spPr>
          <a:xfrm>
            <a:off x="7573945" y="2727589"/>
            <a:ext cx="45237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Incidence density ( # / 100,000 patient days)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e-infection; overall: 9.4 </a:t>
            </a:r>
            <a:r>
              <a:rPr lang="en-US" sz="12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(95% CI 3.9-22.6)</a:t>
            </a:r>
            <a:endParaRPr lang="en-US" sz="12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Re-infection; primary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after SOT: 6.0 </a:t>
            </a:r>
            <a:r>
              <a:rPr lang="en-US" sz="12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</a:t>
            </a:r>
            <a:r>
              <a:rPr lang="en-US" altLang="ja-US" sz="12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95% CI </a:t>
            </a:r>
            <a:r>
              <a:rPr lang="en-US" sz="12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1.9-18.6)</a:t>
            </a:r>
            <a:endParaRPr lang="en-US" sz="12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New primary infection (SOT): 9.1 </a:t>
            </a:r>
            <a:r>
              <a:rPr lang="en-US" sz="12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</a:t>
            </a:r>
            <a:r>
              <a:rPr lang="en-US" altLang="ja-US" sz="12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95% CI  </a:t>
            </a:r>
            <a:r>
              <a:rPr lang="en-US" sz="12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7.9 – 10.5)</a:t>
            </a:r>
            <a:endParaRPr lang="en-US" sz="12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8586ADC-664F-4F40-9C22-2F75898F8BBB}"/>
              </a:ext>
            </a:extLst>
          </p:cNvPr>
          <p:cNvSpPr txBox="1"/>
          <p:nvPr/>
        </p:nvSpPr>
        <p:spPr>
          <a:xfrm>
            <a:off x="983408" y="2568534"/>
            <a:ext cx="18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Study Population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3CAF6B5-8E63-473A-96F1-35EE997934A9}"/>
              </a:ext>
            </a:extLst>
          </p:cNvPr>
          <p:cNvSpPr txBox="1"/>
          <p:nvPr/>
        </p:nvSpPr>
        <p:spPr>
          <a:xfrm>
            <a:off x="4937685" y="257144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Methods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2DAD539-1DBD-4682-A8F3-57D15BBA82BE}"/>
              </a:ext>
            </a:extLst>
          </p:cNvPr>
          <p:cNvSpPr txBox="1"/>
          <p:nvPr/>
        </p:nvSpPr>
        <p:spPr>
          <a:xfrm>
            <a:off x="9169352" y="2571443"/>
            <a:ext cx="1153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Outcomes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34EDA80-1D78-4412-A33F-7278CCFD8759}"/>
              </a:ext>
            </a:extLst>
          </p:cNvPr>
          <p:cNvSpPr txBox="1"/>
          <p:nvPr/>
        </p:nvSpPr>
        <p:spPr>
          <a:xfrm>
            <a:off x="7951029" y="3808824"/>
            <a:ext cx="3384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r>
              <a:rPr lang="en-US" sz="1400" b="1" u="sng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Immunity Study (re-infected subjects)</a:t>
            </a:r>
          </a:p>
          <a:p>
            <a:endParaRPr lang="en-US" sz="14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6D39EA8-0DB1-4C01-B2EA-67B36E4DA5BC}"/>
              </a:ext>
            </a:extLst>
          </p:cNvPr>
          <p:cNvSpPr txBox="1"/>
          <p:nvPr/>
        </p:nvSpPr>
        <p:spPr>
          <a:xfrm>
            <a:off x="7401739" y="935502"/>
            <a:ext cx="2126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Immunity Study (6m)</a:t>
            </a: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A3A93DC-8FE4-464A-B772-F09BF0BABC50}"/>
              </a:ext>
            </a:extLst>
          </p:cNvPr>
          <p:cNvSpPr/>
          <p:nvPr/>
        </p:nvSpPr>
        <p:spPr>
          <a:xfrm>
            <a:off x="7857492" y="2069748"/>
            <a:ext cx="3123725" cy="484632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6m		        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8A00390-6938-468E-BAD1-935FD5B15E3B}"/>
              </a:ext>
            </a:extLst>
          </p:cNvPr>
          <p:cNvSpPr txBox="1"/>
          <p:nvPr/>
        </p:nvSpPr>
        <p:spPr>
          <a:xfrm>
            <a:off x="11391461" y="891672"/>
            <a:ext cx="88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Icons by </a:t>
            </a:r>
            <a:r>
              <a:rPr lang="en-US" sz="800" dirty="0" err="1"/>
              <a:t>FlatIcon</a:t>
            </a:r>
            <a:endParaRPr lang="en-US" sz="8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8464AA4-E780-46B8-9894-48434A37C205}"/>
              </a:ext>
            </a:extLst>
          </p:cNvPr>
          <p:cNvSpPr txBox="1"/>
          <p:nvPr/>
        </p:nvSpPr>
        <p:spPr>
          <a:xfrm>
            <a:off x="10417518" y="1395786"/>
            <a:ext cx="1774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5/210 re-infections (2.4%)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D9490C3-A236-4D03-A8EB-43B398A0B92A}"/>
              </a:ext>
            </a:extLst>
          </p:cNvPr>
          <p:cNvSpPr txBox="1"/>
          <p:nvPr/>
        </p:nvSpPr>
        <p:spPr>
          <a:xfrm>
            <a:off x="3908911" y="4642968"/>
            <a:ext cx="3781908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u="sng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Prospective immunity study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Serum taken 6 months after initial infection in</a:t>
            </a:r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25 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SOT on immuno-suppression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2</a:t>
            </a:r>
            <a:r>
              <a:rPr lang="en-US" sz="1400" b="1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re-infected after sampling </a:t>
            </a:r>
            <a:endParaRPr lang="en-US" sz="14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IgG-RBD, virus-specific CD4</a:t>
            </a:r>
            <a:r>
              <a:rPr lang="en-US" sz="14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&amp; </a:t>
            </a:r>
            <a:r>
              <a:rPr lang="en-US" sz="14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CD8: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2210D3-0D7F-487E-A5FE-8BF558E3AB3D}"/>
              </a:ext>
            </a:extLst>
          </p:cNvPr>
          <p:cNvSpPr txBox="1"/>
          <p:nvPr/>
        </p:nvSpPr>
        <p:spPr>
          <a:xfrm>
            <a:off x="5392604" y="934783"/>
            <a:ext cx="1944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immunosuppression</a:t>
            </a:r>
          </a:p>
        </p:txBody>
      </p:sp>
    </p:spTree>
    <p:extLst>
      <p:ext uri="{BB962C8B-B14F-4D97-AF65-F5344CB8AC3E}">
        <p14:creationId xmlns:p14="http://schemas.microsoft.com/office/powerpoint/2010/main" val="98051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32E07EFAD3E54C82B0ADD6F67780BC" ma:contentTypeVersion="12" ma:contentTypeDescription="Create a new document." ma:contentTypeScope="" ma:versionID="ae816242d01d668c2db721fa9edcdf46">
  <xsd:schema xmlns:xsd="http://www.w3.org/2001/XMLSchema" xmlns:xs="http://www.w3.org/2001/XMLSchema" xmlns:p="http://schemas.microsoft.com/office/2006/metadata/properties" xmlns:ns3="4748f3cc-a7b3-4f74-9c2f-91806ac88731" xmlns:ns4="a50305bf-f20c-45b5-95fe-0c3b9f2af3a3" targetNamespace="http://schemas.microsoft.com/office/2006/metadata/properties" ma:root="true" ma:fieldsID="8ca5950ea94b62bb1bf2a602428f57fa" ns3:_="" ns4:_="">
    <xsd:import namespace="4748f3cc-a7b3-4f74-9c2f-91806ac88731"/>
    <xsd:import namespace="a50305bf-f20c-45b5-95fe-0c3b9f2af3a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48f3cc-a7b3-4f74-9c2f-91806ac887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305bf-f20c-45b5-95fe-0c3b9f2af3a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2490DB-A17C-4E96-B3C6-7A6120172B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85C07C-ED92-468F-ADCD-68FCA18E72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48f3cc-a7b3-4f74-9c2f-91806ac88731"/>
    <ds:schemaRef ds:uri="a50305bf-f20c-45b5-95fe-0c3b9f2af3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FC2848-6B7E-4378-81B4-50ED554E686C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a50305bf-f20c-45b5-95fe-0c3b9f2af3a3"/>
    <ds:schemaRef ds:uri="4748f3cc-a7b3-4f74-9c2f-91806ac88731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2250</TotalTime>
  <Words>246</Words>
  <Application>Microsoft Macintosh PowerPoint</Application>
  <PresentationFormat>ワイド画面</PresentationFormat>
  <Paragraphs>49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G Ison</dc:creator>
  <cp:lastModifiedBy>Natori, Yoichiro</cp:lastModifiedBy>
  <cp:revision>33</cp:revision>
  <dcterms:created xsi:type="dcterms:W3CDTF">2021-10-22T20:34:26Z</dcterms:created>
  <dcterms:modified xsi:type="dcterms:W3CDTF">2022-03-04T20:14:11Z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0x010100CB32E07EFAD3E54C82B0ADD6F67780BC</vt:lpwstr>
  </property>
</Properties>
</file>