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0" r:id="rId2"/>
  </p:sldIdLst>
  <p:sldSz cx="6858000" cy="9144000" type="letter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E0A5"/>
    <a:srgbClr val="F8A44A"/>
    <a:srgbClr val="4AE260"/>
    <a:srgbClr val="4ABBEA"/>
    <a:srgbClr val="9B9FFC"/>
    <a:srgbClr val="FAEF36"/>
    <a:srgbClr val="F9C63B"/>
    <a:srgbClr val="83F983"/>
    <a:srgbClr val="6FF86F"/>
    <a:srgbClr val="8CE9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10" d="100"/>
          <a:sy n="110" d="100"/>
        </p:scale>
        <p:origin x="-2634" y="1308"/>
      </p:cViewPr>
      <p:guideLst>
        <p:guide orient="horz" pos="2903"/>
        <p:guide pos="216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2022/1/8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2088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993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376809" y="3451382"/>
            <a:ext cx="6104383" cy="1199008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376809" y="4755348"/>
            <a:ext cx="6104383" cy="126810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76837" y="1270135"/>
            <a:ext cx="6104383" cy="672066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376809" y="3451382"/>
            <a:ext cx="6104383" cy="1199008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6809" y="576057"/>
            <a:ext cx="6104383" cy="864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76809" y="1728171"/>
            <a:ext cx="6104383" cy="6722468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6837" y="5078807"/>
            <a:ext cx="6104383" cy="833209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76834" y="6016159"/>
            <a:ext cx="6104383" cy="143745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6809" y="576057"/>
            <a:ext cx="6104383" cy="864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376836" y="1728170"/>
            <a:ext cx="2971824" cy="6720662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3509368" y="1728170"/>
            <a:ext cx="2971824" cy="6720662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6809" y="576057"/>
            <a:ext cx="6104383" cy="864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76836" y="1728171"/>
            <a:ext cx="2971824" cy="508054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376833" y="2385626"/>
            <a:ext cx="2971800" cy="607024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3507609" y="1728171"/>
            <a:ext cx="2971824" cy="50805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3507609" y="2385626"/>
            <a:ext cx="2971824" cy="607024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376836" y="1728170"/>
            <a:ext cx="2971824" cy="6720662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3509395" y="1728170"/>
            <a:ext cx="2971824" cy="6720662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2022/1/8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5946264" y="1270135"/>
            <a:ext cx="534929" cy="718591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376833" y="1270125"/>
            <a:ext cx="5528307" cy="718591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376809" y="576057"/>
            <a:ext cx="6104383" cy="86408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376809" y="1728170"/>
            <a:ext cx="6104383" cy="6720662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94855" y="8467279"/>
            <a:ext cx="1518750" cy="422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2022/1/8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2315250" y="8467279"/>
            <a:ext cx="2227500" cy="422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4843463" y="8467279"/>
            <a:ext cx="1518750" cy="422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16"/>
          <p:cNvGrpSpPr/>
          <p:nvPr/>
        </p:nvGrpSpPr>
        <p:grpSpPr>
          <a:xfrm>
            <a:off x="692151" y="1186339"/>
            <a:ext cx="5303520" cy="1142048"/>
            <a:chOff x="1236" y="2881"/>
            <a:chExt cx="8352" cy="2398"/>
          </a:xfrm>
        </p:grpSpPr>
        <p:pic>
          <p:nvPicPr>
            <p:cNvPr id="7" name="图片 6" descr="1"/>
            <p:cNvPicPr>
              <a:picLocks noChangeAspect="1"/>
            </p:cNvPicPr>
            <p:nvPr/>
          </p:nvPicPr>
          <p:blipFill>
            <a:blip r:embed="rId4" cstate="print"/>
            <a:srcRect l="21431" r="13795" b="25134"/>
            <a:stretch>
              <a:fillRect/>
            </a:stretch>
          </p:blipFill>
          <p:spPr>
            <a:xfrm>
              <a:off x="2437" y="3535"/>
              <a:ext cx="7151" cy="1677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1236" y="3505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VrCCA1L10</a:t>
              </a:r>
              <a:endParaRPr lang="en-US" altLang="zh-CN" sz="9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36" y="3822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VrCCA1L20</a:t>
              </a:r>
              <a:endParaRPr lang="en-US" altLang="zh-CN" sz="900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36" y="4154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VrCCA1L22</a:t>
              </a:r>
              <a:endParaRPr lang="en-US" altLang="zh-CN" sz="900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236" y="4486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VrCCA1L27</a:t>
              </a:r>
              <a:endParaRPr lang="en-US" altLang="zh-CN" sz="900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236" y="4794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VrCCA1L13</a:t>
              </a:r>
              <a:endParaRPr lang="en-US" altLang="zh-CN" sz="900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870" y="2881"/>
              <a:ext cx="1541" cy="5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zh-CN" sz="1200" dirty="0" smtClean="0">
                  <a:cs typeface="+mn-lt"/>
                </a:rPr>
                <a:t>MYB 1</a:t>
              </a:r>
              <a:endParaRPr lang="en-US" altLang="zh-CN" sz="1200" dirty="0">
                <a:cs typeface="+mn-lt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V="1">
              <a:off x="3409" y="3364"/>
              <a:ext cx="4463" cy="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 descr="1"/>
          <p:cNvPicPr>
            <a:picLocks noChangeAspect="1"/>
          </p:cNvPicPr>
          <p:nvPr/>
        </p:nvPicPr>
        <p:blipFill>
          <a:blip r:embed="rId4" cstate="print"/>
          <a:srcRect l="94004" r="1911" b="27232"/>
          <a:stretch>
            <a:fillRect/>
          </a:stretch>
        </p:blipFill>
        <p:spPr>
          <a:xfrm>
            <a:off x="6088381" y="1497806"/>
            <a:ext cx="286385" cy="776288"/>
          </a:xfrm>
          <a:prstGeom prst="rect">
            <a:avLst/>
          </a:prstGeom>
        </p:spPr>
      </p:pic>
      <p:grpSp>
        <p:nvGrpSpPr>
          <p:cNvPr id="17" name="组合 5"/>
          <p:cNvGrpSpPr/>
          <p:nvPr/>
        </p:nvGrpSpPr>
        <p:grpSpPr>
          <a:xfrm>
            <a:off x="607695" y="2483644"/>
            <a:ext cx="5747385" cy="4491037"/>
            <a:chOff x="1260" y="5215"/>
            <a:chExt cx="9051" cy="9430"/>
          </a:xfrm>
        </p:grpSpPr>
        <p:sp>
          <p:nvSpPr>
            <p:cNvPr id="147" name="文本框 146"/>
            <p:cNvSpPr txBox="1"/>
            <p:nvPr/>
          </p:nvSpPr>
          <p:spPr>
            <a:xfrm>
              <a:off x="4894" y="5215"/>
              <a:ext cx="1541" cy="5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zh-CN" sz="1200" dirty="0" smtClean="0">
                  <a:cs typeface="+mn-lt"/>
                </a:rPr>
                <a:t>MYB 2</a:t>
              </a:r>
              <a:endParaRPr lang="en-US" altLang="zh-CN" sz="1200" dirty="0">
                <a:cs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260" y="5866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</a:t>
              </a:r>
              <a:endParaRPr lang="en-US" altLang="zh-CN" sz="900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260" y="6178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VrCCA1L15</a:t>
              </a:r>
              <a:endParaRPr lang="en-US" altLang="zh-CN" sz="900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60" y="6506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VrCCA1L4</a:t>
              </a:r>
              <a:endParaRPr lang="en-US" altLang="zh-CN" sz="900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60" y="6818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VrCCA1L17</a:t>
              </a:r>
              <a:endParaRPr lang="en-US" altLang="zh-CN" sz="900" dirty="0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260" y="7129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VrCCA1L3</a:t>
              </a:r>
              <a:endParaRPr lang="en-US" altLang="zh-CN" sz="900" dirty="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260" y="7457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VrCCA1L25</a:t>
              </a:r>
              <a:endParaRPr lang="en-US" altLang="zh-CN" sz="900" dirty="0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260" y="7785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VrCCA1L9</a:t>
              </a:r>
              <a:endParaRPr lang="en-US" altLang="zh-CN" sz="900" dirty="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260" y="8097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VrCCA1L21</a:t>
              </a:r>
              <a:endParaRPr lang="en-US" altLang="zh-CN" sz="900" dirty="0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260" y="8424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</a:t>
              </a:r>
              <a:endParaRPr lang="en-US" altLang="zh-CN" sz="900" dirty="0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260" y="8735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VrCCA1L6</a:t>
              </a:r>
              <a:endParaRPr lang="en-US" altLang="zh-CN" sz="900" dirty="0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260" y="9063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6F834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VrCCA1L26</a:t>
              </a:r>
              <a:endParaRPr lang="en-US" altLang="zh-CN" sz="900" dirty="0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260" y="9374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C1C4FE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VrCCA1L24</a:t>
              </a:r>
              <a:endParaRPr lang="en-US" altLang="zh-CN" sz="900" dirty="0"/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260" y="9702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C1C4FE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VrCCA1L18</a:t>
              </a:r>
              <a:endParaRPr lang="en-US" altLang="zh-CN" sz="900" dirty="0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1260" y="10014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C1C4FE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VrCCA1L19</a:t>
              </a:r>
              <a:endParaRPr lang="en-US" altLang="zh-CN" sz="900" dirty="0"/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1260" y="10342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VrCCA1L10</a:t>
              </a:r>
              <a:endParaRPr lang="en-US" altLang="zh-CN" sz="900" dirty="0"/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1260" y="10654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VrCCA1L20</a:t>
              </a:r>
              <a:endParaRPr lang="en-US" altLang="zh-CN" sz="900" dirty="0"/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1260" y="10982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VrCCA1L16</a:t>
              </a:r>
              <a:endParaRPr lang="en-US" altLang="zh-CN" sz="900" dirty="0"/>
            </a:p>
          </p:txBody>
        </p:sp>
        <p:sp>
          <p:nvSpPr>
            <p:cNvPr id="149" name="文本框 148"/>
            <p:cNvSpPr txBox="1"/>
            <p:nvPr/>
          </p:nvSpPr>
          <p:spPr>
            <a:xfrm>
              <a:off x="1260" y="11293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VrCCA1L22</a:t>
              </a:r>
              <a:endParaRPr lang="en-US" altLang="zh-CN" sz="900" dirty="0"/>
            </a:p>
          </p:txBody>
        </p:sp>
        <p:sp>
          <p:nvSpPr>
            <p:cNvPr id="150" name="文本框 149"/>
            <p:cNvSpPr txBox="1"/>
            <p:nvPr/>
          </p:nvSpPr>
          <p:spPr>
            <a:xfrm>
              <a:off x="1260" y="11621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VrCCA1L27</a:t>
              </a:r>
              <a:endParaRPr lang="en-US" altLang="zh-CN" sz="900" dirty="0"/>
            </a:p>
          </p:txBody>
        </p:sp>
        <p:sp>
          <p:nvSpPr>
            <p:cNvPr id="151" name="文本框 150"/>
            <p:cNvSpPr txBox="1"/>
            <p:nvPr/>
          </p:nvSpPr>
          <p:spPr>
            <a:xfrm>
              <a:off x="1260" y="11933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CE9F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VrCCA1L13</a:t>
              </a:r>
              <a:endParaRPr lang="en-US" altLang="zh-CN" sz="900" dirty="0"/>
            </a:p>
          </p:txBody>
        </p:sp>
        <p:sp>
          <p:nvSpPr>
            <p:cNvPr id="152" name="文本框 151"/>
            <p:cNvSpPr txBox="1"/>
            <p:nvPr/>
          </p:nvSpPr>
          <p:spPr>
            <a:xfrm>
              <a:off x="1260" y="12261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3F983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VrCCA1L5</a:t>
              </a:r>
              <a:endParaRPr lang="en-US" altLang="zh-CN" sz="900" dirty="0"/>
            </a:p>
          </p:txBody>
        </p:sp>
        <p:sp>
          <p:nvSpPr>
            <p:cNvPr id="153" name="文本框 152"/>
            <p:cNvSpPr txBox="1"/>
            <p:nvPr/>
          </p:nvSpPr>
          <p:spPr>
            <a:xfrm>
              <a:off x="1260" y="12589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3F983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VrCCA1L12</a:t>
              </a:r>
              <a:endParaRPr lang="en-US" altLang="zh-CN" sz="900" dirty="0"/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1260" y="12918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3F983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VrCCA1L11</a:t>
              </a:r>
              <a:endParaRPr lang="en-US" altLang="zh-CN" sz="900" dirty="0"/>
            </a:p>
          </p:txBody>
        </p:sp>
        <p:sp>
          <p:nvSpPr>
            <p:cNvPr id="155" name="文本框 154"/>
            <p:cNvSpPr txBox="1"/>
            <p:nvPr/>
          </p:nvSpPr>
          <p:spPr>
            <a:xfrm>
              <a:off x="1260" y="13229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83F983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VrCCA1L23</a:t>
              </a:r>
              <a:endParaRPr lang="en-US" altLang="zh-CN" sz="900" dirty="0"/>
            </a:p>
          </p:txBody>
        </p:sp>
        <p:sp>
          <p:nvSpPr>
            <p:cNvPr id="156" name="文本框 155"/>
            <p:cNvSpPr txBox="1"/>
            <p:nvPr/>
          </p:nvSpPr>
          <p:spPr>
            <a:xfrm>
              <a:off x="1260" y="13523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9C63B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VrCCA1L7</a:t>
              </a:r>
              <a:endParaRPr lang="en-US" altLang="zh-CN" sz="900" dirty="0"/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1260" y="13851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9C63B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VrCCA1L14</a:t>
              </a:r>
              <a:endParaRPr lang="en-US" altLang="zh-CN" sz="900" dirty="0"/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1260" y="14160"/>
              <a:ext cx="1448" cy="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9C63B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VrCCA1L8</a:t>
              </a:r>
              <a:endParaRPr lang="en-US" altLang="zh-CN" sz="900" dirty="0"/>
            </a:p>
          </p:txBody>
        </p:sp>
        <p:cxnSp>
          <p:nvCxnSpPr>
            <p:cNvPr id="5" name="直接连接符 4"/>
            <p:cNvCxnSpPr/>
            <p:nvPr/>
          </p:nvCxnSpPr>
          <p:spPr>
            <a:xfrm flipV="1">
              <a:off x="3433" y="5698"/>
              <a:ext cx="4463" cy="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图片 2" descr="2"/>
            <p:cNvPicPr>
              <a:picLocks noChangeAspect="1"/>
            </p:cNvPicPr>
            <p:nvPr/>
          </p:nvPicPr>
          <p:blipFill>
            <a:blip r:embed="rId5" cstate="print"/>
            <a:srcRect l="20907" r="13574" b="6509"/>
            <a:stretch>
              <a:fillRect/>
            </a:stretch>
          </p:blipFill>
          <p:spPr>
            <a:xfrm>
              <a:off x="2448" y="5884"/>
              <a:ext cx="7443" cy="8676"/>
            </a:xfrm>
            <a:prstGeom prst="rect">
              <a:avLst/>
            </a:prstGeom>
          </p:spPr>
        </p:pic>
        <p:pic>
          <p:nvPicPr>
            <p:cNvPr id="4" name="图片 3" descr="2"/>
            <p:cNvPicPr>
              <a:picLocks noChangeAspect="1"/>
            </p:cNvPicPr>
            <p:nvPr/>
          </p:nvPicPr>
          <p:blipFill>
            <a:blip r:embed="rId5" cstate="print"/>
            <a:srcRect l="93820" r="2482" b="6196"/>
            <a:stretch>
              <a:fillRect/>
            </a:stretch>
          </p:blipFill>
          <p:spPr>
            <a:xfrm>
              <a:off x="9891" y="5884"/>
              <a:ext cx="420" cy="8705"/>
            </a:xfrm>
            <a:prstGeom prst="rect">
              <a:avLst/>
            </a:prstGeom>
          </p:spPr>
        </p:pic>
      </p:grpSp>
      <p:sp>
        <p:nvSpPr>
          <p:cNvPr id="45" name="TextBox 44"/>
          <p:cNvSpPr txBox="1"/>
          <p:nvPr/>
        </p:nvSpPr>
        <p:spPr>
          <a:xfrm>
            <a:off x="668743" y="1269244"/>
            <a:ext cx="450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a</a:t>
            </a:r>
            <a:endParaRPr lang="zh-CN" alt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668743" y="2608997"/>
            <a:ext cx="450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b</a:t>
            </a:r>
            <a:endParaRPr lang="zh-CN" altLang="en-US" sz="1200" dirty="0"/>
          </a:p>
        </p:txBody>
      </p:sp>
      <p:sp>
        <p:nvSpPr>
          <p:cNvPr id="19" name="矩形 18"/>
          <p:cNvSpPr/>
          <p:nvPr/>
        </p:nvSpPr>
        <p:spPr>
          <a:xfrm>
            <a:off x="769463" y="7265219"/>
            <a:ext cx="5585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Additional file 3: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The alignments of the conserved MYB domains in VrCCA1L proteins.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(a) Sequence alignment of conserved MYB 1 domain. (b) Sequence alignment of conserved MYB 2 domain.</a:t>
            </a:r>
            <a:endParaRPr lang="zh-CN" altLang="zh-C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76</Words>
  <Application>Microsoft Office PowerPoint</Application>
  <PresentationFormat>信纸(8.5x11 英寸)</PresentationFormat>
  <Paragraphs>38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lishuai</cp:lastModifiedBy>
  <cp:revision>120</cp:revision>
  <dcterms:created xsi:type="dcterms:W3CDTF">2020-02-10T12:38:00Z</dcterms:created>
  <dcterms:modified xsi:type="dcterms:W3CDTF">2022-01-08T01:23:00Z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2052-11.1.0.8597</vt:lpwstr>
  </property>
</Properties>
</file>