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76" r:id="rId4"/>
    <p:sldId id="268" r:id="rId5"/>
    <p:sldId id="269" r:id="rId6"/>
    <p:sldId id="272" r:id="rId7"/>
    <p:sldId id="278" r:id="rId8"/>
    <p:sldId id="279" r:id="rId9"/>
    <p:sldId id="280" r:id="rId10"/>
    <p:sldId id="281" r:id="rId11"/>
    <p:sldId id="273" r:id="rId12"/>
    <p:sldId id="275" r:id="rId13"/>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838" autoAdjust="0"/>
    <p:restoredTop sz="94660"/>
  </p:normalViewPr>
  <p:slideViewPr>
    <p:cSldViewPr>
      <p:cViewPr varScale="1">
        <p:scale>
          <a:sx n="103" d="100"/>
          <a:sy n="103" d="100"/>
        </p:scale>
        <p:origin x="114" y="216"/>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3040B8-45EE-4A8A-AA76-EC622EDFF595}" type="datetimeFigureOut">
              <a:rPr lang="en-US" smtClean="0"/>
              <a:t>4/27/2022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C4F82D-B9EB-4DD1-A640-3603CBF01F49}" type="slidenum">
              <a:rPr lang="en-US" smtClean="0"/>
              <a:t>‹#›</a:t>
            </a:fld>
            <a:endParaRPr lang="en-US"/>
          </a:p>
        </p:txBody>
      </p:sp>
    </p:spTree>
    <p:extLst>
      <p:ext uri="{BB962C8B-B14F-4D97-AF65-F5344CB8AC3E}">
        <p14:creationId xmlns:p14="http://schemas.microsoft.com/office/powerpoint/2010/main" val="4030052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0C4F82D-B9EB-4DD1-A640-3603CBF01F49}" type="slidenum">
              <a:rPr lang="en-US" smtClean="0"/>
              <a:t>12</a:t>
            </a:fld>
            <a:endParaRPr lang="en-US"/>
          </a:p>
        </p:txBody>
      </p:sp>
    </p:spTree>
    <p:extLst>
      <p:ext uri="{BB962C8B-B14F-4D97-AF65-F5344CB8AC3E}">
        <p14:creationId xmlns:p14="http://schemas.microsoft.com/office/powerpoint/2010/main" val="1552890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p>
        </p:txBody>
      </p:sp>
    </p:spTree>
    <p:extLst>
      <p:ext uri="{BB962C8B-B14F-4D97-AF65-F5344CB8AC3E}">
        <p14:creationId xmlns:p14="http://schemas.microsoft.com/office/powerpoint/2010/main" val="3452337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510902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09600" y="1600200"/>
            <a:ext cx="108712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7" name="Picture 7" descr="JAMANetworkLogo">
            <a:extLst>
              <a:ext uri="{FF2B5EF4-FFF2-40B4-BE49-F238E27FC236}">
                <a16:creationId xmlns:a16="http://schemas.microsoft.com/office/drawing/2014/main" id="{036E7BF1-32D4-47E7-AAF2-CD497A67D3C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04800" y="5851003"/>
            <a:ext cx="28291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6">
            <a:extLst>
              <a:ext uri="{FF2B5EF4-FFF2-40B4-BE49-F238E27FC236}">
                <a16:creationId xmlns:a16="http://schemas.microsoft.com/office/drawing/2014/main" id="{581D8545-8755-4DFA-9528-6E19E44B7185}"/>
              </a:ext>
            </a:extLst>
          </p:cNvPr>
          <p:cNvSpPr txBox="1">
            <a:spLocks noChangeArrowheads="1"/>
          </p:cNvSpPr>
          <p:nvPr userDrawn="1"/>
        </p:nvSpPr>
        <p:spPr bwMode="auto">
          <a:xfrm>
            <a:off x="228600" y="6309790"/>
            <a:ext cx="3886200" cy="253916"/>
          </a:xfrm>
          <a:prstGeom prst="rect">
            <a:avLst/>
          </a:prstGeom>
          <a:noFill/>
          <a:ln w="9525">
            <a:noFill/>
            <a:miter lim="800000"/>
            <a:headEnd/>
            <a:tailEnd/>
          </a:ln>
        </p:spPr>
        <p:txBody>
          <a:bodyPr>
            <a:spAutoFit/>
          </a:bodyPr>
          <a:lstStyle/>
          <a:p>
            <a:pPr>
              <a:spcBef>
                <a:spcPct val="50000"/>
              </a:spcBef>
              <a:defRPr/>
            </a:pPr>
            <a:r>
              <a:rPr lang="en-US" sz="1050">
                <a:cs typeface="Arial" charset="0"/>
              </a:rPr>
              <a:t>Copyright restrictions may apply</a:t>
            </a:r>
          </a:p>
        </p:txBody>
      </p:sp>
      <p:pic>
        <p:nvPicPr>
          <p:cNvPr id="9" name="Picture 10" descr="JAMA">
            <a:extLst>
              <a:ext uri="{FF2B5EF4-FFF2-40B4-BE49-F238E27FC236}">
                <a16:creationId xmlns:a16="http://schemas.microsoft.com/office/drawing/2014/main" id="{F51B12A3-8FE8-420B-AF82-2B16A01FF625}"/>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686800" y="5928792"/>
            <a:ext cx="3276600" cy="72231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Lst>
  <p:txStyles>
    <p:titleStyle>
      <a:lvl1pPr algn="ctr" rtl="0" eaLnBrk="0" fontAlgn="base" hangingPunct="0">
        <a:spcBef>
          <a:spcPct val="0"/>
        </a:spcBef>
        <a:spcAft>
          <a:spcPct val="0"/>
        </a:spcAft>
        <a:defRPr sz="2100" b="1">
          <a:solidFill>
            <a:schemeClr val="tx2"/>
          </a:solidFill>
          <a:latin typeface="+mj-lt"/>
          <a:ea typeface="+mj-ea"/>
          <a:cs typeface="+mj-cs"/>
        </a:defRPr>
      </a:lvl1pPr>
      <a:lvl2pPr algn="ctr" rtl="0" eaLnBrk="0" fontAlgn="base" hangingPunct="0">
        <a:spcBef>
          <a:spcPct val="0"/>
        </a:spcBef>
        <a:spcAft>
          <a:spcPct val="0"/>
        </a:spcAft>
        <a:defRPr sz="2100" b="1">
          <a:solidFill>
            <a:schemeClr val="tx2"/>
          </a:solidFill>
          <a:latin typeface="Arial" charset="0"/>
        </a:defRPr>
      </a:lvl2pPr>
      <a:lvl3pPr algn="ctr" rtl="0" eaLnBrk="0" fontAlgn="base" hangingPunct="0">
        <a:spcBef>
          <a:spcPct val="0"/>
        </a:spcBef>
        <a:spcAft>
          <a:spcPct val="0"/>
        </a:spcAft>
        <a:defRPr sz="2100" b="1">
          <a:solidFill>
            <a:schemeClr val="tx2"/>
          </a:solidFill>
          <a:latin typeface="Arial" charset="0"/>
        </a:defRPr>
      </a:lvl3pPr>
      <a:lvl4pPr algn="ctr" rtl="0" eaLnBrk="0" fontAlgn="base" hangingPunct="0">
        <a:spcBef>
          <a:spcPct val="0"/>
        </a:spcBef>
        <a:spcAft>
          <a:spcPct val="0"/>
        </a:spcAft>
        <a:defRPr sz="2100" b="1">
          <a:solidFill>
            <a:schemeClr val="tx2"/>
          </a:solidFill>
          <a:latin typeface="Arial" charset="0"/>
        </a:defRPr>
      </a:lvl4pPr>
      <a:lvl5pPr algn="ctr" rtl="0" eaLnBrk="0" fontAlgn="base" hangingPunct="0">
        <a:spcBef>
          <a:spcPct val="0"/>
        </a:spcBef>
        <a:spcAft>
          <a:spcPct val="0"/>
        </a:spcAft>
        <a:defRPr sz="2100" b="1">
          <a:solidFill>
            <a:schemeClr val="tx2"/>
          </a:solidFill>
          <a:latin typeface="Arial" charset="0"/>
        </a:defRPr>
      </a:lvl5pPr>
      <a:lvl6pPr marL="342900" algn="ctr" rtl="0" fontAlgn="base">
        <a:spcBef>
          <a:spcPct val="0"/>
        </a:spcBef>
        <a:spcAft>
          <a:spcPct val="0"/>
        </a:spcAft>
        <a:defRPr sz="3300">
          <a:solidFill>
            <a:schemeClr val="tx2"/>
          </a:solidFill>
          <a:latin typeface="Arial" charset="0"/>
        </a:defRPr>
      </a:lvl6pPr>
      <a:lvl7pPr marL="685800" algn="ctr" rtl="0" fontAlgn="base">
        <a:spcBef>
          <a:spcPct val="0"/>
        </a:spcBef>
        <a:spcAft>
          <a:spcPct val="0"/>
        </a:spcAft>
        <a:defRPr sz="3300">
          <a:solidFill>
            <a:schemeClr val="tx2"/>
          </a:solidFill>
          <a:latin typeface="Arial" charset="0"/>
        </a:defRPr>
      </a:lvl7pPr>
      <a:lvl8pPr marL="1028700" algn="ctr" rtl="0" fontAlgn="base">
        <a:spcBef>
          <a:spcPct val="0"/>
        </a:spcBef>
        <a:spcAft>
          <a:spcPct val="0"/>
        </a:spcAft>
        <a:defRPr sz="3300">
          <a:solidFill>
            <a:schemeClr val="tx2"/>
          </a:solidFill>
          <a:latin typeface="Arial" charset="0"/>
        </a:defRPr>
      </a:lvl8pPr>
      <a:lvl9pPr marL="1371600" algn="ctr" rtl="0" fontAlgn="base">
        <a:spcBef>
          <a:spcPct val="0"/>
        </a:spcBef>
        <a:spcAft>
          <a:spcPct val="0"/>
        </a:spcAft>
        <a:defRPr sz="3300">
          <a:solidFill>
            <a:schemeClr val="tx2"/>
          </a:solidFill>
          <a:latin typeface="Arial" charset="0"/>
        </a:defRPr>
      </a:lvl9pPr>
    </p:titleStyle>
    <p:bodyStyle>
      <a:lvl1pPr marL="257175" indent="-257175" algn="l" rtl="0" eaLnBrk="0" fontAlgn="base" hangingPunct="0">
        <a:spcBef>
          <a:spcPct val="20000"/>
        </a:spcBef>
        <a:spcAft>
          <a:spcPct val="0"/>
        </a:spcAft>
        <a:buChar char="•"/>
        <a:defRPr>
          <a:solidFill>
            <a:schemeClr val="tx1"/>
          </a:solidFill>
          <a:latin typeface="+mn-lt"/>
          <a:ea typeface="+mn-ea"/>
          <a:cs typeface="+mn-cs"/>
        </a:defRPr>
      </a:lvl1pPr>
      <a:lvl2pPr marL="557213" indent="-214313" algn="l" rtl="0" eaLnBrk="0" fontAlgn="base" hangingPunct="0">
        <a:spcBef>
          <a:spcPct val="20000"/>
        </a:spcBef>
        <a:spcAft>
          <a:spcPct val="0"/>
        </a:spcAft>
        <a:buChar char="–"/>
        <a:defRPr>
          <a:solidFill>
            <a:schemeClr val="tx1"/>
          </a:solidFill>
          <a:latin typeface="+mn-lt"/>
        </a:defRPr>
      </a:lvl2pPr>
      <a:lvl3pPr marL="857250" indent="-171450" algn="l" rtl="0" eaLnBrk="0" fontAlgn="base" hangingPunct="0">
        <a:spcBef>
          <a:spcPct val="20000"/>
        </a:spcBef>
        <a:spcAft>
          <a:spcPct val="0"/>
        </a:spcAft>
        <a:buChar char="•"/>
        <a:defRPr>
          <a:solidFill>
            <a:schemeClr val="tx1"/>
          </a:solidFill>
          <a:latin typeface="+mn-lt"/>
        </a:defRPr>
      </a:lvl3pPr>
      <a:lvl4pPr marL="1200150" indent="-171450" algn="l" rtl="0" eaLnBrk="0" fontAlgn="base" hangingPunct="0">
        <a:spcBef>
          <a:spcPct val="20000"/>
        </a:spcBef>
        <a:spcAft>
          <a:spcPct val="0"/>
        </a:spcAft>
        <a:buChar char="–"/>
        <a:defRPr>
          <a:solidFill>
            <a:schemeClr val="tx1"/>
          </a:solidFill>
          <a:latin typeface="+mn-lt"/>
        </a:defRPr>
      </a:lvl4pPr>
      <a:lvl5pPr marL="1543050" indent="-171450" algn="l" rtl="0" eaLnBrk="0" fontAlgn="base" hangingPunct="0">
        <a:spcBef>
          <a:spcPct val="20000"/>
        </a:spcBef>
        <a:spcAft>
          <a:spcPct val="0"/>
        </a:spcAft>
        <a:buChar char="»"/>
        <a:defRPr>
          <a:solidFill>
            <a:schemeClr val="tx1"/>
          </a:solidFill>
          <a:latin typeface="+mn-lt"/>
        </a:defRPr>
      </a:lvl5pPr>
      <a:lvl6pPr marL="1885950" indent="-171450" algn="l" rtl="0" fontAlgn="base">
        <a:spcBef>
          <a:spcPct val="20000"/>
        </a:spcBef>
        <a:spcAft>
          <a:spcPct val="0"/>
        </a:spcAft>
        <a:buChar char="»"/>
        <a:defRPr sz="1500">
          <a:solidFill>
            <a:schemeClr val="tx1"/>
          </a:solidFill>
          <a:latin typeface="+mn-lt"/>
        </a:defRPr>
      </a:lvl6pPr>
      <a:lvl7pPr marL="2228850" indent="-171450" algn="l" rtl="0" fontAlgn="base">
        <a:spcBef>
          <a:spcPct val="20000"/>
        </a:spcBef>
        <a:spcAft>
          <a:spcPct val="0"/>
        </a:spcAft>
        <a:buChar char="»"/>
        <a:defRPr sz="1500">
          <a:solidFill>
            <a:schemeClr val="tx1"/>
          </a:solidFill>
          <a:latin typeface="+mn-lt"/>
        </a:defRPr>
      </a:lvl7pPr>
      <a:lvl8pPr marL="2571750" indent="-171450" algn="l" rtl="0" fontAlgn="base">
        <a:spcBef>
          <a:spcPct val="20000"/>
        </a:spcBef>
        <a:spcAft>
          <a:spcPct val="0"/>
        </a:spcAft>
        <a:buChar char="»"/>
        <a:defRPr sz="1500">
          <a:solidFill>
            <a:schemeClr val="tx1"/>
          </a:solidFill>
          <a:latin typeface="+mn-lt"/>
        </a:defRPr>
      </a:lvl8pPr>
      <a:lvl9pPr marL="2914650" indent="-171450" algn="l" rtl="0" fontAlgn="base">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christina.ellervik@childrens.harvard.edu"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3009901" y="2228854"/>
            <a:ext cx="6293644" cy="988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0" fontAlgn="base" hangingPunct="0">
              <a:spcBef>
                <a:spcPct val="0"/>
              </a:spcBef>
              <a:spcAft>
                <a:spcPct val="0"/>
              </a:spcAft>
              <a:defRPr sz="2800" b="1">
                <a:solidFill>
                  <a:schemeClr val="tx2"/>
                </a:solidFill>
                <a:latin typeface="+mj-lt"/>
                <a:ea typeface="+mj-ea"/>
                <a:cs typeface="+mj-cs"/>
              </a:defRPr>
            </a:lvl1pPr>
            <a:lvl2pPr algn="ctr" rtl="0" eaLnBrk="0" fontAlgn="base" hangingPunct="0">
              <a:spcBef>
                <a:spcPct val="0"/>
              </a:spcBef>
              <a:spcAft>
                <a:spcPct val="0"/>
              </a:spcAft>
              <a:defRPr sz="2800" b="1">
                <a:solidFill>
                  <a:schemeClr val="tx2"/>
                </a:solidFill>
                <a:latin typeface="Arial" charset="0"/>
              </a:defRPr>
            </a:lvl2pPr>
            <a:lvl3pPr algn="ctr" rtl="0" eaLnBrk="0" fontAlgn="base" hangingPunct="0">
              <a:spcBef>
                <a:spcPct val="0"/>
              </a:spcBef>
              <a:spcAft>
                <a:spcPct val="0"/>
              </a:spcAft>
              <a:defRPr sz="2800" b="1">
                <a:solidFill>
                  <a:schemeClr val="tx2"/>
                </a:solidFill>
                <a:latin typeface="Arial" charset="0"/>
              </a:defRPr>
            </a:lvl3pPr>
            <a:lvl4pPr algn="ctr" rtl="0" eaLnBrk="0" fontAlgn="base" hangingPunct="0">
              <a:spcBef>
                <a:spcPct val="0"/>
              </a:spcBef>
              <a:spcAft>
                <a:spcPct val="0"/>
              </a:spcAft>
              <a:defRPr sz="2800" b="1">
                <a:solidFill>
                  <a:schemeClr val="tx2"/>
                </a:solidFill>
                <a:latin typeface="Arial" charset="0"/>
              </a:defRPr>
            </a:lvl4pPr>
            <a:lvl5pPr algn="ctr" rtl="0" eaLnBrk="0" fontAlgn="base" hangingPunct="0">
              <a:spcBef>
                <a:spcPct val="0"/>
              </a:spcBef>
              <a:spcAft>
                <a:spcPct val="0"/>
              </a:spcAft>
              <a:defRPr sz="2800" b="1">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altLang="en-US" sz="2100" i="1" dirty="0"/>
              <a:t>JAMA Ophthalmology</a:t>
            </a:r>
            <a:r>
              <a:rPr lang="en-US" altLang="en-US" sz="2100" dirty="0"/>
              <a:t> Journal Club Slides:</a:t>
            </a:r>
            <a:br>
              <a:rPr lang="en-US" altLang="en-US" sz="2100" dirty="0"/>
            </a:br>
            <a:r>
              <a:rPr lang="en-US" altLang="en-US" sz="2100" dirty="0"/>
              <a:t>Thyroid Eye Disease and Cumulative Incidence of Strabismus and Surgical Interventions</a:t>
            </a:r>
            <a:endParaRPr lang="en-US" altLang="en-US" sz="2100" i="1" kern="0" dirty="0"/>
          </a:p>
        </p:txBody>
      </p:sp>
      <p:sp>
        <p:nvSpPr>
          <p:cNvPr id="5" name="Rectangle 3"/>
          <p:cNvSpPr txBox="1">
            <a:spLocks noChangeArrowheads="1"/>
          </p:cNvSpPr>
          <p:nvPr/>
        </p:nvSpPr>
        <p:spPr bwMode="auto">
          <a:xfrm>
            <a:off x="2022873" y="3543301"/>
            <a:ext cx="8267700" cy="118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ctr" rtl="0" eaLnBrk="0" fontAlgn="base" hangingPunct="0">
              <a:spcBef>
                <a:spcPct val="20000"/>
              </a:spcBef>
              <a:spcAft>
                <a:spcPct val="0"/>
              </a:spcAft>
              <a:buNone/>
              <a:defRPr>
                <a:solidFill>
                  <a:schemeClr val="tx1"/>
                </a:solidFill>
                <a:latin typeface="+mn-lt"/>
                <a:ea typeface="+mn-ea"/>
                <a:cs typeface="+mn-cs"/>
              </a:defRPr>
            </a:lvl1pPr>
            <a:lvl2pPr marL="457200" indent="0" algn="ctr" rtl="0" eaLnBrk="0" fontAlgn="base" hangingPunct="0">
              <a:spcBef>
                <a:spcPct val="20000"/>
              </a:spcBef>
              <a:spcAft>
                <a:spcPct val="0"/>
              </a:spcAft>
              <a:buNone/>
              <a:defRPr>
                <a:solidFill>
                  <a:schemeClr val="tx1"/>
                </a:solidFill>
                <a:latin typeface="+mn-lt"/>
              </a:defRPr>
            </a:lvl2pPr>
            <a:lvl3pPr marL="914400" indent="0" algn="ctr" rtl="0" eaLnBrk="0" fontAlgn="base" hangingPunct="0">
              <a:spcBef>
                <a:spcPct val="20000"/>
              </a:spcBef>
              <a:spcAft>
                <a:spcPct val="0"/>
              </a:spcAft>
              <a:buNone/>
              <a:defRPr>
                <a:solidFill>
                  <a:schemeClr val="tx1"/>
                </a:solidFill>
                <a:latin typeface="+mn-lt"/>
              </a:defRPr>
            </a:lvl3pPr>
            <a:lvl4pPr marL="1371600" indent="0" algn="ctr" rtl="0" eaLnBrk="0" fontAlgn="base" hangingPunct="0">
              <a:spcBef>
                <a:spcPct val="20000"/>
              </a:spcBef>
              <a:spcAft>
                <a:spcPct val="0"/>
              </a:spcAft>
              <a:buNone/>
              <a:defRPr>
                <a:solidFill>
                  <a:schemeClr val="tx1"/>
                </a:solidFill>
                <a:latin typeface="+mn-lt"/>
              </a:defRPr>
            </a:lvl4pPr>
            <a:lvl5pPr marL="1828800" indent="0" algn="ctr" rtl="0" eaLnBrk="0" fontAlgn="base" hangingPunct="0">
              <a:spcBef>
                <a:spcPct val="20000"/>
              </a:spcBef>
              <a:spcAft>
                <a:spcPct val="0"/>
              </a:spcAft>
              <a:buNone/>
              <a:defRPr>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eaLnBrk="1" hangingPunct="1"/>
            <a:r>
              <a:rPr lang="en-US" altLang="en-US" dirty="0" err="1"/>
              <a:t>Boulakh</a:t>
            </a:r>
            <a:r>
              <a:rPr lang="en-US" altLang="en-US" dirty="0"/>
              <a:t> L, Nygaard B, </a:t>
            </a:r>
            <a:r>
              <a:rPr lang="en-US" altLang="en-US" dirty="0" err="1"/>
              <a:t>Bek</a:t>
            </a:r>
            <a:r>
              <a:rPr lang="en-US" altLang="en-US" dirty="0"/>
              <a:t> T, et al. Nationwide incidence of thyroid eye disease and cumulative incidence of strabismus and surgical interventions in Denmark. </a:t>
            </a:r>
            <a:r>
              <a:rPr lang="en-US" altLang="en-US" i="1" dirty="0"/>
              <a:t>JAMA Ophthalmol</a:t>
            </a:r>
            <a:r>
              <a:rPr lang="en-US" altLang="en-US" dirty="0"/>
              <a:t>. Published online April 28, 2022. doi:10.1001/jamaophthalmol.2022.1002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Results</a:t>
            </a:r>
          </a:p>
        </p:txBody>
      </p:sp>
      <p:sp>
        <p:nvSpPr>
          <p:cNvPr id="4" name="Rectangle 3">
            <a:extLst>
              <a:ext uri="{FF2B5EF4-FFF2-40B4-BE49-F238E27FC236}">
                <a16:creationId xmlns:a16="http://schemas.microsoft.com/office/drawing/2014/main" id="{5D2B3BE0-2486-4BFE-B8F5-AA1D54BAF299}"/>
              </a:ext>
            </a:extLst>
          </p:cNvPr>
          <p:cNvSpPr>
            <a:spLocks noChangeArrowheads="1"/>
          </p:cNvSpPr>
          <p:nvPr/>
        </p:nvSpPr>
        <p:spPr bwMode="auto">
          <a:xfrm>
            <a:off x="1142999" y="1464473"/>
            <a:ext cx="9905999" cy="307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a:t>Cumulative Incidence by Sex of Strabismus Surgery or Being Diagnosed </a:t>
            </a:r>
          </a:p>
          <a:p>
            <a:pPr algn="ctr" eaLnBrk="1" hangingPunct="1">
              <a:buFontTx/>
              <a:buNone/>
            </a:pPr>
            <a:r>
              <a:rPr lang="en-US" altLang="en-US" dirty="0"/>
              <a:t>With Strabismus After Thyroid Eye Disease Diagnosis</a:t>
            </a:r>
          </a:p>
        </p:txBody>
      </p:sp>
      <p:sp>
        <p:nvSpPr>
          <p:cNvPr id="7" name="Content Placeholder 1">
            <a:extLst>
              <a:ext uri="{FF2B5EF4-FFF2-40B4-BE49-F238E27FC236}">
                <a16:creationId xmlns:a16="http://schemas.microsoft.com/office/drawing/2014/main" id="{E298C883-77A4-4524-9A17-C267CB82B334}"/>
              </a:ext>
            </a:extLst>
          </p:cNvPr>
          <p:cNvSpPr>
            <a:spLocks noGrp="1"/>
          </p:cNvSpPr>
          <p:nvPr>
            <p:ph sz="half" idx="1"/>
          </p:nvPr>
        </p:nvSpPr>
        <p:spPr>
          <a:xfrm>
            <a:off x="1600198" y="4953000"/>
            <a:ext cx="8991600" cy="761776"/>
          </a:xfrm>
        </p:spPr>
        <p:txBody>
          <a:bodyPr/>
          <a:lstStyle/>
          <a:p>
            <a:pPr marL="0" indent="0">
              <a:buNone/>
            </a:pPr>
            <a:r>
              <a:rPr lang="en-US" sz="1200" dirty="0"/>
              <a:t>There was a difference between the sexes in cumulative incidence of strabismus or strabismus surgery, with men having a higher incidence of either (men: 13.3%; 95% CI, 10.75-15.86 vs women: 7.2%; 95% CI, 6.24-8.08; absolute difference: 6.1% [95% CI, 3.42-8.14; </a:t>
            </a:r>
            <a:r>
              <a:rPr lang="en-US" sz="1200" i="1" dirty="0"/>
              <a:t>P</a:t>
            </a:r>
            <a:r>
              <a:rPr lang="en-US" sz="1200" dirty="0"/>
              <a:t> &lt; .001]).</a:t>
            </a:r>
          </a:p>
        </p:txBody>
      </p:sp>
      <p:pic>
        <p:nvPicPr>
          <p:cNvPr id="6" name="Picture 5">
            <a:extLst>
              <a:ext uri="{FF2B5EF4-FFF2-40B4-BE49-F238E27FC236}">
                <a16:creationId xmlns:a16="http://schemas.microsoft.com/office/drawing/2014/main" id="{2255C158-4046-4936-8FE3-F95D8BC669C8}"/>
              </a:ext>
            </a:extLst>
          </p:cNvPr>
          <p:cNvPicPr>
            <a:picLocks noChangeAspect="1"/>
          </p:cNvPicPr>
          <p:nvPr/>
        </p:nvPicPr>
        <p:blipFill rotWithShape="1">
          <a:blip r:embed="rId2"/>
          <a:srcRect t="51111" b="3334"/>
          <a:stretch/>
        </p:blipFill>
        <p:spPr>
          <a:xfrm>
            <a:off x="6088222" y="2168925"/>
            <a:ext cx="4710367" cy="2669670"/>
          </a:xfrm>
          <a:prstGeom prst="rect">
            <a:avLst/>
          </a:prstGeom>
        </p:spPr>
      </p:pic>
      <p:pic>
        <p:nvPicPr>
          <p:cNvPr id="8" name="Picture 7">
            <a:extLst>
              <a:ext uri="{FF2B5EF4-FFF2-40B4-BE49-F238E27FC236}">
                <a16:creationId xmlns:a16="http://schemas.microsoft.com/office/drawing/2014/main" id="{9585717F-DA9A-4279-967F-84B581939492}"/>
              </a:ext>
            </a:extLst>
          </p:cNvPr>
          <p:cNvPicPr>
            <a:picLocks noChangeAspect="1"/>
          </p:cNvPicPr>
          <p:nvPr/>
        </p:nvPicPr>
        <p:blipFill rotWithShape="1">
          <a:blip r:embed="rId2"/>
          <a:srcRect t="1111" b="52222"/>
          <a:stretch/>
        </p:blipFill>
        <p:spPr>
          <a:xfrm>
            <a:off x="1295400" y="2193254"/>
            <a:ext cx="4593809" cy="2667112"/>
          </a:xfrm>
          <a:prstGeom prst="rect">
            <a:avLst/>
          </a:prstGeom>
        </p:spPr>
      </p:pic>
    </p:spTree>
    <p:extLst>
      <p:ext uri="{BB962C8B-B14F-4D97-AF65-F5344CB8AC3E}">
        <p14:creationId xmlns:p14="http://schemas.microsoft.com/office/powerpoint/2010/main" val="20441576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Comment</a:t>
            </a:r>
          </a:p>
        </p:txBody>
      </p:sp>
      <p:sp>
        <p:nvSpPr>
          <p:cNvPr id="8" name="Rectangle 3"/>
          <p:cNvSpPr txBox="1">
            <a:spLocks noChangeArrowheads="1"/>
          </p:cNvSpPr>
          <p:nvPr/>
        </p:nvSpPr>
        <p:spPr bwMode="auto">
          <a:xfrm>
            <a:off x="914400" y="1543050"/>
            <a:ext cx="1036320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dirty="0">
                <a:latin typeface="+mj-lt"/>
              </a:rPr>
              <a:t>The national mean annual TED incidence in our study was higher for both women and men than previously reported in other single and multicenter Scandinavian studies (2.7-3.3 per 100 000 person-years for women, 0.5-0.9 per 100 000 person-years for men).</a:t>
            </a:r>
          </a:p>
          <a:p>
            <a:pPr eaLnBrk="1" hangingPunct="1">
              <a:spcBef>
                <a:spcPts val="0"/>
              </a:spcBef>
            </a:pPr>
            <a:r>
              <a:rPr lang="en-US" dirty="0">
                <a:latin typeface="+mj-lt"/>
              </a:rPr>
              <a:t>In contrast, it was lower than in a previous study from Minnesota (16/100 000 person-years in women and 2.9/100 000 person-years in men). The Minnesota study </a:t>
            </a:r>
            <a:r>
              <a:rPr lang="en-GB" dirty="0">
                <a:latin typeface="+mj-lt"/>
              </a:rPr>
              <a:t>had a 4-year cumulative incidence for decompression surgery of 4.3%, which was comparable with our result of 5%.</a:t>
            </a:r>
          </a:p>
          <a:p>
            <a:pPr eaLnBrk="1" hangingPunct="1">
              <a:spcBef>
                <a:spcPts val="0"/>
              </a:spcBef>
            </a:pPr>
            <a:r>
              <a:rPr lang="en-US" altLang="en-US" kern="0" dirty="0">
                <a:latin typeface="+mj-lt"/>
              </a:rPr>
              <a:t>The cyclical fluctuation of TED over 19 years could be explained by several factors:</a:t>
            </a:r>
          </a:p>
          <a:p>
            <a:pPr lvl="1" eaLnBrk="1" hangingPunct="1">
              <a:spcBef>
                <a:spcPts val="0"/>
              </a:spcBef>
            </a:pPr>
            <a:r>
              <a:rPr lang="en-US" altLang="en-US" kern="0" dirty="0">
                <a:latin typeface="+mj-lt"/>
              </a:rPr>
              <a:t>Changes in smoking habits</a:t>
            </a:r>
          </a:p>
          <a:p>
            <a:pPr lvl="1" eaLnBrk="1" hangingPunct="1">
              <a:spcBef>
                <a:spcPts val="0"/>
              </a:spcBef>
            </a:pPr>
            <a:r>
              <a:rPr lang="en-US" altLang="en-US" kern="0" dirty="0">
                <a:latin typeface="+mj-lt"/>
              </a:rPr>
              <a:t>Structural changes in the Danish health care system, which led to raised clinical awareness of thyroid eye disease such as implementation of new clinical guidelines, centralization of treatment, and introduction of intravenous treatment with weekly methylprednisolone</a:t>
            </a:r>
          </a:p>
          <a:p>
            <a:pPr eaLnBrk="1" hangingPunct="1">
              <a:spcBef>
                <a:spcPts val="0"/>
              </a:spcBef>
            </a:pPr>
            <a:r>
              <a:rPr lang="en-US" dirty="0">
                <a:solidFill>
                  <a:srgbClr val="000000"/>
                </a:solidFill>
                <a:latin typeface="+mj-lt"/>
                <a:ea typeface="Times New Roman" panose="02020603050405020304" pitchFamily="18" charset="0"/>
                <a:cs typeface="Times New Roman" panose="02020603050405020304" pitchFamily="18" charset="0"/>
              </a:rPr>
              <a:t>This Danish study provides nationwide empirical incidence of TED and strabismus and </a:t>
            </a:r>
            <a:r>
              <a:rPr lang="en-US" dirty="0">
                <a:latin typeface="+mj-lt"/>
              </a:rPr>
              <a:t>surgical interventions after TED that required in- or out-patient hospital treatment, which might be used for patient information and health care planning.</a:t>
            </a:r>
          </a:p>
          <a:p>
            <a:pPr lvl="1" eaLnBrk="1" hangingPunct="1">
              <a:spcBef>
                <a:spcPts val="0"/>
              </a:spcBef>
            </a:pPr>
            <a:endParaRPr lang="en-US" altLang="en-US" kern="0" dirty="0">
              <a:latin typeface="+mj-lt"/>
            </a:endParaRPr>
          </a:p>
          <a:p>
            <a:pPr eaLnBrk="1" hangingPunct="1">
              <a:spcBef>
                <a:spcPts val="0"/>
              </a:spcBef>
              <a:buFontTx/>
              <a:buChar char="-"/>
            </a:pPr>
            <a:endParaRPr lang="en-US" altLang="en-US" dirty="0">
              <a:latin typeface="+mj-lt"/>
            </a:endParaRPr>
          </a:p>
          <a:p>
            <a:pPr eaLnBrk="1" hangingPunct="1">
              <a:spcBef>
                <a:spcPts val="0"/>
              </a:spcBef>
              <a:buFontTx/>
              <a:buChar char="-"/>
            </a:pPr>
            <a:endParaRPr lang="en-US" altLang="en-US" kern="0" dirty="0">
              <a:latin typeface="+mj-lt"/>
            </a:endParaRPr>
          </a:p>
          <a:p>
            <a:pPr marL="0" indent="0" eaLnBrk="1" hangingPunct="1">
              <a:spcBef>
                <a:spcPts val="0"/>
              </a:spcBef>
              <a:buNone/>
            </a:pPr>
            <a:endParaRPr lang="en-US" altLang="en-US" kern="0" dirty="0">
              <a:latin typeface="+mj-lt"/>
            </a:endParaRPr>
          </a:p>
          <a:p>
            <a:pPr eaLnBrk="1" hangingPunct="1">
              <a:spcBef>
                <a:spcPts val="0"/>
              </a:spcBef>
            </a:pPr>
            <a:endParaRPr lang="en-US" altLang="en-US" kern="0" dirty="0">
              <a:latin typeface="+mj-lt"/>
            </a:endParaRPr>
          </a:p>
          <a:p>
            <a:pPr eaLnBrk="1" hangingPunct="1"/>
            <a:endParaRPr lang="en-US" altLang="en-US" kern="0" dirty="0">
              <a:latin typeface="+mj-lt"/>
            </a:endParaRPr>
          </a:p>
          <a:p>
            <a:pPr eaLnBrk="1" hangingPunct="1"/>
            <a:endParaRPr lang="en-GB" dirty="0">
              <a:latin typeface="+mj-lt"/>
            </a:endParaRPr>
          </a:p>
          <a:p>
            <a:pPr marL="0" indent="0" eaLnBrk="1" hangingPunct="1">
              <a:buNone/>
            </a:pPr>
            <a:endParaRPr lang="en-US" altLang="en-US" kern="0" dirty="0">
              <a:latin typeface="+mj-lt"/>
            </a:endParaRPr>
          </a:p>
          <a:p>
            <a:pPr eaLnBrk="1" hangingPunct="1"/>
            <a:endParaRPr lang="en-US" altLang="en-US" kern="0" dirty="0">
              <a:latin typeface="+mj-lt"/>
            </a:endParaRPr>
          </a:p>
        </p:txBody>
      </p:sp>
    </p:spTree>
    <p:extLst>
      <p:ext uri="{BB962C8B-B14F-4D97-AF65-F5344CB8AC3E}">
        <p14:creationId xmlns:p14="http://schemas.microsoft.com/office/powerpoint/2010/main" val="2599582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Contact Information</a:t>
            </a:r>
          </a:p>
        </p:txBody>
      </p:sp>
      <p:sp>
        <p:nvSpPr>
          <p:cNvPr id="8" name="Rectangle 3"/>
          <p:cNvSpPr txBox="1">
            <a:spLocks noChangeArrowheads="1"/>
          </p:cNvSpPr>
          <p:nvPr/>
        </p:nvSpPr>
        <p:spPr bwMode="auto">
          <a:xfrm>
            <a:off x="914400" y="1543050"/>
            <a:ext cx="1036320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kern="0" dirty="0"/>
              <a:t>If you have questions, please contact the corresponding author:</a:t>
            </a:r>
          </a:p>
          <a:p>
            <a:pPr lvl="1" eaLnBrk="1" hangingPunct="1"/>
            <a:r>
              <a:rPr lang="en-US" altLang="en-US" dirty="0"/>
              <a:t>Christina Ellervik, MD, PhD, DMSci, </a:t>
            </a:r>
            <a:r>
              <a:rPr lang="en-US" altLang="en-US" dirty="0" err="1"/>
              <a:t>MMSci</a:t>
            </a:r>
            <a:r>
              <a:rPr lang="en-US" altLang="en-US" dirty="0"/>
              <a:t>, Harvard Medical School, Department of Laboratory Medicine, Boston Children’s Hospital, Boston, MA 02115 (</a:t>
            </a:r>
            <a:r>
              <a:rPr lang="en-US" altLang="en-US" dirty="0">
                <a:hlinkClick r:id="rId3"/>
              </a:rPr>
              <a:t>christina.ellervik@childrens.harvard.edu</a:t>
            </a:r>
            <a:r>
              <a:rPr lang="en-US" altLang="en-US" dirty="0"/>
              <a:t>).</a:t>
            </a:r>
          </a:p>
          <a:p>
            <a:pPr lvl="1" eaLnBrk="1" hangingPunct="1"/>
            <a:endParaRPr lang="en-US" altLang="en-US" sz="600" kern="0" dirty="0"/>
          </a:p>
          <a:p>
            <a:pPr lvl="1" algn="ctr" eaLnBrk="1" hangingPunct="1">
              <a:buFontTx/>
              <a:buNone/>
            </a:pPr>
            <a:r>
              <a:rPr lang="en-US" altLang="en-US" sz="2100" b="1" kern="0" dirty="0"/>
              <a:t>Funding/Support</a:t>
            </a:r>
          </a:p>
          <a:p>
            <a:pPr lvl="1" eaLnBrk="1" hangingPunct="1">
              <a:buFontTx/>
              <a:buNone/>
            </a:pPr>
            <a:endParaRPr lang="en-US" altLang="en-US" sz="600" kern="0" dirty="0"/>
          </a:p>
          <a:p>
            <a:pPr eaLnBrk="1" hangingPunct="1"/>
            <a:r>
              <a:rPr lang="en-US" altLang="en-US" kern="0" dirty="0"/>
              <a:t>This study was funded by the </a:t>
            </a:r>
            <a:r>
              <a:rPr lang="en-US" altLang="en-US" kern="0" dirty="0" err="1"/>
              <a:t>Synoptik</a:t>
            </a:r>
            <a:r>
              <a:rPr lang="en-US" altLang="en-US" kern="0" dirty="0"/>
              <a:t> Foundation, Ole Kirk’s Fond, </a:t>
            </a:r>
            <a:r>
              <a:rPr lang="en-US" altLang="en-US" kern="0" dirty="0" err="1"/>
              <a:t>Helsefonden</a:t>
            </a:r>
            <a:r>
              <a:rPr lang="en-US" altLang="en-US" kern="0" dirty="0"/>
              <a:t>, and Mikael </a:t>
            </a:r>
            <a:r>
              <a:rPr lang="en-US" altLang="en-US" kern="0" dirty="0" err="1"/>
              <a:t>Bondum</a:t>
            </a:r>
            <a:r>
              <a:rPr lang="en-US" altLang="en-US" kern="0" dirty="0"/>
              <a:t>.</a:t>
            </a:r>
          </a:p>
          <a:p>
            <a:pPr eaLnBrk="1" hangingPunct="1"/>
            <a:endParaRPr lang="en-US" altLang="en-US" sz="600" kern="0" dirty="0"/>
          </a:p>
          <a:p>
            <a:pPr algn="ctr" eaLnBrk="1" hangingPunct="1">
              <a:buFontTx/>
              <a:buNone/>
            </a:pPr>
            <a:r>
              <a:rPr lang="en-US" altLang="en-US" sz="2100" b="1" kern="0" dirty="0"/>
              <a:t>Conflict of Interest Disclosures</a:t>
            </a:r>
          </a:p>
          <a:p>
            <a:pPr eaLnBrk="1" hangingPunct="1"/>
            <a:endParaRPr lang="en-US" altLang="en-US" sz="600" kern="0" dirty="0"/>
          </a:p>
          <a:p>
            <a:pPr eaLnBrk="1" hangingPunct="1"/>
            <a:r>
              <a:rPr lang="en-US" kern="0" dirty="0"/>
              <a:t>None reported.</a:t>
            </a:r>
            <a:endParaRPr lang="en-US" altLang="en-US" kern="0" dirty="0"/>
          </a:p>
          <a:p>
            <a:pPr eaLnBrk="1" hangingPunct="1">
              <a:buFontTx/>
              <a:buNone/>
            </a:pPr>
            <a:endParaRPr lang="en-US" altLang="en-US" kern="0" dirty="0"/>
          </a:p>
          <a:p>
            <a:pPr eaLnBrk="1" hangingPunct="1">
              <a:buFontTx/>
              <a:buNone/>
            </a:pPr>
            <a:endParaRPr lang="en-US" altLang="en-US" kern="0" dirty="0"/>
          </a:p>
          <a:p>
            <a:pPr eaLnBrk="1" hangingPunct="1">
              <a:buFontTx/>
              <a:buNone/>
            </a:pPr>
            <a:endParaRPr lang="en-US" altLang="en-US" kern="0" dirty="0"/>
          </a:p>
          <a:p>
            <a:pPr eaLnBrk="1" hangingPunct="1">
              <a:buFontTx/>
              <a:buNone/>
            </a:pPr>
            <a:endParaRPr lang="en-US" altLang="en-US" sz="1050" kern="0" dirty="0"/>
          </a:p>
        </p:txBody>
      </p:sp>
    </p:spTree>
    <p:extLst>
      <p:ext uri="{BB962C8B-B14F-4D97-AF65-F5344CB8AC3E}">
        <p14:creationId xmlns:p14="http://schemas.microsoft.com/office/powerpoint/2010/main" val="3998950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Introduction</a:t>
            </a:r>
          </a:p>
        </p:txBody>
      </p:sp>
      <p:sp>
        <p:nvSpPr>
          <p:cNvPr id="8" name="Rectangle 3"/>
          <p:cNvSpPr txBox="1">
            <a:spLocks noChangeArrowheads="1"/>
          </p:cNvSpPr>
          <p:nvPr/>
        </p:nvSpPr>
        <p:spPr bwMode="auto">
          <a:xfrm>
            <a:off x="914400" y="1543050"/>
            <a:ext cx="1036320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b="1" kern="0" dirty="0"/>
              <a:t>Importance:</a:t>
            </a:r>
          </a:p>
          <a:p>
            <a:pPr lvl="1" eaLnBrk="1" hangingPunct="1"/>
            <a:r>
              <a:rPr lang="en-US" altLang="en-US" kern="0" dirty="0"/>
              <a:t>In thyroid eye disease (TED), orbital content (primarily the eye muscles but also fat tissue) expands because of edema and inflammation. </a:t>
            </a:r>
          </a:p>
          <a:p>
            <a:pPr lvl="1" eaLnBrk="1" hangingPunct="1"/>
            <a:r>
              <a:rPr lang="en-US" altLang="en-US" kern="0" dirty="0"/>
              <a:t>TED is a serious condition that can cause proptosis and strabismus and, in rare cases, lead to blindness.</a:t>
            </a:r>
          </a:p>
          <a:p>
            <a:pPr lvl="1" eaLnBrk="1" hangingPunct="1"/>
            <a:r>
              <a:rPr lang="en-US" altLang="en-US" kern="0" dirty="0"/>
              <a:t>Incidence data for TED and strabismus and surgical interventions after TED are sparce.</a:t>
            </a:r>
          </a:p>
          <a:p>
            <a:pPr lvl="1" eaLnBrk="1" hangingPunct="1"/>
            <a:endParaRPr lang="en-US" altLang="en-US" kern="0" dirty="0"/>
          </a:p>
          <a:p>
            <a:pPr eaLnBrk="1" hangingPunct="1"/>
            <a:r>
              <a:rPr lang="en-US" altLang="en-US" b="1" kern="0" dirty="0"/>
              <a:t>Objective:</a:t>
            </a:r>
          </a:p>
          <a:p>
            <a:pPr lvl="1" eaLnBrk="1" hangingPunct="1"/>
            <a:r>
              <a:rPr lang="en-US" kern="0" dirty="0"/>
              <a:t>To investigate the nationwide incidence of TED, strabismus, and surgical interventions associated with TED.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Methods</a:t>
            </a:r>
          </a:p>
        </p:txBody>
      </p:sp>
      <p:sp>
        <p:nvSpPr>
          <p:cNvPr id="8" name="Rectangle 3"/>
          <p:cNvSpPr txBox="1">
            <a:spLocks noChangeArrowheads="1"/>
          </p:cNvSpPr>
          <p:nvPr/>
        </p:nvSpPr>
        <p:spPr bwMode="auto">
          <a:xfrm>
            <a:off x="914400" y="1543050"/>
            <a:ext cx="1028700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b="1" dirty="0"/>
              <a:t>Study Design, Setting, and Participants: </a:t>
            </a:r>
          </a:p>
          <a:p>
            <a:pPr lvl="1" eaLnBrk="1" hangingPunct="1"/>
            <a:r>
              <a:rPr lang="en-US" dirty="0"/>
              <a:t>A nationwide registry-based cohort study using all Danish inhabitants aged 18 to 100 years between 2000 and 2018.</a:t>
            </a:r>
          </a:p>
          <a:p>
            <a:pPr lvl="1" eaLnBrk="1" hangingPunct="1"/>
            <a:endParaRPr lang="en-US" altLang="en-US" dirty="0"/>
          </a:p>
          <a:p>
            <a:pPr eaLnBrk="1" hangingPunct="1"/>
            <a:r>
              <a:rPr lang="en-US" altLang="en-US" b="1" dirty="0"/>
              <a:t>Main Outcomes: </a:t>
            </a:r>
          </a:p>
          <a:p>
            <a:pPr lvl="1" eaLnBrk="1" hangingPunct="1"/>
            <a:r>
              <a:rPr lang="en-US" altLang="zh-TW" dirty="0"/>
              <a:t>The incidence of TED and subsequent strabismus and surgical interventions were classified using the Danish National Patient Registry and the National Register of Medicinal Product Statistics (including prescriptions from all Danish pharmacies).</a:t>
            </a:r>
          </a:p>
          <a:p>
            <a:pPr lvl="1" eaLnBrk="1" hangingPunct="1"/>
            <a:r>
              <a:rPr lang="en-US" altLang="zh-TW" dirty="0"/>
              <a:t>Strabismus, strabismus surgery, and orbital decompression surgery were studied independently.</a:t>
            </a:r>
          </a:p>
          <a:p>
            <a:pPr lvl="1" eaLnBrk="1" hangingPunct="1"/>
            <a:r>
              <a:rPr lang="en-US" altLang="zh-TW" dirty="0"/>
              <a:t>Thyroid status was determined from prescriptions redeemed within the 5 years preceding TED diagnosis.</a:t>
            </a:r>
          </a:p>
        </p:txBody>
      </p:sp>
    </p:spTree>
    <p:extLst>
      <p:ext uri="{BB962C8B-B14F-4D97-AF65-F5344CB8AC3E}">
        <p14:creationId xmlns:p14="http://schemas.microsoft.com/office/powerpoint/2010/main" val="2450932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Methods</a:t>
            </a:r>
          </a:p>
        </p:txBody>
      </p:sp>
      <p:sp>
        <p:nvSpPr>
          <p:cNvPr id="8" name="Rectangle 3"/>
          <p:cNvSpPr txBox="1">
            <a:spLocks noChangeArrowheads="1"/>
          </p:cNvSpPr>
          <p:nvPr/>
        </p:nvSpPr>
        <p:spPr bwMode="auto">
          <a:xfrm>
            <a:off x="914400" y="1543050"/>
            <a:ext cx="1028700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b="1" dirty="0"/>
              <a:t>Limitations: </a:t>
            </a:r>
          </a:p>
          <a:p>
            <a:pPr lvl="1" eaLnBrk="1" hangingPunct="1"/>
            <a:r>
              <a:rPr lang="en-US" altLang="en-US" dirty="0"/>
              <a:t>Our results can only be generalized to populations with similar ethnicity, iodine intake status, and health care access.</a:t>
            </a:r>
          </a:p>
          <a:p>
            <a:pPr lvl="1" eaLnBrk="1" hangingPunct="1"/>
            <a:endParaRPr lang="en-US" altLang="en-US" dirty="0"/>
          </a:p>
          <a:p>
            <a:pPr eaLnBrk="1" hangingPunct="1">
              <a:spcBef>
                <a:spcPts val="0"/>
              </a:spcBef>
              <a:buFont typeface="Arial"/>
              <a:buChar char="•"/>
            </a:pPr>
            <a:r>
              <a:rPr lang="en-US" altLang="en-US" b="1" kern="0" dirty="0">
                <a:latin typeface="+mj-lt"/>
              </a:rPr>
              <a:t>Strengths:</a:t>
            </a:r>
          </a:p>
          <a:p>
            <a:pPr lvl="1" eaLnBrk="1" hangingPunct="1">
              <a:spcBef>
                <a:spcPts val="0"/>
              </a:spcBef>
              <a:buFont typeface="Arial"/>
              <a:buChar char="•"/>
            </a:pPr>
            <a:r>
              <a:rPr lang="en-US" altLang="en-US" kern="0" dirty="0">
                <a:latin typeface="+mj-lt"/>
              </a:rPr>
              <a:t>This study had an unbiased nationwide registry-based design that includes all diagnoses and surgical interventions from all hospitals in Denmark and all prescriptions from Danish pharmacies.</a:t>
            </a:r>
          </a:p>
          <a:p>
            <a:pPr lvl="1" eaLnBrk="1" hangingPunct="1"/>
            <a:endParaRPr lang="en-US" altLang="en-US" dirty="0"/>
          </a:p>
        </p:txBody>
      </p:sp>
    </p:spTree>
    <p:extLst>
      <p:ext uri="{BB962C8B-B14F-4D97-AF65-F5344CB8AC3E}">
        <p14:creationId xmlns:p14="http://schemas.microsoft.com/office/powerpoint/2010/main" val="3608496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Results</a:t>
            </a:r>
          </a:p>
        </p:txBody>
      </p:sp>
      <p:sp>
        <p:nvSpPr>
          <p:cNvPr id="8" name="Rectangle 3"/>
          <p:cNvSpPr txBox="1">
            <a:spLocks noChangeArrowheads="1"/>
          </p:cNvSpPr>
          <p:nvPr/>
        </p:nvSpPr>
        <p:spPr bwMode="auto">
          <a:xfrm>
            <a:off x="914400" y="1543050"/>
            <a:ext cx="1036320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dirty="0">
                <a:latin typeface="+mj-lt"/>
              </a:rPr>
              <a:t>The sampling frame each year consisted of a mean of 4.3 million participants.</a:t>
            </a:r>
          </a:p>
          <a:p>
            <a:pPr eaLnBrk="1" hangingPunct="1"/>
            <a:r>
              <a:rPr lang="en-US" sz="1800" dirty="0">
                <a:effectLst/>
                <a:latin typeface="+mj-lt"/>
                <a:ea typeface="Times New Roman" panose="02020603050405020304" pitchFamily="18" charset="0"/>
              </a:rPr>
              <a:t>The population was examined for a total of 8.22 × 10</a:t>
            </a:r>
            <a:r>
              <a:rPr lang="en-US" sz="1800" baseline="30000" dirty="0">
                <a:effectLst/>
                <a:latin typeface="+mj-lt"/>
                <a:ea typeface="Times New Roman" panose="02020603050405020304" pitchFamily="18" charset="0"/>
              </a:rPr>
              <a:t>7</a:t>
            </a:r>
            <a:r>
              <a:rPr lang="en-US" sz="1800" dirty="0">
                <a:effectLst/>
                <a:latin typeface="+mj-lt"/>
                <a:ea typeface="Times New Roman" panose="02020603050405020304" pitchFamily="18" charset="0"/>
              </a:rPr>
              <a:t> person-years overall.</a:t>
            </a:r>
          </a:p>
          <a:p>
            <a:pPr lvl="1" eaLnBrk="1" hangingPunct="1"/>
            <a:r>
              <a:rPr lang="en-US" dirty="0">
                <a:effectLst/>
                <a:latin typeface="+mj-lt"/>
                <a:ea typeface="Times New Roman" panose="02020603050405020304" pitchFamily="18" charset="0"/>
              </a:rPr>
              <a:t>Women: 4.18 × 10</a:t>
            </a:r>
            <a:r>
              <a:rPr lang="en-US" baseline="30000" dirty="0">
                <a:effectLst/>
                <a:latin typeface="+mj-lt"/>
                <a:ea typeface="Times New Roman" panose="02020603050405020304" pitchFamily="18" charset="0"/>
              </a:rPr>
              <a:t>7</a:t>
            </a:r>
            <a:r>
              <a:rPr lang="en-US" dirty="0">
                <a:effectLst/>
                <a:latin typeface="+mj-lt"/>
                <a:ea typeface="Times New Roman" panose="02020603050405020304" pitchFamily="18" charset="0"/>
              </a:rPr>
              <a:t> person-years </a:t>
            </a:r>
          </a:p>
          <a:p>
            <a:pPr lvl="1" eaLnBrk="1" hangingPunct="1"/>
            <a:r>
              <a:rPr lang="en-US" dirty="0">
                <a:latin typeface="+mj-lt"/>
                <a:ea typeface="Times New Roman" panose="02020603050405020304" pitchFamily="18" charset="0"/>
              </a:rPr>
              <a:t>Men: </a:t>
            </a:r>
            <a:r>
              <a:rPr lang="en-US" dirty="0">
                <a:effectLst/>
                <a:latin typeface="+mj-lt"/>
                <a:ea typeface="Times New Roman" panose="02020603050405020304" pitchFamily="18" charset="0"/>
              </a:rPr>
              <a:t>4.04 × 10</a:t>
            </a:r>
            <a:r>
              <a:rPr lang="en-US" baseline="30000" dirty="0">
                <a:effectLst/>
                <a:latin typeface="+mj-lt"/>
                <a:ea typeface="Times New Roman" panose="02020603050405020304" pitchFamily="18" charset="0"/>
              </a:rPr>
              <a:t>7</a:t>
            </a:r>
            <a:r>
              <a:rPr lang="en-US" dirty="0">
                <a:effectLst/>
                <a:latin typeface="+mj-lt"/>
                <a:ea typeface="Times New Roman" panose="02020603050405020304" pitchFamily="18" charset="0"/>
              </a:rPr>
              <a:t> person-years</a:t>
            </a:r>
            <a:endParaRPr lang="en-US" dirty="0">
              <a:latin typeface="+mj-lt"/>
              <a:ea typeface="Times New Roman" panose="02020603050405020304" pitchFamily="18" charset="0"/>
            </a:endParaRPr>
          </a:p>
          <a:p>
            <a:pPr eaLnBrk="1" hangingPunct="1"/>
            <a:r>
              <a:rPr lang="en-US" dirty="0">
                <a:latin typeface="+mj-lt"/>
              </a:rPr>
              <a:t>Of the 4106 patients with incident cases recorded in that period, 3344 (81.4%) were women and 762 (18.6%) were men.</a:t>
            </a:r>
          </a:p>
          <a:p>
            <a:pPr eaLnBrk="1" hangingPunct="1"/>
            <a:r>
              <a:rPr lang="en-US" dirty="0">
                <a:latin typeface="+mj-lt"/>
              </a:rPr>
              <a:t>The mean (SD) age at onset was 51.3 (14.5) years overall, 51.1 (14.5) years in women, and 52.2 (14.5) years in men.</a:t>
            </a:r>
            <a:endParaRPr lang="en-US" altLang="en-US" kern="0" dirty="0">
              <a:latin typeface="+mj-lt"/>
            </a:endParaRPr>
          </a:p>
        </p:txBody>
      </p:sp>
    </p:spTree>
    <p:extLst>
      <p:ext uri="{BB962C8B-B14F-4D97-AF65-F5344CB8AC3E}">
        <p14:creationId xmlns:p14="http://schemas.microsoft.com/office/powerpoint/2010/main" val="39709372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Results</a:t>
            </a:r>
          </a:p>
        </p:txBody>
      </p:sp>
      <p:sp>
        <p:nvSpPr>
          <p:cNvPr id="4" name="Rectangle 3">
            <a:extLst>
              <a:ext uri="{FF2B5EF4-FFF2-40B4-BE49-F238E27FC236}">
                <a16:creationId xmlns:a16="http://schemas.microsoft.com/office/drawing/2014/main" id="{5D2B3BE0-2486-4BFE-B8F5-AA1D54BAF299}"/>
              </a:ext>
            </a:extLst>
          </p:cNvPr>
          <p:cNvSpPr>
            <a:spLocks noChangeArrowheads="1"/>
          </p:cNvSpPr>
          <p:nvPr/>
        </p:nvSpPr>
        <p:spPr bwMode="auto">
          <a:xfrm>
            <a:off x="1142999" y="1464473"/>
            <a:ext cx="9905999" cy="307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a:t>Incidence of Thyroid Eye Disease in Denmark (2000-2018)</a:t>
            </a:r>
          </a:p>
        </p:txBody>
      </p:sp>
      <p:sp>
        <p:nvSpPr>
          <p:cNvPr id="7" name="Content Placeholder 1">
            <a:extLst>
              <a:ext uri="{FF2B5EF4-FFF2-40B4-BE49-F238E27FC236}">
                <a16:creationId xmlns:a16="http://schemas.microsoft.com/office/drawing/2014/main" id="{E298C883-77A4-4524-9A17-C267CB82B334}"/>
              </a:ext>
            </a:extLst>
          </p:cNvPr>
          <p:cNvSpPr>
            <a:spLocks noGrp="1"/>
          </p:cNvSpPr>
          <p:nvPr>
            <p:ph sz="half" idx="1"/>
          </p:nvPr>
        </p:nvSpPr>
        <p:spPr>
          <a:xfrm>
            <a:off x="6629400" y="1905000"/>
            <a:ext cx="4800600" cy="3810000"/>
          </a:xfrm>
        </p:spPr>
        <p:txBody>
          <a:bodyPr/>
          <a:lstStyle/>
          <a:p>
            <a:pPr marL="0" indent="0">
              <a:buNone/>
            </a:pPr>
            <a:r>
              <a:rPr lang="en-US" sz="1200" dirty="0"/>
              <a:t>The mean numerical incidence rate and age-standardized incidence rate were similar. The incidence in both sexes gradually decreased from 2005, with the lowest incidence rate in 2010, and then increased until reaching a steady level between 2014 and 2018. Women had a higher incidence of thyroid eye disease than men. Information on date of birth, sex, demographics, and vital status of the Danish population was obtained from the Danish Civil Registration System and linked to the Danish National Patient Registry via encrypted unique identifiers in Statistics Denmark.</a:t>
            </a:r>
          </a:p>
          <a:p>
            <a:pPr marL="0" indent="0">
              <a:buNone/>
            </a:pPr>
            <a:endParaRPr lang="en-US" sz="1200" dirty="0"/>
          </a:p>
          <a:p>
            <a:pPr marL="0" indent="0">
              <a:buNone/>
            </a:pPr>
            <a:r>
              <a:rPr lang="en-US" sz="1200" dirty="0"/>
              <a:t>The mean annual nationwide incidence (per 100</a:t>
            </a:r>
            <a:r>
              <a:rPr lang="en-US" sz="1800" dirty="0">
                <a:effectLst/>
                <a:latin typeface="Times New Roman" panose="02020603050405020304" pitchFamily="18" charset="0"/>
                <a:ea typeface="Times New Roman" panose="02020603050405020304" pitchFamily="18" charset="0"/>
                <a:cs typeface="Arial" panose="020B0604020202020204" pitchFamily="34" charset="0"/>
              </a:rPr>
              <a:t> </a:t>
            </a:r>
            <a:r>
              <a:rPr lang="en-US" sz="1200" dirty="0"/>
              <a:t>000 per year):</a:t>
            </a:r>
          </a:p>
          <a:p>
            <a:r>
              <a:rPr lang="en-US" sz="1200" dirty="0"/>
              <a:t>Overall: 5.0</a:t>
            </a:r>
          </a:p>
          <a:p>
            <a:r>
              <a:rPr lang="en-US" sz="1200" dirty="0"/>
              <a:t>Female: 8.0</a:t>
            </a:r>
          </a:p>
          <a:p>
            <a:r>
              <a:rPr lang="en-US" sz="1200" dirty="0"/>
              <a:t>Male: 1.9</a:t>
            </a:r>
          </a:p>
          <a:p>
            <a:r>
              <a:rPr lang="en-US" sz="1200" dirty="0" err="1"/>
              <a:t>Female:male</a:t>
            </a:r>
            <a:r>
              <a:rPr lang="en-US" sz="1200" dirty="0"/>
              <a:t> ratio: 4:1</a:t>
            </a:r>
          </a:p>
          <a:p>
            <a:pPr marL="0" indent="0">
              <a:buNone/>
            </a:pPr>
            <a:endParaRPr lang="en-US" sz="1200" dirty="0"/>
          </a:p>
        </p:txBody>
      </p:sp>
      <p:pic>
        <p:nvPicPr>
          <p:cNvPr id="3" name="Picture 2">
            <a:extLst>
              <a:ext uri="{FF2B5EF4-FFF2-40B4-BE49-F238E27FC236}">
                <a16:creationId xmlns:a16="http://schemas.microsoft.com/office/drawing/2014/main" id="{C742729A-8C3C-4592-A3BA-5B2702A1800B}"/>
              </a:ext>
            </a:extLst>
          </p:cNvPr>
          <p:cNvPicPr>
            <a:picLocks noChangeAspect="1"/>
          </p:cNvPicPr>
          <p:nvPr/>
        </p:nvPicPr>
        <p:blipFill>
          <a:blip r:embed="rId2"/>
          <a:stretch>
            <a:fillRect/>
          </a:stretch>
        </p:blipFill>
        <p:spPr>
          <a:xfrm>
            <a:off x="838200" y="1956743"/>
            <a:ext cx="5691188" cy="3436784"/>
          </a:xfrm>
          <a:prstGeom prst="rect">
            <a:avLst/>
          </a:prstGeom>
        </p:spPr>
      </p:pic>
    </p:spTree>
    <p:extLst>
      <p:ext uri="{BB962C8B-B14F-4D97-AF65-F5344CB8AC3E}">
        <p14:creationId xmlns:p14="http://schemas.microsoft.com/office/powerpoint/2010/main" val="588296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Results</a:t>
            </a:r>
          </a:p>
        </p:txBody>
      </p:sp>
      <p:sp>
        <p:nvSpPr>
          <p:cNvPr id="4" name="Rectangle 3">
            <a:extLst>
              <a:ext uri="{FF2B5EF4-FFF2-40B4-BE49-F238E27FC236}">
                <a16:creationId xmlns:a16="http://schemas.microsoft.com/office/drawing/2014/main" id="{5D2B3BE0-2486-4BFE-B8F5-AA1D54BAF299}"/>
              </a:ext>
            </a:extLst>
          </p:cNvPr>
          <p:cNvSpPr>
            <a:spLocks noChangeArrowheads="1"/>
          </p:cNvSpPr>
          <p:nvPr/>
        </p:nvSpPr>
        <p:spPr bwMode="auto">
          <a:xfrm>
            <a:off x="1142999" y="1464473"/>
            <a:ext cx="9905999" cy="307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a:t>Thyroid Status at Time of Thyroid Eye Disease Diagnosis in Denmark (2000-2018)</a:t>
            </a:r>
          </a:p>
        </p:txBody>
      </p:sp>
      <p:sp>
        <p:nvSpPr>
          <p:cNvPr id="7" name="Content Placeholder 1">
            <a:extLst>
              <a:ext uri="{FF2B5EF4-FFF2-40B4-BE49-F238E27FC236}">
                <a16:creationId xmlns:a16="http://schemas.microsoft.com/office/drawing/2014/main" id="{E298C883-77A4-4524-9A17-C267CB82B334}"/>
              </a:ext>
            </a:extLst>
          </p:cNvPr>
          <p:cNvSpPr>
            <a:spLocks noGrp="1"/>
          </p:cNvSpPr>
          <p:nvPr>
            <p:ph sz="half" idx="1"/>
          </p:nvPr>
        </p:nvSpPr>
        <p:spPr>
          <a:xfrm>
            <a:off x="7353300" y="1936212"/>
            <a:ext cx="3657600" cy="3810000"/>
          </a:xfrm>
        </p:spPr>
        <p:txBody>
          <a:bodyPr/>
          <a:lstStyle/>
          <a:p>
            <a:pPr marL="0" indent="0">
              <a:buNone/>
            </a:pPr>
            <a:r>
              <a:rPr lang="en-US" sz="1200" dirty="0"/>
              <a:t>The majority of the patients diagnosed with thyroid eye disease were hyperthyroid. The thyroid status proportions did not change over the time studied in either men or women.</a:t>
            </a:r>
          </a:p>
          <a:p>
            <a:pPr marL="0" indent="0">
              <a:buNone/>
            </a:pPr>
            <a:endParaRPr lang="en-US" sz="1200" dirty="0"/>
          </a:p>
          <a:p>
            <a:pPr marL="0" indent="0">
              <a:buNone/>
            </a:pPr>
            <a:r>
              <a:rPr lang="en-US" sz="1200" dirty="0"/>
              <a:t>At the time of TED diagnosis:</a:t>
            </a:r>
          </a:p>
          <a:p>
            <a:r>
              <a:rPr lang="en-US" sz="1200" dirty="0"/>
              <a:t>14.9 % Were euthyroid</a:t>
            </a:r>
          </a:p>
          <a:p>
            <a:r>
              <a:rPr lang="en-US" sz="1200" dirty="0"/>
              <a:t>73.5 % Were hyperthyroid</a:t>
            </a:r>
          </a:p>
          <a:p>
            <a:r>
              <a:rPr lang="en-US" sz="1200" dirty="0"/>
              <a:t>11.6 % Were hypothyroid</a:t>
            </a:r>
          </a:p>
          <a:p>
            <a:pPr marL="0" indent="0">
              <a:buNone/>
            </a:pPr>
            <a:endParaRPr lang="en-US" sz="1200" dirty="0"/>
          </a:p>
        </p:txBody>
      </p:sp>
      <p:pic>
        <p:nvPicPr>
          <p:cNvPr id="6" name="Picture 5">
            <a:extLst>
              <a:ext uri="{FF2B5EF4-FFF2-40B4-BE49-F238E27FC236}">
                <a16:creationId xmlns:a16="http://schemas.microsoft.com/office/drawing/2014/main" id="{F2DAC879-05D4-46F0-9C92-67A1C145CE3D}"/>
              </a:ext>
            </a:extLst>
          </p:cNvPr>
          <p:cNvPicPr>
            <a:picLocks noChangeAspect="1"/>
          </p:cNvPicPr>
          <p:nvPr/>
        </p:nvPicPr>
        <p:blipFill>
          <a:blip r:embed="rId2"/>
          <a:stretch>
            <a:fillRect/>
          </a:stretch>
        </p:blipFill>
        <p:spPr>
          <a:xfrm>
            <a:off x="914400" y="1919997"/>
            <a:ext cx="6172200" cy="3440873"/>
          </a:xfrm>
          <a:prstGeom prst="rect">
            <a:avLst/>
          </a:prstGeom>
        </p:spPr>
      </p:pic>
    </p:spTree>
    <p:extLst>
      <p:ext uri="{BB962C8B-B14F-4D97-AF65-F5344CB8AC3E}">
        <p14:creationId xmlns:p14="http://schemas.microsoft.com/office/powerpoint/2010/main" val="29704167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Results</a:t>
            </a:r>
          </a:p>
        </p:txBody>
      </p:sp>
      <p:sp>
        <p:nvSpPr>
          <p:cNvPr id="4" name="Rectangle 3">
            <a:extLst>
              <a:ext uri="{FF2B5EF4-FFF2-40B4-BE49-F238E27FC236}">
                <a16:creationId xmlns:a16="http://schemas.microsoft.com/office/drawing/2014/main" id="{5D2B3BE0-2486-4BFE-B8F5-AA1D54BAF299}"/>
              </a:ext>
            </a:extLst>
          </p:cNvPr>
          <p:cNvSpPr>
            <a:spLocks noChangeArrowheads="1"/>
          </p:cNvSpPr>
          <p:nvPr/>
        </p:nvSpPr>
        <p:spPr bwMode="auto">
          <a:xfrm>
            <a:off x="1142999" y="1464473"/>
            <a:ext cx="9905999" cy="307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a:t>Cumulative Incidence of Patients Who Were Euthyroid </a:t>
            </a:r>
          </a:p>
          <a:p>
            <a:pPr algn="ctr" eaLnBrk="1" hangingPunct="1">
              <a:buFontTx/>
              <a:buNone/>
            </a:pPr>
            <a:r>
              <a:rPr lang="en-US" altLang="en-US" dirty="0"/>
              <a:t>Being Prescribed Thyroid Medication After Thyroid Eye Disease Diagnosis</a:t>
            </a:r>
          </a:p>
        </p:txBody>
      </p:sp>
      <p:sp>
        <p:nvSpPr>
          <p:cNvPr id="7" name="Content Placeholder 1">
            <a:extLst>
              <a:ext uri="{FF2B5EF4-FFF2-40B4-BE49-F238E27FC236}">
                <a16:creationId xmlns:a16="http://schemas.microsoft.com/office/drawing/2014/main" id="{E298C883-77A4-4524-9A17-C267CB82B334}"/>
              </a:ext>
            </a:extLst>
          </p:cNvPr>
          <p:cNvSpPr>
            <a:spLocks noGrp="1"/>
          </p:cNvSpPr>
          <p:nvPr>
            <p:ph sz="half" idx="1"/>
          </p:nvPr>
        </p:nvSpPr>
        <p:spPr>
          <a:xfrm>
            <a:off x="6553200" y="2236237"/>
            <a:ext cx="3657600" cy="3810000"/>
          </a:xfrm>
        </p:spPr>
        <p:txBody>
          <a:bodyPr/>
          <a:lstStyle/>
          <a:p>
            <a:pPr marL="0" indent="0">
              <a:buNone/>
            </a:pPr>
            <a:r>
              <a:rPr lang="en-US" sz="1200" dirty="0"/>
              <a:t>In this group of patients, there was an increase in prescriptions over the first 2 years after diagnosis, which then stabilized. The 4-year cumulative incidence for redeeming a prescription was 41% for antithyroid medication and 13% for L-thyroxine.</a:t>
            </a:r>
          </a:p>
        </p:txBody>
      </p:sp>
      <p:pic>
        <p:nvPicPr>
          <p:cNvPr id="3" name="Picture 2">
            <a:extLst>
              <a:ext uri="{FF2B5EF4-FFF2-40B4-BE49-F238E27FC236}">
                <a16:creationId xmlns:a16="http://schemas.microsoft.com/office/drawing/2014/main" id="{F011C14F-AB9C-4468-85CE-65ADCDB81D97}"/>
              </a:ext>
            </a:extLst>
          </p:cNvPr>
          <p:cNvPicPr>
            <a:picLocks noChangeAspect="1"/>
          </p:cNvPicPr>
          <p:nvPr/>
        </p:nvPicPr>
        <p:blipFill>
          <a:blip r:embed="rId2"/>
          <a:stretch>
            <a:fillRect/>
          </a:stretch>
        </p:blipFill>
        <p:spPr>
          <a:xfrm>
            <a:off x="1978090" y="2236237"/>
            <a:ext cx="4495800" cy="3640964"/>
          </a:xfrm>
          <a:prstGeom prst="rect">
            <a:avLst/>
          </a:prstGeom>
        </p:spPr>
      </p:pic>
    </p:spTree>
    <p:extLst>
      <p:ext uri="{BB962C8B-B14F-4D97-AF65-F5344CB8AC3E}">
        <p14:creationId xmlns:p14="http://schemas.microsoft.com/office/powerpoint/2010/main" val="688508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Results</a:t>
            </a:r>
          </a:p>
        </p:txBody>
      </p:sp>
      <p:sp>
        <p:nvSpPr>
          <p:cNvPr id="4" name="Rectangle 3">
            <a:extLst>
              <a:ext uri="{FF2B5EF4-FFF2-40B4-BE49-F238E27FC236}">
                <a16:creationId xmlns:a16="http://schemas.microsoft.com/office/drawing/2014/main" id="{5D2B3BE0-2486-4BFE-B8F5-AA1D54BAF299}"/>
              </a:ext>
            </a:extLst>
          </p:cNvPr>
          <p:cNvSpPr>
            <a:spLocks noChangeArrowheads="1"/>
          </p:cNvSpPr>
          <p:nvPr/>
        </p:nvSpPr>
        <p:spPr bwMode="auto">
          <a:xfrm>
            <a:off x="1142998" y="1353724"/>
            <a:ext cx="9905999" cy="307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a:t>Cumulative Incidence of Strabismus, Strabismus Surgery, </a:t>
            </a:r>
          </a:p>
          <a:p>
            <a:pPr algn="ctr" eaLnBrk="1" hangingPunct="1">
              <a:buFontTx/>
              <a:buNone/>
            </a:pPr>
            <a:r>
              <a:rPr lang="en-US" altLang="en-US" dirty="0"/>
              <a:t>or Orbital Decompression Surgery After Diagnosis of Thyroid Eye Disease</a:t>
            </a:r>
          </a:p>
        </p:txBody>
      </p:sp>
      <p:sp>
        <p:nvSpPr>
          <p:cNvPr id="7" name="Content Placeholder 1">
            <a:extLst>
              <a:ext uri="{FF2B5EF4-FFF2-40B4-BE49-F238E27FC236}">
                <a16:creationId xmlns:a16="http://schemas.microsoft.com/office/drawing/2014/main" id="{E298C883-77A4-4524-9A17-C267CB82B334}"/>
              </a:ext>
            </a:extLst>
          </p:cNvPr>
          <p:cNvSpPr>
            <a:spLocks noGrp="1"/>
          </p:cNvSpPr>
          <p:nvPr>
            <p:ph sz="half" idx="1"/>
          </p:nvPr>
        </p:nvSpPr>
        <p:spPr>
          <a:xfrm>
            <a:off x="6300972" y="4149343"/>
            <a:ext cx="4199077" cy="1412345"/>
          </a:xfrm>
        </p:spPr>
        <p:txBody>
          <a:bodyPr/>
          <a:lstStyle/>
          <a:p>
            <a:pPr marL="0" indent="0">
              <a:buNone/>
            </a:pPr>
            <a:r>
              <a:rPr lang="en-US" sz="1200" dirty="0"/>
              <a:t>The cumulative incidence of strabismus as an outcome of thyroid eye disease increased to 10% during the first 4 years after diagnosis and then became stable at 12%. The cumulative incidence of strabismus surgery was 8% after 4 years and reached a maximum incidence of 10% after 8 years. The cumulative incidence of decompression surgery was steady at 5% after 4 years.</a:t>
            </a:r>
          </a:p>
        </p:txBody>
      </p:sp>
      <p:pic>
        <p:nvPicPr>
          <p:cNvPr id="6" name="Picture 5">
            <a:extLst>
              <a:ext uri="{FF2B5EF4-FFF2-40B4-BE49-F238E27FC236}">
                <a16:creationId xmlns:a16="http://schemas.microsoft.com/office/drawing/2014/main" id="{83DD6BF0-1FEE-4648-BC72-2D8DAEE9F2B6}"/>
              </a:ext>
            </a:extLst>
          </p:cNvPr>
          <p:cNvPicPr>
            <a:picLocks noChangeAspect="1"/>
          </p:cNvPicPr>
          <p:nvPr/>
        </p:nvPicPr>
        <p:blipFill rotWithShape="1">
          <a:blip r:embed="rId2"/>
          <a:srcRect l="-3021" t="1690" b="65940"/>
          <a:stretch/>
        </p:blipFill>
        <p:spPr>
          <a:xfrm>
            <a:off x="1500370" y="2079989"/>
            <a:ext cx="4290830" cy="1923065"/>
          </a:xfrm>
          <a:prstGeom prst="rect">
            <a:avLst/>
          </a:prstGeom>
        </p:spPr>
      </p:pic>
      <p:pic>
        <p:nvPicPr>
          <p:cNvPr id="8" name="Picture 7">
            <a:extLst>
              <a:ext uri="{FF2B5EF4-FFF2-40B4-BE49-F238E27FC236}">
                <a16:creationId xmlns:a16="http://schemas.microsoft.com/office/drawing/2014/main" id="{69B98BD4-CA40-4A7F-845E-B8FF77103F08}"/>
              </a:ext>
            </a:extLst>
          </p:cNvPr>
          <p:cNvPicPr>
            <a:picLocks noChangeAspect="1"/>
          </p:cNvPicPr>
          <p:nvPr/>
        </p:nvPicPr>
        <p:blipFill rotWithShape="1">
          <a:blip r:embed="rId2"/>
          <a:srcRect t="66190" b="1496"/>
          <a:stretch/>
        </p:blipFill>
        <p:spPr>
          <a:xfrm>
            <a:off x="1600200" y="3932352"/>
            <a:ext cx="4290830" cy="1977754"/>
          </a:xfrm>
          <a:prstGeom prst="rect">
            <a:avLst/>
          </a:prstGeom>
        </p:spPr>
      </p:pic>
      <p:pic>
        <p:nvPicPr>
          <p:cNvPr id="9" name="Picture 8">
            <a:extLst>
              <a:ext uri="{FF2B5EF4-FFF2-40B4-BE49-F238E27FC236}">
                <a16:creationId xmlns:a16="http://schemas.microsoft.com/office/drawing/2014/main" id="{06ADEE93-B3CC-4813-8649-315ADF9D6687}"/>
              </a:ext>
            </a:extLst>
          </p:cNvPr>
          <p:cNvPicPr>
            <a:picLocks noChangeAspect="1"/>
          </p:cNvPicPr>
          <p:nvPr/>
        </p:nvPicPr>
        <p:blipFill rotWithShape="1">
          <a:blip r:embed="rId2"/>
          <a:srcRect t="33332" b="32857"/>
          <a:stretch/>
        </p:blipFill>
        <p:spPr>
          <a:xfrm>
            <a:off x="6095997" y="2079989"/>
            <a:ext cx="4290830" cy="2069354"/>
          </a:xfrm>
          <a:prstGeom prst="rect">
            <a:avLst/>
          </a:prstGeom>
        </p:spPr>
      </p:pic>
    </p:spTree>
    <p:extLst>
      <p:ext uri="{BB962C8B-B14F-4D97-AF65-F5344CB8AC3E}">
        <p14:creationId xmlns:p14="http://schemas.microsoft.com/office/powerpoint/2010/main" val="1148574557"/>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Clouds</Template>
  <TotalTime>285</TotalTime>
  <Words>1089</Words>
  <Application>Microsoft Office PowerPoint</Application>
  <PresentationFormat>Widescreen</PresentationFormat>
  <Paragraphs>88</Paragraphs>
  <Slides>12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Times New Roman</vt:lpstr>
      <vt:lpstr>Default Design</vt:lpstr>
      <vt:lpstr>PowerPoint Presentation</vt:lpstr>
      <vt:lpstr>Introduction</vt:lpstr>
      <vt:lpstr>Methods</vt:lpstr>
      <vt:lpstr>Methods</vt:lpstr>
      <vt:lpstr>Results</vt:lpstr>
      <vt:lpstr>Results</vt:lpstr>
      <vt:lpstr>Results</vt:lpstr>
      <vt:lpstr>Results</vt:lpstr>
      <vt:lpstr>Results</vt:lpstr>
      <vt:lpstr>Results</vt:lpstr>
      <vt:lpstr>Comment</vt:lpstr>
      <vt:lpstr>Contact Information</vt:lpstr>
    </vt:vector>
  </TitlesOfParts>
  <Company>ama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article</dc:title>
  <dc:creator>lhayes</dc:creator>
  <cp:lastModifiedBy>Iris Lo  (she/her/hers)</cp:lastModifiedBy>
  <cp:revision>45</cp:revision>
  <dcterms:created xsi:type="dcterms:W3CDTF">2011-01-18T21:26:38Z</dcterms:created>
  <dcterms:modified xsi:type="dcterms:W3CDTF">2022-04-27T18:12:48Z</dcterms:modified>
</cp:coreProperties>
</file>