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8"/>
  </p:notesMasterIdLst>
  <p:sldIdLst>
    <p:sldId id="279" r:id="rId2"/>
    <p:sldId id="261" r:id="rId3"/>
    <p:sldId id="265" r:id="rId4"/>
    <p:sldId id="286" r:id="rId5"/>
    <p:sldId id="285" r:id="rId6"/>
    <p:sldId id="272" r:id="rId7"/>
  </p:sldIdLst>
  <p:sldSz cx="7772400" cy="100584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779" autoAdjust="0"/>
    <p:restoredTop sz="94660"/>
  </p:normalViewPr>
  <p:slideViewPr>
    <p:cSldViewPr snapToGrid="0">
      <p:cViewPr varScale="1">
        <p:scale>
          <a:sx n="43" d="100"/>
          <a:sy n="43" d="100"/>
        </p:scale>
        <p:origin x="2535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it Adhikari" userId="3af6be0e-2300-415e-ac21-6e0f52a3d458" providerId="ADAL" clId="{97B86136-5A4C-44D4-8074-91D95BB301AF}"/>
    <pc:docChg chg="modSld">
      <pc:chgData name="Amit Adhikari" userId="3af6be0e-2300-415e-ac21-6e0f52a3d458" providerId="ADAL" clId="{97B86136-5A4C-44D4-8074-91D95BB301AF}" dt="2022-01-07T17:22:10.211" v="1" actId="20577"/>
      <pc:docMkLst>
        <pc:docMk/>
      </pc:docMkLst>
      <pc:sldChg chg="modSp mod">
        <pc:chgData name="Amit Adhikari" userId="3af6be0e-2300-415e-ac21-6e0f52a3d458" providerId="ADAL" clId="{97B86136-5A4C-44D4-8074-91D95BB301AF}" dt="2022-01-07T17:22:10.211" v="1" actId="20577"/>
        <pc:sldMkLst>
          <pc:docMk/>
          <pc:sldMk cId="2208356" sldId="272"/>
        </pc:sldMkLst>
        <pc:spChg chg="mod">
          <ac:chgData name="Amit Adhikari" userId="3af6be0e-2300-415e-ac21-6e0f52a3d458" providerId="ADAL" clId="{97B86136-5A4C-44D4-8074-91D95BB301AF}" dt="2022-01-07T17:22:10.211" v="1" actId="20577"/>
          <ac:spMkLst>
            <pc:docMk/>
            <pc:sldMk cId="2208356" sldId="272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CDF94089-A26A-4A1D-AA55-398B1EDD289C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7113" y="1163638"/>
            <a:ext cx="242887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6E9DCC5-027A-4A14-BC82-265C13FE6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8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006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3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71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Top Copy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194310" y="7711440"/>
            <a:ext cx="7383780" cy="167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063" baseline="0">
                <a:solidFill>
                  <a:srgbClr val="324B60"/>
                </a:solidFill>
              </a:defRPr>
            </a:lvl1pPr>
          </a:lstStyle>
          <a:p>
            <a:pPr lvl="0"/>
            <a:r>
              <a:rPr lang="en-US" dirty="0"/>
              <a:t>Click to add body text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194310" y="2458720"/>
            <a:ext cx="7383780" cy="50292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956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Place image here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5869FD4-6A66-456E-B8EA-1C214B063A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3973" y="335280"/>
            <a:ext cx="5926455" cy="839426"/>
          </a:xfrm>
          <a:prstGeom prst="rect">
            <a:avLst/>
          </a:prstGeom>
        </p:spPr>
        <p:txBody>
          <a:bodyPr anchor="ctr"/>
          <a:lstStyle>
            <a:lvl1pPr marL="0" indent="0">
              <a:buFont typeface="Arial" panose="020B0604020202020204" pitchFamily="34" charset="0"/>
              <a:buNone/>
              <a:defRPr sz="1487" b="1">
                <a:solidFill>
                  <a:schemeClr val="accent2"/>
                </a:solidFill>
                <a:latin typeface="+mj-lt"/>
              </a:defRPr>
            </a:lvl1pPr>
            <a:lvl2pPr marL="291435" indent="0">
              <a:buFont typeface="Arial" panose="020B0604020202020204" pitchFamily="34" charset="0"/>
              <a:buNone/>
              <a:defRPr>
                <a:solidFill>
                  <a:schemeClr val="accent2"/>
                </a:solidFill>
              </a:defRPr>
            </a:lvl2pPr>
            <a:lvl3pPr marL="582868" indent="0">
              <a:buFont typeface="Arial" panose="020B0604020202020204" pitchFamily="34" charset="0"/>
              <a:buNone/>
              <a:defRPr>
                <a:solidFill>
                  <a:schemeClr val="accent2"/>
                </a:solidFill>
              </a:defRPr>
            </a:lvl3pPr>
            <a:lvl4pPr marL="874303" indent="0">
              <a:buFont typeface="Arial" panose="020B0604020202020204" pitchFamily="34" charset="0"/>
              <a:buNone/>
              <a:defRPr>
                <a:solidFill>
                  <a:schemeClr val="accent2"/>
                </a:solidFill>
              </a:defRPr>
            </a:lvl4pPr>
            <a:lvl5pPr marL="1165738" indent="0">
              <a:buFont typeface="Arial" panose="020B0604020202020204" pitchFamily="34" charset="0"/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7146A64-7E46-4CF3-A137-96A68CF3C0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3973" y="1397000"/>
            <a:ext cx="7383780" cy="711873"/>
          </a:xfrm>
          <a:prstGeom prst="rect">
            <a:avLst/>
          </a:prstGeom>
        </p:spPr>
        <p:txBody>
          <a:bodyPr anchor="ctr"/>
          <a:lstStyle>
            <a:lvl1pPr>
              <a:defRPr sz="1275">
                <a:solidFill>
                  <a:srgbClr val="6D6877"/>
                </a:solidFill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36943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64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708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2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6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13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785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31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6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2A637-D4AA-43AD-BD19-F7B091ACB807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D06D0-7D77-4E66-B0D8-57E47EAF7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2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5" r:id="rId12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128" y="235161"/>
            <a:ext cx="2145139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3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images 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150128" y="543107"/>
            <a:ext cx="7567742" cy="306108"/>
          </a:xfrm>
          <a:prstGeom prst="rect">
            <a:avLst/>
          </a:prstGeom>
          <a:noFill/>
        </p:spPr>
        <p:txBody>
          <a:bodyPr vert="horz" wrap="square" lIns="58293" tIns="29146" rIns="58293" bIns="29146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S1- Western for pp65, IE-1 and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gB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using LAMP-specific antibody</a:t>
            </a:r>
          </a:p>
        </p:txBody>
      </p:sp>
      <p:sp>
        <p:nvSpPr>
          <p:cNvPr id="8" name="Rectangle 7"/>
          <p:cNvSpPr/>
          <p:nvPr/>
        </p:nvSpPr>
        <p:spPr>
          <a:xfrm>
            <a:off x="2238044" y="1616457"/>
            <a:ext cx="2121592" cy="221214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/>
          </a:p>
        </p:txBody>
      </p:sp>
      <p:sp>
        <p:nvSpPr>
          <p:cNvPr id="9" name="TextBox 8"/>
          <p:cNvSpPr txBox="1"/>
          <p:nvPr/>
        </p:nvSpPr>
        <p:spPr>
          <a:xfrm>
            <a:off x="2276134" y="1392941"/>
            <a:ext cx="260008" cy="268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48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81925" y="1385654"/>
            <a:ext cx="260008" cy="268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48" dirty="0"/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63229" y="1386974"/>
            <a:ext cx="260008" cy="268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48" dirty="0"/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57455" y="1390367"/>
            <a:ext cx="260008" cy="268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48" dirty="0"/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33011" y="1380097"/>
            <a:ext cx="260008" cy="268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48" dirty="0"/>
              <a:t>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25112" y="1383081"/>
            <a:ext cx="260008" cy="268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48" dirty="0"/>
              <a:t>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6328" y="1385654"/>
            <a:ext cx="260008" cy="268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48" dirty="0"/>
              <a:t>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02034" y="1909838"/>
            <a:ext cx="2786340" cy="2212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4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Lanes</a:t>
            </a:r>
          </a:p>
          <a:p>
            <a:r>
              <a:rPr lang="en-US" sz="1148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Molecular weight Marker</a:t>
            </a:r>
          </a:p>
          <a:p>
            <a:r>
              <a:rPr lang="en-US" sz="1148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 293T </a:t>
            </a:r>
            <a:r>
              <a:rPr lang="en-US" sz="1148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untransfected</a:t>
            </a:r>
            <a:r>
              <a:rPr lang="en-US" sz="1148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non-</a:t>
            </a:r>
            <a:r>
              <a:rPr lang="en-US" sz="1148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deglycosylated</a:t>
            </a:r>
            <a:endParaRPr lang="en-US" sz="114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48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 293T </a:t>
            </a:r>
            <a:r>
              <a:rPr lang="en-US" sz="1148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untransfected</a:t>
            </a:r>
            <a:r>
              <a:rPr lang="en-US" sz="1148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148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deglycosylated</a:t>
            </a:r>
            <a:endParaRPr lang="en-US" sz="114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48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 Human LAMP non-</a:t>
            </a:r>
            <a:r>
              <a:rPr lang="en-US" sz="1148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deglycosylated</a:t>
            </a:r>
            <a:endParaRPr lang="en-US" sz="114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48" dirty="0">
                <a:latin typeface="Times New Roman" panose="02020603050405020304" pitchFamily="18" charset="0"/>
                <a:cs typeface="Times New Roman" panose="02020603050405020304" pitchFamily="18" charset="0"/>
              </a:rPr>
              <a:t>5, Human LAMP </a:t>
            </a:r>
            <a:r>
              <a:rPr lang="en-US" sz="1148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deglycosylated</a:t>
            </a:r>
            <a:endParaRPr lang="en-US" sz="114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48" dirty="0">
                <a:latin typeface="Times New Roman" panose="02020603050405020304" pitchFamily="18" charset="0"/>
                <a:cs typeface="Times New Roman" panose="02020603050405020304" pitchFamily="18" charset="0"/>
              </a:rPr>
              <a:t>6, ITI-1001 transfected, non-</a:t>
            </a:r>
            <a:r>
              <a:rPr lang="en-US" sz="1148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deglycosylated</a:t>
            </a:r>
            <a:endParaRPr lang="en-US" sz="114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48" dirty="0">
                <a:latin typeface="Times New Roman" panose="02020603050405020304" pitchFamily="18" charset="0"/>
                <a:cs typeface="Times New Roman" panose="02020603050405020304" pitchFamily="18" charset="0"/>
              </a:rPr>
              <a:t>7, ITI-1001 transfected, </a:t>
            </a:r>
            <a:r>
              <a:rPr lang="en-US" sz="1148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deglycosylated</a:t>
            </a:r>
            <a:endParaRPr lang="en-US" sz="114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4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4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4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4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35759" y="1806486"/>
            <a:ext cx="333746" cy="2100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5" dirty="0"/>
              <a:t>250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38465" y="2115943"/>
            <a:ext cx="333746" cy="2100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5" dirty="0"/>
              <a:t>130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41604" y="2432283"/>
            <a:ext cx="333746" cy="2100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5" dirty="0"/>
              <a:t>100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54579" y="2715006"/>
            <a:ext cx="284052" cy="2100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5" dirty="0"/>
              <a:t>70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959229" y="3038769"/>
            <a:ext cx="284052" cy="2100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5" dirty="0"/>
              <a:t>55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60719" y="3423864"/>
            <a:ext cx="284052" cy="2100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5" dirty="0"/>
              <a:t>35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54579" y="3654876"/>
            <a:ext cx="284052" cy="2100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5" dirty="0"/>
              <a:t>25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46804" y="1692762"/>
            <a:ext cx="336952" cy="2100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5" dirty="0" err="1"/>
              <a:t>kDa</a:t>
            </a:r>
            <a:endParaRPr lang="en-US" sz="765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3FA15F-DC1A-4331-9650-9778A8E13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043" y="1616457"/>
            <a:ext cx="2121592" cy="221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94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 txBox="1">
            <a:spLocks/>
          </p:cNvSpPr>
          <p:nvPr/>
        </p:nvSpPr>
        <p:spPr>
          <a:xfrm>
            <a:off x="279753" y="514422"/>
            <a:ext cx="7567742" cy="306108"/>
          </a:xfrm>
          <a:prstGeom prst="rect">
            <a:avLst/>
          </a:prstGeom>
          <a:noFill/>
        </p:spPr>
        <p:txBody>
          <a:bodyPr vert="horz" wrap="square" lIns="58293" tIns="29146" rIns="58293" bIns="29146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S2- ELISpot data for IL-4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7A8C02-D23E-4F48-997D-F535D8098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212" y="1499016"/>
            <a:ext cx="3194777" cy="262355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4AF41-3D45-4A00-B590-BABAD7D10D86}"/>
              </a:ext>
            </a:extLst>
          </p:cNvPr>
          <p:cNvCxnSpPr>
            <a:cxnSpLocks/>
          </p:cNvCxnSpPr>
          <p:nvPr/>
        </p:nvCxnSpPr>
        <p:spPr>
          <a:xfrm>
            <a:off x="3362407" y="3954691"/>
            <a:ext cx="1463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CA01E98-B749-4689-BCE7-76753DC3AA46}"/>
              </a:ext>
            </a:extLst>
          </p:cNvPr>
          <p:cNvSpPr txBox="1"/>
          <p:nvPr/>
        </p:nvSpPr>
        <p:spPr>
          <a:xfrm>
            <a:off x="3756278" y="3954691"/>
            <a:ext cx="5870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Antigens</a:t>
            </a:r>
          </a:p>
        </p:txBody>
      </p:sp>
    </p:spTree>
    <p:extLst>
      <p:ext uri="{BB962C8B-B14F-4D97-AF65-F5344CB8AC3E}">
        <p14:creationId xmlns:p14="http://schemas.microsoft.com/office/powerpoint/2010/main" val="163367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18F89D8-13FD-4651-B7A6-16B2DE30C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0" y="1095679"/>
            <a:ext cx="1807128" cy="1561678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6397" y="486276"/>
            <a:ext cx="7567742" cy="387156"/>
          </a:xfrm>
          <a:noFill/>
        </p:spPr>
        <p:txBody>
          <a:bodyPr vert="horz" wrap="square" lIns="58293" tIns="29146" rIns="58293" bIns="29146" rtlCol="0" anchor="ctr">
            <a:spAutoFit/>
          </a:bodyPr>
          <a:lstStyle/>
          <a:p>
            <a:r>
              <a:rPr lang="en-US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S3-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Investigating </a:t>
            </a:r>
            <a:r>
              <a:rPr lang="en-US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immune cells in TME upon ITI-1001 vaccination</a:t>
            </a:r>
          </a:p>
        </p:txBody>
      </p:sp>
      <p:cxnSp>
        <p:nvCxnSpPr>
          <p:cNvPr id="86" name="Straight Connector 85"/>
          <p:cNvCxnSpPr/>
          <p:nvPr/>
        </p:nvCxnSpPr>
        <p:spPr>
          <a:xfrm rot="10800000" flipH="1">
            <a:off x="1141774" y="1325830"/>
            <a:ext cx="6763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139078" y="1325831"/>
            <a:ext cx="0" cy="614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1818096" y="1327198"/>
            <a:ext cx="0" cy="614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359686" y="1181910"/>
            <a:ext cx="27924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6A2C7E6-E012-41C7-B6F4-1F819C414776}"/>
              </a:ext>
            </a:extLst>
          </p:cNvPr>
          <p:cNvGrpSpPr/>
          <p:nvPr/>
        </p:nvGrpSpPr>
        <p:grpSpPr>
          <a:xfrm>
            <a:off x="2696756" y="1019900"/>
            <a:ext cx="1891550" cy="1629532"/>
            <a:chOff x="2189950" y="730768"/>
            <a:chExt cx="1643825" cy="144600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2BF72C2-98FF-48F9-AE7D-4B125426E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89950" y="730768"/>
              <a:ext cx="1643825" cy="1446009"/>
            </a:xfrm>
            <a:prstGeom prst="rect">
              <a:avLst/>
            </a:prstGeom>
          </p:spPr>
        </p:pic>
        <p:cxnSp>
          <p:nvCxnSpPr>
            <p:cNvPr id="90" name="Straight Connector 89"/>
            <p:cNvCxnSpPr/>
            <p:nvPr/>
          </p:nvCxnSpPr>
          <p:spPr>
            <a:xfrm rot="10800000" flipH="1">
              <a:off x="2792784" y="1020180"/>
              <a:ext cx="61240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790344" y="1020180"/>
              <a:ext cx="0" cy="554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3405190" y="1021414"/>
              <a:ext cx="0" cy="554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2958145" y="875617"/>
              <a:ext cx="27924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24B2A3-F68A-4623-AE55-8FE5D54DFCF5}"/>
              </a:ext>
            </a:extLst>
          </p:cNvPr>
          <p:cNvGrpSpPr/>
          <p:nvPr/>
        </p:nvGrpSpPr>
        <p:grpSpPr>
          <a:xfrm>
            <a:off x="2732290" y="2901399"/>
            <a:ext cx="1929927" cy="1629532"/>
            <a:chOff x="2113554" y="2463599"/>
            <a:chExt cx="1769292" cy="151696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BCA9F28-BA3F-4392-B036-C1CBF3E57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13554" y="2463599"/>
              <a:ext cx="1769292" cy="1516960"/>
            </a:xfrm>
            <a:prstGeom prst="rect">
              <a:avLst/>
            </a:prstGeom>
          </p:spPr>
        </p:pic>
        <p:cxnSp>
          <p:nvCxnSpPr>
            <p:cNvPr id="100" name="Straight Connector 99"/>
            <p:cNvCxnSpPr/>
            <p:nvPr/>
          </p:nvCxnSpPr>
          <p:spPr>
            <a:xfrm rot="10800000" flipH="1">
              <a:off x="2903197" y="2710387"/>
              <a:ext cx="5572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2900977" y="2710388"/>
              <a:ext cx="0" cy="476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460459" y="2711447"/>
              <a:ext cx="0" cy="476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3075132" y="2573727"/>
              <a:ext cx="27924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12590" y="948191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55669" y="948191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971305-F740-4FF5-93FB-496122BAF046}"/>
              </a:ext>
            </a:extLst>
          </p:cNvPr>
          <p:cNvGrpSpPr/>
          <p:nvPr/>
        </p:nvGrpSpPr>
        <p:grpSpPr>
          <a:xfrm>
            <a:off x="374873" y="2795900"/>
            <a:ext cx="2114151" cy="1774050"/>
            <a:chOff x="197451" y="2427409"/>
            <a:chExt cx="1855507" cy="153444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58E4765-1DF5-4916-8953-31CA207BC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9137" y="2482307"/>
              <a:ext cx="1693821" cy="1479544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197451" y="2427409"/>
              <a:ext cx="2584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178F540-3F55-4F2C-9171-458081B1720F}"/>
                </a:ext>
              </a:extLst>
            </p:cNvPr>
            <p:cNvCxnSpPr/>
            <p:nvPr/>
          </p:nvCxnSpPr>
          <p:spPr>
            <a:xfrm rot="10800000" flipH="1">
              <a:off x="1042389" y="2655319"/>
              <a:ext cx="5572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F4C5A2D-E54D-455B-9960-959AA4E7D909}"/>
                </a:ext>
              </a:extLst>
            </p:cNvPr>
            <p:cNvCxnSpPr/>
            <p:nvPr/>
          </p:nvCxnSpPr>
          <p:spPr>
            <a:xfrm>
              <a:off x="1040169" y="2655320"/>
              <a:ext cx="0" cy="476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AD34621-F469-4666-BF9D-E1193FB61FC9}"/>
                </a:ext>
              </a:extLst>
            </p:cNvPr>
            <p:cNvCxnSpPr/>
            <p:nvPr/>
          </p:nvCxnSpPr>
          <p:spPr>
            <a:xfrm>
              <a:off x="1599651" y="2656379"/>
              <a:ext cx="0" cy="476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2C87808-E835-4072-AC46-2F7CAE3DEB7A}"/>
                </a:ext>
              </a:extLst>
            </p:cNvPr>
            <p:cNvSpPr txBox="1"/>
            <p:nvPr/>
          </p:nvSpPr>
          <p:spPr>
            <a:xfrm>
              <a:off x="1214324" y="2518659"/>
              <a:ext cx="2936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1CF2BA0-B340-473E-AA74-48FB0E735C64}"/>
              </a:ext>
            </a:extLst>
          </p:cNvPr>
          <p:cNvGrpSpPr/>
          <p:nvPr/>
        </p:nvGrpSpPr>
        <p:grpSpPr>
          <a:xfrm>
            <a:off x="4933434" y="988103"/>
            <a:ext cx="1782664" cy="1573785"/>
            <a:chOff x="3889875" y="735276"/>
            <a:chExt cx="1663735" cy="143699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6E94F03-E10C-4AE6-A841-E56C4FC8C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89875" y="735276"/>
              <a:ext cx="1663735" cy="1436991"/>
            </a:xfrm>
            <a:prstGeom prst="rect">
              <a:avLst/>
            </a:prstGeom>
          </p:spPr>
        </p:pic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5A038AC-F67E-455C-90B9-529DC8AE7E4D}"/>
                </a:ext>
              </a:extLst>
            </p:cNvPr>
            <p:cNvCxnSpPr/>
            <p:nvPr/>
          </p:nvCxnSpPr>
          <p:spPr>
            <a:xfrm rot="10800000" flipH="1">
              <a:off x="4530242" y="973223"/>
              <a:ext cx="61240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93F89B7-89AA-43A2-B027-749E605DDDC4}"/>
                </a:ext>
              </a:extLst>
            </p:cNvPr>
            <p:cNvCxnSpPr/>
            <p:nvPr/>
          </p:nvCxnSpPr>
          <p:spPr>
            <a:xfrm>
              <a:off x="4527802" y="973223"/>
              <a:ext cx="0" cy="554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5EED1A7-6752-4187-BF0B-9AFA381B978C}"/>
                </a:ext>
              </a:extLst>
            </p:cNvPr>
            <p:cNvCxnSpPr/>
            <p:nvPr/>
          </p:nvCxnSpPr>
          <p:spPr>
            <a:xfrm>
              <a:off x="5142648" y="974457"/>
              <a:ext cx="0" cy="554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0164663-5952-4923-BE03-E525BCC300D6}"/>
                </a:ext>
              </a:extLst>
            </p:cNvPr>
            <p:cNvSpPr txBox="1"/>
            <p:nvPr/>
          </p:nvSpPr>
          <p:spPr>
            <a:xfrm>
              <a:off x="4695603" y="828660"/>
              <a:ext cx="27924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3212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45618" y="703769"/>
            <a:ext cx="7793639" cy="737445"/>
          </a:xfrm>
          <a:noFill/>
        </p:spPr>
        <p:txBody>
          <a:bodyPr vert="horz" wrap="square" lIns="58293" tIns="29146" rIns="58293" bIns="29146" rtlCol="0" anchor="ctr">
            <a:spAutoFit/>
          </a:bodyPr>
          <a:lstStyle/>
          <a:p>
            <a:r>
              <a:rPr lang="en-US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S4- T-reg frequency in responders and non-responders upon ITI-1001 vaccination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DEE111-4F23-4483-8048-8981519568C1}"/>
              </a:ext>
            </a:extLst>
          </p:cNvPr>
          <p:cNvGrpSpPr/>
          <p:nvPr/>
        </p:nvGrpSpPr>
        <p:grpSpPr>
          <a:xfrm>
            <a:off x="1591992" y="1714499"/>
            <a:ext cx="3707793" cy="3112491"/>
            <a:chOff x="1331346" y="2405934"/>
            <a:chExt cx="3707793" cy="311249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60EF710-CB08-4F19-AFB4-5F598855CD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341"/>
            <a:stretch/>
          </p:blipFill>
          <p:spPr>
            <a:xfrm>
              <a:off x="1331346" y="2405934"/>
              <a:ext cx="3707793" cy="3112491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3081958" y="2759109"/>
              <a:ext cx="1199848" cy="120285"/>
              <a:chOff x="5634990" y="2610319"/>
              <a:chExt cx="1188720" cy="121451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5634990" y="2617470"/>
                <a:ext cx="118872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6823710" y="2610319"/>
                <a:ext cx="0" cy="914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634990" y="2617470"/>
                <a:ext cx="0" cy="1143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3426043" y="2535367"/>
              <a:ext cx="5116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p-0.05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5303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4453" y="162035"/>
            <a:ext cx="7567742" cy="387156"/>
          </a:xfrm>
          <a:noFill/>
        </p:spPr>
        <p:txBody>
          <a:bodyPr vert="horz" wrap="square" lIns="58293" tIns="29146" rIns="58293" bIns="29146" rtlCol="0" anchor="ctr">
            <a:spAutoFit/>
          </a:bodyPr>
          <a:lstStyle/>
          <a:p>
            <a:r>
              <a:rPr lang="en-US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S5- Gating strategy for TME immune cells and FMO control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48966"/>
          <a:stretch/>
        </p:blipFill>
        <p:spPr>
          <a:xfrm>
            <a:off x="224453" y="2036573"/>
            <a:ext cx="3075709" cy="919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6814" y="814377"/>
            <a:ext cx="1245854" cy="268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48" b="1" dirty="0"/>
              <a:t>A Gating strategy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BB6E13-FBBF-48A6-A2CB-D882A46074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474" t="50000"/>
          <a:stretch/>
        </p:blipFill>
        <p:spPr>
          <a:xfrm>
            <a:off x="6481239" y="801550"/>
            <a:ext cx="761220" cy="8402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614859-A7E2-4493-BCC3-C515383C87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864" t="67636" r="27444"/>
          <a:stretch/>
        </p:blipFill>
        <p:spPr>
          <a:xfrm>
            <a:off x="2910601" y="5829354"/>
            <a:ext cx="837384" cy="8792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16A6129-18C3-4DCE-BF6C-87F5A37EF7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277" t="34501" r="19099" b="32135"/>
          <a:stretch/>
        </p:blipFill>
        <p:spPr>
          <a:xfrm>
            <a:off x="4319225" y="1819654"/>
            <a:ext cx="726834" cy="8372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FABF5A6-7489-4CB4-9D10-0FE02B61E7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805" t="49037" r="22729" b="4780"/>
          <a:stretch/>
        </p:blipFill>
        <p:spPr>
          <a:xfrm>
            <a:off x="6070202" y="2832625"/>
            <a:ext cx="783772" cy="8989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3E54613-FC47-49B2-99AE-649B247B77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273" y="6932181"/>
            <a:ext cx="734952" cy="89142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E08C117-5AC1-4A32-B920-E8A355DE7A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7225" y="6993168"/>
            <a:ext cx="709854" cy="84208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1EEA7AB-2C08-4105-8F1E-59A951502C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2178" y="7012789"/>
            <a:ext cx="709742" cy="81273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C0CC32B-39DD-41C6-82DD-1C844FFE2091}"/>
              </a:ext>
            </a:extLst>
          </p:cNvPr>
          <p:cNvCxnSpPr>
            <a:cxnSpLocks/>
          </p:cNvCxnSpPr>
          <p:nvPr/>
        </p:nvCxnSpPr>
        <p:spPr>
          <a:xfrm flipV="1">
            <a:off x="2747852" y="1067640"/>
            <a:ext cx="823923" cy="823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3B75D7-DD6C-431F-A8FF-FBF909AC781F}"/>
              </a:ext>
            </a:extLst>
          </p:cNvPr>
          <p:cNvCxnSpPr>
            <a:cxnSpLocks/>
          </p:cNvCxnSpPr>
          <p:nvPr/>
        </p:nvCxnSpPr>
        <p:spPr>
          <a:xfrm>
            <a:off x="3211760" y="2951841"/>
            <a:ext cx="402638" cy="353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6C1E5C4-D529-4667-94A7-C6BE094102DD}"/>
              </a:ext>
            </a:extLst>
          </p:cNvPr>
          <p:cNvCxnSpPr>
            <a:cxnSpLocks/>
          </p:cNvCxnSpPr>
          <p:nvPr/>
        </p:nvCxnSpPr>
        <p:spPr>
          <a:xfrm>
            <a:off x="3085482" y="3439471"/>
            <a:ext cx="712934" cy="808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8034E054-0F91-411F-98CB-AF840EDD7C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8725" y="2955787"/>
            <a:ext cx="720643" cy="860469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0606A982-3271-4D22-AC88-FDAA512FCFAD}"/>
              </a:ext>
            </a:extLst>
          </p:cNvPr>
          <p:cNvSpPr txBox="1"/>
          <p:nvPr/>
        </p:nvSpPr>
        <p:spPr>
          <a:xfrm>
            <a:off x="342701" y="5398193"/>
            <a:ext cx="1125629" cy="268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48" b="1" dirty="0"/>
              <a:t>B FMO controls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BBE3221-2033-4587-9208-E70EBD7B8D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8" t="68948" r="79644"/>
          <a:stretch/>
        </p:blipFill>
        <p:spPr>
          <a:xfrm>
            <a:off x="1404202" y="5847171"/>
            <a:ext cx="807457" cy="84358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0FDFADD-0483-4A4F-9F49-6B239856D5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78" t="68948" r="63410"/>
          <a:stretch/>
        </p:blipFill>
        <p:spPr>
          <a:xfrm>
            <a:off x="705260" y="5877888"/>
            <a:ext cx="762641" cy="84358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664A901-C317-42DA-BD97-969A083D53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55" t="67636" r="45333"/>
          <a:stretch/>
        </p:blipFill>
        <p:spPr>
          <a:xfrm>
            <a:off x="2211659" y="5811538"/>
            <a:ext cx="762641" cy="87921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5CA2009-9AF5-4B91-A898-1BE3B4BDA0E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6052" r="51446"/>
          <a:stretch/>
        </p:blipFill>
        <p:spPr>
          <a:xfrm>
            <a:off x="2719402" y="8050921"/>
            <a:ext cx="721977" cy="84416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2678243-92D8-413B-A943-779B2AFF0DA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8154" t="6052"/>
          <a:stretch/>
        </p:blipFill>
        <p:spPr>
          <a:xfrm>
            <a:off x="1912977" y="8062564"/>
            <a:ext cx="770943" cy="844166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E89462C-8774-4427-9830-946593D01C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078" t="49037" r="3457" b="1725"/>
          <a:stretch/>
        </p:blipFill>
        <p:spPr>
          <a:xfrm>
            <a:off x="6848209" y="2773157"/>
            <a:ext cx="783771" cy="95837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D102F1D-741F-4A99-8D75-C31F59B0D3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49037" r="80995" b="2991"/>
          <a:stretch/>
        </p:blipFill>
        <p:spPr>
          <a:xfrm>
            <a:off x="3754026" y="2792682"/>
            <a:ext cx="765264" cy="93372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64140D9-FD70-435B-B06C-A2AEF596FA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740" t="49037" r="42460" b="2991"/>
          <a:stretch/>
        </p:blipFill>
        <p:spPr>
          <a:xfrm>
            <a:off x="5313883" y="2791177"/>
            <a:ext cx="756968" cy="933721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F3AB2027-E39A-4760-8109-2CD9A491C1E3}"/>
              </a:ext>
            </a:extLst>
          </p:cNvPr>
          <p:cNvGrpSpPr/>
          <p:nvPr/>
        </p:nvGrpSpPr>
        <p:grpSpPr>
          <a:xfrm>
            <a:off x="4459119" y="2696996"/>
            <a:ext cx="854764" cy="1048375"/>
            <a:chOff x="4254402" y="2696996"/>
            <a:chExt cx="854764" cy="1048375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31C8C23D-CABC-43C3-9043-934120E639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779" t="49037" r="60942"/>
            <a:stretch/>
          </p:blipFill>
          <p:spPr>
            <a:xfrm>
              <a:off x="4292676" y="2753431"/>
              <a:ext cx="816490" cy="991940"/>
            </a:xfrm>
            <a:prstGeom prst="rect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99A447B-B0DB-41D9-803B-B4006979D024}"/>
                </a:ext>
              </a:extLst>
            </p:cNvPr>
            <p:cNvSpPr/>
            <p:nvPr/>
          </p:nvSpPr>
          <p:spPr>
            <a:xfrm>
              <a:off x="4254402" y="2696996"/>
              <a:ext cx="217312" cy="1356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1E92026C-3C0F-4686-931B-6DA40B0706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669" t="34501" r="51720" b="32135"/>
          <a:stretch/>
        </p:blipFill>
        <p:spPr>
          <a:xfrm>
            <a:off x="5045619" y="803145"/>
            <a:ext cx="726303" cy="837281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79528C24-3630-4179-9315-2AC483B74D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447" t="34501" r="35810" b="32135"/>
          <a:stretch/>
        </p:blipFill>
        <p:spPr>
          <a:xfrm>
            <a:off x="5771926" y="757087"/>
            <a:ext cx="688329" cy="837281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80DA0C92-6069-4353-B6B9-0E8BB922416F}"/>
              </a:ext>
            </a:extLst>
          </p:cNvPr>
          <p:cNvSpPr/>
          <p:nvPr/>
        </p:nvSpPr>
        <p:spPr>
          <a:xfrm>
            <a:off x="3973955" y="4934090"/>
            <a:ext cx="212349" cy="665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924886D2-C6E8-4E66-A71E-B89E0F6D82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835" t="50000" r="26219"/>
          <a:stretch/>
        </p:blipFill>
        <p:spPr>
          <a:xfrm>
            <a:off x="5087491" y="1816710"/>
            <a:ext cx="705465" cy="862625"/>
          </a:xfrm>
          <a:prstGeom prst="rect">
            <a:avLst/>
          </a:prstGeom>
        </p:spPr>
      </p:pic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966F6E3-6622-4883-A89A-E545FE879A6D}"/>
              </a:ext>
            </a:extLst>
          </p:cNvPr>
          <p:cNvCxnSpPr>
            <a:cxnSpLocks/>
          </p:cNvCxnSpPr>
          <p:nvPr/>
        </p:nvCxnSpPr>
        <p:spPr>
          <a:xfrm flipV="1">
            <a:off x="3367241" y="2227227"/>
            <a:ext cx="723676" cy="2170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>
            <a:extLst>
              <a:ext uri="{FF2B5EF4-FFF2-40B4-BE49-F238E27FC236}">
                <a16:creationId xmlns:a16="http://schemas.microsoft.com/office/drawing/2014/main" id="{A1DBD49E-2CE7-4BB9-BA3C-8D523C84C8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61920" y="7054237"/>
            <a:ext cx="672453" cy="812733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67317F46-5F0F-4C63-94DD-9AB08F9729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41379" y="7054237"/>
            <a:ext cx="669017" cy="76937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C412C96F-36A4-4934-A620-8303543FF0E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89249" y="778575"/>
            <a:ext cx="664454" cy="823923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7BDCF3FB-FE23-43EF-826B-7C2EF1B8167A}"/>
              </a:ext>
            </a:extLst>
          </p:cNvPr>
          <p:cNvGrpSpPr/>
          <p:nvPr/>
        </p:nvGrpSpPr>
        <p:grpSpPr>
          <a:xfrm>
            <a:off x="3988588" y="3804613"/>
            <a:ext cx="3194169" cy="1034168"/>
            <a:chOff x="3783871" y="3804613"/>
            <a:chExt cx="3194169" cy="1034168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7287470F-BC7D-487E-AE6A-49D92ED9DDC6}"/>
                </a:ext>
              </a:extLst>
            </p:cNvPr>
            <p:cNvGrpSpPr/>
            <p:nvPr/>
          </p:nvGrpSpPr>
          <p:grpSpPr>
            <a:xfrm>
              <a:off x="3783871" y="3804613"/>
              <a:ext cx="3194169" cy="1034168"/>
              <a:chOff x="430282" y="4607046"/>
              <a:chExt cx="3194169" cy="1034168"/>
            </a:xfrm>
          </p:grpSpPr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BCA3A394-F5C1-4784-9823-A759F342FF7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t="51437" r="79628" b="-856"/>
              <a:stretch/>
            </p:blipFill>
            <p:spPr>
              <a:xfrm>
                <a:off x="1262983" y="4721390"/>
                <a:ext cx="807458" cy="919824"/>
              </a:xfrm>
              <a:prstGeom prst="rect">
                <a:avLst/>
              </a:prstGeom>
            </p:spPr>
          </p:pic>
          <p:pic>
            <p:nvPicPr>
              <p:cNvPr id="81" name="Picture 80">
                <a:extLst>
                  <a:ext uri="{FF2B5EF4-FFF2-40B4-BE49-F238E27FC236}">
                    <a16:creationId xmlns:a16="http://schemas.microsoft.com/office/drawing/2014/main" id="{76A4F7D9-3C0D-4944-A827-2CC2E2B275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l="20353" t="50581" r="41050"/>
              <a:stretch/>
            </p:blipFill>
            <p:spPr>
              <a:xfrm>
                <a:off x="2067596" y="4696208"/>
                <a:ext cx="1556855" cy="936098"/>
              </a:xfrm>
              <a:prstGeom prst="rect">
                <a:avLst/>
              </a:prstGeom>
            </p:spPr>
          </p:pic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C5279BB6-2C6D-4F8D-A8ED-81C6EF41EFD8}"/>
                  </a:ext>
                </a:extLst>
              </p:cNvPr>
              <p:cNvGrpSpPr/>
              <p:nvPr/>
            </p:nvGrpSpPr>
            <p:grpSpPr>
              <a:xfrm>
                <a:off x="430282" y="4607046"/>
                <a:ext cx="829214" cy="1014597"/>
                <a:chOff x="430282" y="4607046"/>
                <a:chExt cx="829214" cy="1014597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BE56A584-0224-4954-84F8-3920460B39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30282" y="4618689"/>
                  <a:ext cx="829214" cy="1002954"/>
                </a:xfrm>
                <a:prstGeom prst="rect">
                  <a:avLst/>
                </a:prstGeom>
              </p:spPr>
            </p:pic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8829D168-1971-49F0-9926-1373A9839940}"/>
                    </a:ext>
                  </a:extLst>
                </p:cNvPr>
                <p:cNvSpPr/>
                <p:nvPr/>
              </p:nvSpPr>
              <p:spPr>
                <a:xfrm>
                  <a:off x="439663" y="4607046"/>
                  <a:ext cx="171382" cy="891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C4311BD-10E8-4510-AB19-D29F0A89AA91}"/>
                </a:ext>
              </a:extLst>
            </p:cNvPr>
            <p:cNvSpPr/>
            <p:nvPr/>
          </p:nvSpPr>
          <p:spPr>
            <a:xfrm>
              <a:off x="4631875" y="3875108"/>
              <a:ext cx="171382" cy="89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2" name="Picture 91">
            <a:extLst>
              <a:ext uri="{FF2B5EF4-FFF2-40B4-BE49-F238E27FC236}">
                <a16:creationId xmlns:a16="http://schemas.microsoft.com/office/drawing/2014/main" id="{A4152E5F-7CB0-42C2-9E98-D01816918C3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7276" y="8031117"/>
            <a:ext cx="721977" cy="865431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2D4A7468-1771-4EA9-BCB5-D025617C479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230123" y="8042760"/>
            <a:ext cx="706750" cy="852327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9CBE619A-BD97-4A18-AFAF-5C804C1C468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357286" y="831781"/>
            <a:ext cx="688543" cy="78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414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77" y="736626"/>
            <a:ext cx="7003425" cy="78848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5536" y="120521"/>
            <a:ext cx="7155466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S1. Details of antibodies used in TME Flow cytometry</a:t>
            </a:r>
          </a:p>
        </p:txBody>
      </p:sp>
    </p:spTree>
    <p:extLst>
      <p:ext uri="{BB962C8B-B14F-4D97-AF65-F5344CB8AC3E}">
        <p14:creationId xmlns:p14="http://schemas.microsoft.com/office/powerpoint/2010/main" val="2208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26250</TotalTime>
  <Words>135</Words>
  <Application>Microsoft Office PowerPoint</Application>
  <PresentationFormat>Custom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Amit Adhikari</dc:creator>
  <cp:lastModifiedBy>Amit Adhikari</cp:lastModifiedBy>
  <cp:revision>450</cp:revision>
  <cp:lastPrinted>2021-02-24T14:53:06Z</cp:lastPrinted>
  <dcterms:created xsi:type="dcterms:W3CDTF">2020-03-04T15:52:31Z</dcterms:created>
  <dcterms:modified xsi:type="dcterms:W3CDTF">2022-01-07T17:22:13Z</dcterms:modified>
</cp:coreProperties>
</file>