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4" r:id="rId3"/>
    <p:sldId id="257" r:id="rId4"/>
    <p:sldId id="263" r:id="rId5"/>
    <p:sldId id="258" r:id="rId6"/>
    <p:sldId id="259" r:id="rId7"/>
    <p:sldId id="260" r:id="rId8"/>
    <p:sldId id="261" r:id="rId9"/>
    <p:sldId id="262" r:id="rId10"/>
  </p:sldIdLst>
  <p:sldSz cx="6858000" cy="9906000" type="A4"/>
  <p:notesSz cx="6797675" cy="9926638"/>
  <p:defaultTextStyle>
    <a:defPPr>
      <a:defRPr lang="ko-KR"/>
    </a:defPPr>
    <a:lvl1pPr marL="0" algn="l" defTabSz="914400" rtl="0" eaLnBrk="1" latinLnBrk="1" hangingPunct="1">
      <a:defRPr sz="1800" kern="1200">
        <a:solidFill>
          <a:schemeClr val="tx1"/>
        </a:solidFill>
        <a:latin typeface="+mn-lt"/>
        <a:ea typeface="+mn-ea"/>
        <a:cs typeface="+mn-cs"/>
      </a:defRPr>
    </a:lvl1pPr>
    <a:lvl2pPr marL="457200" algn="l" defTabSz="914400" rtl="0" eaLnBrk="1" latinLnBrk="1" hangingPunct="1">
      <a:defRPr sz="1800" kern="1200">
        <a:solidFill>
          <a:schemeClr val="tx1"/>
        </a:solidFill>
        <a:latin typeface="+mn-lt"/>
        <a:ea typeface="+mn-ea"/>
        <a:cs typeface="+mn-cs"/>
      </a:defRPr>
    </a:lvl2pPr>
    <a:lvl3pPr marL="914400" algn="l" defTabSz="914400" rtl="0" eaLnBrk="1" latinLnBrk="1" hangingPunct="1">
      <a:defRPr sz="1800" kern="1200">
        <a:solidFill>
          <a:schemeClr val="tx1"/>
        </a:solidFill>
        <a:latin typeface="+mn-lt"/>
        <a:ea typeface="+mn-ea"/>
        <a:cs typeface="+mn-cs"/>
      </a:defRPr>
    </a:lvl3pPr>
    <a:lvl4pPr marL="1371600" algn="l" defTabSz="914400" rtl="0" eaLnBrk="1" latinLnBrk="1" hangingPunct="1">
      <a:defRPr sz="1800" kern="1200">
        <a:solidFill>
          <a:schemeClr val="tx1"/>
        </a:solidFill>
        <a:latin typeface="+mn-lt"/>
        <a:ea typeface="+mn-ea"/>
        <a:cs typeface="+mn-cs"/>
      </a:defRPr>
    </a:lvl4pPr>
    <a:lvl5pPr marL="1828800" algn="l" defTabSz="914400" rtl="0" eaLnBrk="1" latinLnBrk="1" hangingPunct="1">
      <a:defRPr sz="1800" kern="1200">
        <a:solidFill>
          <a:schemeClr val="tx1"/>
        </a:solidFill>
        <a:latin typeface="+mn-lt"/>
        <a:ea typeface="+mn-ea"/>
        <a:cs typeface="+mn-cs"/>
      </a:defRPr>
    </a:lvl5pPr>
    <a:lvl6pPr marL="2286000" algn="l" defTabSz="914400" rtl="0" eaLnBrk="1" latinLnBrk="1" hangingPunct="1">
      <a:defRPr sz="1800" kern="1200">
        <a:solidFill>
          <a:schemeClr val="tx1"/>
        </a:solidFill>
        <a:latin typeface="+mn-lt"/>
        <a:ea typeface="+mn-ea"/>
        <a:cs typeface="+mn-cs"/>
      </a:defRPr>
    </a:lvl6pPr>
    <a:lvl7pPr marL="2743200" algn="l" defTabSz="914400" rtl="0" eaLnBrk="1" latinLnBrk="1" hangingPunct="1">
      <a:defRPr sz="1800" kern="1200">
        <a:solidFill>
          <a:schemeClr val="tx1"/>
        </a:solidFill>
        <a:latin typeface="+mn-lt"/>
        <a:ea typeface="+mn-ea"/>
        <a:cs typeface="+mn-cs"/>
      </a:defRPr>
    </a:lvl7pPr>
    <a:lvl8pPr marL="3200400" algn="l" defTabSz="914400" rtl="0" eaLnBrk="1" latinLnBrk="1" hangingPunct="1">
      <a:defRPr sz="1800" kern="1200">
        <a:solidFill>
          <a:schemeClr val="tx1"/>
        </a:solidFill>
        <a:latin typeface="+mn-lt"/>
        <a:ea typeface="+mn-ea"/>
        <a:cs typeface="+mn-cs"/>
      </a:defRPr>
    </a:lvl8pPr>
    <a:lvl9pPr marL="3657600" algn="l" defTabSz="914400" rtl="0" eaLnBrk="1" latinLnBrk="1"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43"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600E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보통 스타일 2 - 강조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showGuides="1">
      <p:cViewPr varScale="1">
        <p:scale>
          <a:sx n="77" d="100"/>
          <a:sy n="77" d="100"/>
        </p:scale>
        <p:origin x="3108" y="96"/>
      </p:cViewPr>
      <p:guideLst>
        <p:guide orient="horz" pos="3143"/>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8.emf"/><Relationship Id="rId3" Type="http://schemas.openxmlformats.org/officeDocument/2006/relationships/image" Target="../media/image3.emf"/><Relationship Id="rId7" Type="http://schemas.openxmlformats.org/officeDocument/2006/relationships/image" Target="../media/image7.emf"/><Relationship Id="rId2" Type="http://schemas.openxmlformats.org/officeDocument/2006/relationships/image" Target="../media/image2.emf"/><Relationship Id="rId1" Type="http://schemas.openxmlformats.org/officeDocument/2006/relationships/image" Target="../media/image1.emf"/><Relationship Id="rId6" Type="http://schemas.openxmlformats.org/officeDocument/2006/relationships/image" Target="../media/image6.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drawings/_rels/vmlDrawing2.vml.rels><?xml version="1.0" encoding="UTF-8" standalone="yes"?>
<Relationships xmlns="http://schemas.openxmlformats.org/package/2006/relationships"><Relationship Id="rId8" Type="http://schemas.openxmlformats.org/officeDocument/2006/relationships/image" Target="../media/image19.emf"/><Relationship Id="rId3" Type="http://schemas.openxmlformats.org/officeDocument/2006/relationships/image" Target="../media/image14.emf"/><Relationship Id="rId7" Type="http://schemas.openxmlformats.org/officeDocument/2006/relationships/image" Target="../media/image18.emf"/><Relationship Id="rId2" Type="http://schemas.openxmlformats.org/officeDocument/2006/relationships/image" Target="../media/image13.emf"/><Relationship Id="rId1" Type="http://schemas.openxmlformats.org/officeDocument/2006/relationships/image" Target="../media/image12.emf"/><Relationship Id="rId6" Type="http://schemas.openxmlformats.org/officeDocument/2006/relationships/image" Target="../media/image17.emf"/><Relationship Id="rId5" Type="http://schemas.openxmlformats.org/officeDocument/2006/relationships/image" Target="../media/image16.emf"/><Relationship Id="rId4" Type="http://schemas.openxmlformats.org/officeDocument/2006/relationships/image" Target="../media/image15.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image" Target="../media/image24.emf"/><Relationship Id="rId4" Type="http://schemas.openxmlformats.org/officeDocument/2006/relationships/image" Target="../media/image27.emf"/></Relationships>
</file>

<file path=ppt/drawings/_rels/vmlDrawing5.vml.rels><?xml version="1.0" encoding="UTF-8" standalone="yes"?>
<Relationships xmlns="http://schemas.openxmlformats.org/package/2006/relationships"><Relationship Id="rId8" Type="http://schemas.openxmlformats.org/officeDocument/2006/relationships/image" Target="../media/image45.emf"/><Relationship Id="rId3" Type="http://schemas.openxmlformats.org/officeDocument/2006/relationships/image" Target="../media/image40.emf"/><Relationship Id="rId7" Type="http://schemas.openxmlformats.org/officeDocument/2006/relationships/image" Target="../media/image44.emf"/><Relationship Id="rId2" Type="http://schemas.openxmlformats.org/officeDocument/2006/relationships/image" Target="../media/image39.emf"/><Relationship Id="rId1" Type="http://schemas.openxmlformats.org/officeDocument/2006/relationships/image" Target="../media/image38.emf"/><Relationship Id="rId6" Type="http://schemas.openxmlformats.org/officeDocument/2006/relationships/image" Target="../media/image43.emf"/><Relationship Id="rId5" Type="http://schemas.openxmlformats.org/officeDocument/2006/relationships/image" Target="../media/image42.emf"/><Relationship Id="rId4" Type="http://schemas.openxmlformats.org/officeDocument/2006/relationships/image" Target="../media/image41.emf"/><Relationship Id="rId9" Type="http://schemas.openxmlformats.org/officeDocument/2006/relationships/image" Target="../media/image46.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9.emf"/><Relationship Id="rId2" Type="http://schemas.openxmlformats.org/officeDocument/2006/relationships/image" Target="../media/image58.emf"/><Relationship Id="rId1" Type="http://schemas.openxmlformats.org/officeDocument/2006/relationships/image" Target="../media/image57.emf"/><Relationship Id="rId5" Type="http://schemas.openxmlformats.org/officeDocument/2006/relationships/image" Target="../media/image61.emf"/><Relationship Id="rId4" Type="http://schemas.openxmlformats.org/officeDocument/2006/relationships/image" Target="../media/image60.e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emf"/><Relationship Id="rId1" Type="http://schemas.openxmlformats.org/officeDocument/2006/relationships/image" Target="../media/image62.emf"/><Relationship Id="rId4" Type="http://schemas.openxmlformats.org/officeDocument/2006/relationships/image" Target="../media/image65.e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68.emf"/><Relationship Id="rId2" Type="http://schemas.openxmlformats.org/officeDocument/2006/relationships/image" Target="../media/image67.emf"/><Relationship Id="rId1" Type="http://schemas.openxmlformats.org/officeDocument/2006/relationships/image" Target="../media/image66.emf"/><Relationship Id="rId4" Type="http://schemas.openxmlformats.org/officeDocument/2006/relationships/image" Target="../media/image69.e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71.emf"/><Relationship Id="rId1" Type="http://schemas.openxmlformats.org/officeDocument/2006/relationships/image" Target="../media/image70.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제목 슬라이드">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ko-KR" altLang="en-US"/>
              <a:t>마스터 제목 스타일 편집</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ko-KR" altLang="en-US"/>
              <a:t>클릭하여 마스터 부제목 스타일 편집</a:t>
            </a:r>
            <a:endParaRPr lang="en-US" dirty="0"/>
          </a:p>
        </p:txBody>
      </p:sp>
      <p:sp>
        <p:nvSpPr>
          <p:cNvPr id="4" name="Date Placeholder 3"/>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4037975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제목 및 세로 텍스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Vertical Text Placeholder 2"/>
          <p:cNvSpPr>
            <a:spLocks noGrp="1"/>
          </p:cNvSpPr>
          <p:nvPr>
            <p:ph type="body" orient="vert" idx="1"/>
          </p:nvPr>
        </p:nvSpPr>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13123374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세로 제목 및 텍스트">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ko-KR" altLang="en-US"/>
              <a:t>마스터 제목 스타일 편집</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3738787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제목 및 내용">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idx="1"/>
          </p:nvPr>
        </p:nvSpPr>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65583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구역 머리글">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ko-KR" altLang="en-US"/>
              <a:t>마스터 제목 스타일 편집</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ko-KR" altLang="en-US"/>
              <a:t>마스터 텍스트 스타일 편집</a:t>
            </a:r>
          </a:p>
        </p:txBody>
      </p:sp>
      <p:sp>
        <p:nvSpPr>
          <p:cNvPr id="4" name="Date Placeholder 3"/>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11"/>
          </p:nvPr>
        </p:nvSpPr>
        <p:spPr/>
        <p:txBody>
          <a:bodyPr/>
          <a:lstStyle/>
          <a:p>
            <a:endParaRPr lang="ko-KR" altLang="en-US"/>
          </a:p>
        </p:txBody>
      </p:sp>
      <p:sp>
        <p:nvSpPr>
          <p:cNvPr id="6" name="Slide Number Placeholder 5"/>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4865061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콘텐츠 2개">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Date Placeholder 4"/>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403910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비교">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ko-KR" altLang="en-US"/>
              <a:t>마스터 제목 스타일 편집</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 편집</a:t>
            </a:r>
          </a:p>
        </p:txBody>
      </p:sp>
      <p:sp>
        <p:nvSpPr>
          <p:cNvPr id="4" name="Content Placeholder 3"/>
          <p:cNvSpPr>
            <a:spLocks noGrp="1"/>
          </p:cNvSpPr>
          <p:nvPr>
            <p:ph sz="half" idx="2"/>
          </p:nvPr>
        </p:nvSpPr>
        <p:spPr>
          <a:xfrm>
            <a:off x="472381" y="3618442"/>
            <a:ext cx="2901255" cy="5322183"/>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ko-KR" altLang="en-US"/>
              <a:t>마스터 텍스트 스타일 편집</a:t>
            </a:r>
          </a:p>
        </p:txBody>
      </p:sp>
      <p:sp>
        <p:nvSpPr>
          <p:cNvPr id="6" name="Content Placeholder 5"/>
          <p:cNvSpPr>
            <a:spLocks noGrp="1"/>
          </p:cNvSpPr>
          <p:nvPr>
            <p:ph sz="quarter" idx="4"/>
          </p:nvPr>
        </p:nvSpPr>
        <p:spPr>
          <a:xfrm>
            <a:off x="3471863" y="3618442"/>
            <a:ext cx="2915543" cy="5322183"/>
          </a:xfrm>
        </p:spPr>
        <p:txBody>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7" name="Date Placeholder 6"/>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8" name="Footer Placeholder 7"/>
          <p:cNvSpPr>
            <a:spLocks noGrp="1"/>
          </p:cNvSpPr>
          <p:nvPr>
            <p:ph type="ftr" sz="quarter" idx="11"/>
          </p:nvPr>
        </p:nvSpPr>
        <p:spPr/>
        <p:txBody>
          <a:bodyPr/>
          <a:lstStyle/>
          <a:p>
            <a:endParaRPr lang="ko-KR" altLang="en-US"/>
          </a:p>
        </p:txBody>
      </p:sp>
      <p:sp>
        <p:nvSpPr>
          <p:cNvPr id="9" name="Slide Number Placeholder 8"/>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191206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제목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ko-KR" altLang="en-US"/>
              <a:t>마스터 제목 스타일 편집</a:t>
            </a:r>
            <a:endParaRPr lang="en-US" dirty="0"/>
          </a:p>
        </p:txBody>
      </p:sp>
      <p:sp>
        <p:nvSpPr>
          <p:cNvPr id="3" name="Date Placeholder 2"/>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4" name="Footer Placeholder 3"/>
          <p:cNvSpPr>
            <a:spLocks noGrp="1"/>
          </p:cNvSpPr>
          <p:nvPr>
            <p:ph type="ftr" sz="quarter" idx="11"/>
          </p:nvPr>
        </p:nvSpPr>
        <p:spPr/>
        <p:txBody>
          <a:bodyPr/>
          <a:lstStyle/>
          <a:p>
            <a:endParaRPr lang="ko-KR" altLang="en-US"/>
          </a:p>
        </p:txBody>
      </p:sp>
      <p:sp>
        <p:nvSpPr>
          <p:cNvPr id="5" name="Slide Number Placeholder 4"/>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5908514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빈 화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3" name="Footer Placeholder 2"/>
          <p:cNvSpPr>
            <a:spLocks noGrp="1"/>
          </p:cNvSpPr>
          <p:nvPr>
            <p:ph type="ftr" sz="quarter" idx="11"/>
          </p:nvPr>
        </p:nvSpPr>
        <p:spPr/>
        <p:txBody>
          <a:bodyPr/>
          <a:lstStyle/>
          <a:p>
            <a:endParaRPr lang="ko-KR" altLang="en-US"/>
          </a:p>
        </p:txBody>
      </p:sp>
      <p:sp>
        <p:nvSpPr>
          <p:cNvPr id="4" name="Slide Number Placeholder 3"/>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41362606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캡션 있는 콘텐츠">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31269856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캡션 있는 그림">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ko-KR" altLang="en-US"/>
              <a:t>마스터 제목 스타일 편집</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ko-KR" altLang="en-US"/>
              <a:t>그림을 추가하려면 아이콘을 클릭하십시오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ko-KR" altLang="en-US"/>
              <a:t>마스터 텍스트 스타일 편집</a:t>
            </a:r>
          </a:p>
        </p:txBody>
      </p:sp>
      <p:sp>
        <p:nvSpPr>
          <p:cNvPr id="5" name="Date Placeholder 4"/>
          <p:cNvSpPr>
            <a:spLocks noGrp="1"/>
          </p:cNvSpPr>
          <p:nvPr>
            <p:ph type="dt" sz="half" idx="10"/>
          </p:nvPr>
        </p:nvSpPr>
        <p:spPr/>
        <p:txBody>
          <a:bodyPr/>
          <a:lstStyle/>
          <a:p>
            <a:fld id="{9899EF3A-06C2-49AA-8C46-B4478E72E4DA}" type="datetimeFigureOut">
              <a:rPr lang="ko-KR" altLang="en-US" smtClean="0"/>
              <a:t>2022-03-03</a:t>
            </a:fld>
            <a:endParaRPr lang="ko-KR" altLang="en-US"/>
          </a:p>
        </p:txBody>
      </p:sp>
      <p:sp>
        <p:nvSpPr>
          <p:cNvPr id="6" name="Footer Placeholder 5"/>
          <p:cNvSpPr>
            <a:spLocks noGrp="1"/>
          </p:cNvSpPr>
          <p:nvPr>
            <p:ph type="ftr" sz="quarter" idx="11"/>
          </p:nvPr>
        </p:nvSpPr>
        <p:spPr/>
        <p:txBody>
          <a:bodyPr/>
          <a:lstStyle/>
          <a:p>
            <a:endParaRPr lang="ko-KR" altLang="en-US"/>
          </a:p>
        </p:txBody>
      </p:sp>
      <p:sp>
        <p:nvSpPr>
          <p:cNvPr id="7" name="Slide Number Placeholder 6"/>
          <p:cNvSpPr>
            <a:spLocks noGrp="1"/>
          </p:cNvSpPr>
          <p:nvPr>
            <p:ph type="sldNum" sz="quarter" idx="12"/>
          </p:nvPr>
        </p:nvSpPr>
        <p:spPr/>
        <p:txBody>
          <a:body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123665458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ko-KR" altLang="en-US"/>
              <a:t>마스터 제목 스타일 편집</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ko-KR" altLang="en-US"/>
              <a:t>마스터 텍스트 스타일 편집</a:t>
            </a:r>
          </a:p>
          <a:p>
            <a:pPr lvl="1"/>
            <a:r>
              <a:rPr lang="ko-KR" altLang="en-US"/>
              <a:t>둘째 수준</a:t>
            </a:r>
          </a:p>
          <a:p>
            <a:pPr lvl="2"/>
            <a:r>
              <a:rPr lang="ko-KR" altLang="en-US"/>
              <a:t>셋째 수준</a:t>
            </a:r>
          </a:p>
          <a:p>
            <a:pPr lvl="3"/>
            <a:r>
              <a:rPr lang="ko-KR" altLang="en-US"/>
              <a:t>넷째 수준</a:t>
            </a:r>
          </a:p>
          <a:p>
            <a:pPr lvl="4"/>
            <a:r>
              <a:rPr lang="ko-KR" altLang="en-US"/>
              <a:t>다섯째 수준</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9899EF3A-06C2-49AA-8C46-B4478E72E4DA}" type="datetimeFigureOut">
              <a:rPr lang="ko-KR" altLang="en-US" smtClean="0"/>
              <a:t>2022-03-03</a:t>
            </a:fld>
            <a:endParaRPr lang="ko-KR"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ko-KR"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31BC1B0A-4D8D-4B5E-923B-8B4E06D9C54E}" type="slidenum">
              <a:rPr lang="ko-KR" altLang="en-US" smtClean="0"/>
              <a:t>‹#›</a:t>
            </a:fld>
            <a:endParaRPr lang="ko-KR" altLang="en-US"/>
          </a:p>
        </p:txBody>
      </p:sp>
    </p:spTree>
    <p:extLst>
      <p:ext uri="{BB962C8B-B14F-4D97-AF65-F5344CB8AC3E}">
        <p14:creationId xmlns:p14="http://schemas.microsoft.com/office/powerpoint/2010/main" val="34999960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1"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1"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1"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1"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1"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1" hangingPunct="1">
        <a:defRPr sz="1350" kern="1200">
          <a:solidFill>
            <a:schemeClr val="tx1"/>
          </a:solidFill>
          <a:latin typeface="+mn-lt"/>
          <a:ea typeface="+mn-ea"/>
          <a:cs typeface="+mn-cs"/>
        </a:defRPr>
      </a:lvl1pPr>
      <a:lvl2pPr marL="342900" algn="l" defTabSz="685800" rtl="0" eaLnBrk="1" latinLnBrk="1" hangingPunct="1">
        <a:defRPr sz="1350" kern="1200">
          <a:solidFill>
            <a:schemeClr val="tx1"/>
          </a:solidFill>
          <a:latin typeface="+mn-lt"/>
          <a:ea typeface="+mn-ea"/>
          <a:cs typeface="+mn-cs"/>
        </a:defRPr>
      </a:lvl2pPr>
      <a:lvl3pPr marL="685800" algn="l" defTabSz="685800" rtl="0" eaLnBrk="1" latinLnBrk="1" hangingPunct="1">
        <a:defRPr sz="1350" kern="1200">
          <a:solidFill>
            <a:schemeClr val="tx1"/>
          </a:solidFill>
          <a:latin typeface="+mn-lt"/>
          <a:ea typeface="+mn-ea"/>
          <a:cs typeface="+mn-cs"/>
        </a:defRPr>
      </a:lvl3pPr>
      <a:lvl4pPr marL="1028700" algn="l" defTabSz="685800" rtl="0" eaLnBrk="1" latinLnBrk="1" hangingPunct="1">
        <a:defRPr sz="1350" kern="1200">
          <a:solidFill>
            <a:schemeClr val="tx1"/>
          </a:solidFill>
          <a:latin typeface="+mn-lt"/>
          <a:ea typeface="+mn-ea"/>
          <a:cs typeface="+mn-cs"/>
        </a:defRPr>
      </a:lvl4pPr>
      <a:lvl5pPr marL="1371600" algn="l" defTabSz="685800" rtl="0" eaLnBrk="1" latinLnBrk="1" hangingPunct="1">
        <a:defRPr sz="1350" kern="1200">
          <a:solidFill>
            <a:schemeClr val="tx1"/>
          </a:solidFill>
          <a:latin typeface="+mn-lt"/>
          <a:ea typeface="+mn-ea"/>
          <a:cs typeface="+mn-cs"/>
        </a:defRPr>
      </a:lvl5pPr>
      <a:lvl6pPr marL="1714500" algn="l" defTabSz="685800" rtl="0" eaLnBrk="1" latinLnBrk="1" hangingPunct="1">
        <a:defRPr sz="1350" kern="1200">
          <a:solidFill>
            <a:schemeClr val="tx1"/>
          </a:solidFill>
          <a:latin typeface="+mn-lt"/>
          <a:ea typeface="+mn-ea"/>
          <a:cs typeface="+mn-cs"/>
        </a:defRPr>
      </a:lvl6pPr>
      <a:lvl7pPr marL="2057400" algn="l" defTabSz="685800" rtl="0" eaLnBrk="1" latinLnBrk="1" hangingPunct="1">
        <a:defRPr sz="1350" kern="1200">
          <a:solidFill>
            <a:schemeClr val="tx1"/>
          </a:solidFill>
          <a:latin typeface="+mn-lt"/>
          <a:ea typeface="+mn-ea"/>
          <a:cs typeface="+mn-cs"/>
        </a:defRPr>
      </a:lvl7pPr>
      <a:lvl8pPr marL="2400300" algn="l" defTabSz="685800" rtl="0" eaLnBrk="1" latinLnBrk="1" hangingPunct="1">
        <a:defRPr sz="1350" kern="1200">
          <a:solidFill>
            <a:schemeClr val="tx1"/>
          </a:solidFill>
          <a:latin typeface="+mn-lt"/>
          <a:ea typeface="+mn-ea"/>
          <a:cs typeface="+mn-cs"/>
        </a:defRPr>
      </a:lvl8pPr>
      <a:lvl9pPr marL="2743200" algn="l" defTabSz="685800" rtl="0" eaLnBrk="1" latinLnBrk="1"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emf"/><Relationship Id="rId13" Type="http://schemas.openxmlformats.org/officeDocument/2006/relationships/oleObject" Target="../embeddings/oleObject6.bin"/><Relationship Id="rId18" Type="http://schemas.openxmlformats.org/officeDocument/2006/relationships/image" Target="../media/image8.emf"/><Relationship Id="rId3" Type="http://schemas.openxmlformats.org/officeDocument/2006/relationships/oleObject" Target="../embeddings/oleObject1.bin"/><Relationship Id="rId21" Type="http://schemas.openxmlformats.org/officeDocument/2006/relationships/oleObject" Target="../embeddings/oleObject10.bin"/><Relationship Id="rId7" Type="http://schemas.openxmlformats.org/officeDocument/2006/relationships/oleObject" Target="../embeddings/oleObject3.bin"/><Relationship Id="rId12" Type="http://schemas.openxmlformats.org/officeDocument/2006/relationships/image" Target="../media/image5.emf"/><Relationship Id="rId17" Type="http://schemas.openxmlformats.org/officeDocument/2006/relationships/oleObject" Target="../embeddings/oleObject8.bin"/><Relationship Id="rId2" Type="http://schemas.openxmlformats.org/officeDocument/2006/relationships/slideLayout" Target="../slideLayouts/slideLayout1.xml"/><Relationship Id="rId16" Type="http://schemas.openxmlformats.org/officeDocument/2006/relationships/image" Target="../media/image7.emf"/><Relationship Id="rId20" Type="http://schemas.openxmlformats.org/officeDocument/2006/relationships/image" Target="../media/image9.emf"/><Relationship Id="rId1" Type="http://schemas.openxmlformats.org/officeDocument/2006/relationships/vmlDrawing" Target="../drawings/vmlDrawing1.vml"/><Relationship Id="rId6" Type="http://schemas.openxmlformats.org/officeDocument/2006/relationships/image" Target="../media/image2.emf"/><Relationship Id="rId11" Type="http://schemas.openxmlformats.org/officeDocument/2006/relationships/oleObject" Target="../embeddings/oleObject5.bin"/><Relationship Id="rId5" Type="http://schemas.openxmlformats.org/officeDocument/2006/relationships/oleObject" Target="../embeddings/oleObject2.bin"/><Relationship Id="rId15" Type="http://schemas.openxmlformats.org/officeDocument/2006/relationships/oleObject" Target="../embeddings/oleObject7.bin"/><Relationship Id="rId23" Type="http://schemas.openxmlformats.org/officeDocument/2006/relationships/image" Target="../media/image11.png"/><Relationship Id="rId10" Type="http://schemas.openxmlformats.org/officeDocument/2006/relationships/image" Target="../media/image4.emf"/><Relationship Id="rId19" Type="http://schemas.openxmlformats.org/officeDocument/2006/relationships/oleObject" Target="../embeddings/oleObject9.bin"/><Relationship Id="rId4" Type="http://schemas.openxmlformats.org/officeDocument/2006/relationships/image" Target="../media/image1.emf"/><Relationship Id="rId9" Type="http://schemas.openxmlformats.org/officeDocument/2006/relationships/oleObject" Target="../embeddings/oleObject4.bin"/><Relationship Id="rId14" Type="http://schemas.openxmlformats.org/officeDocument/2006/relationships/image" Target="../media/image6.emf"/><Relationship Id="rId22" Type="http://schemas.openxmlformats.org/officeDocument/2006/relationships/image" Target="../media/image10.emf"/></Relationships>
</file>

<file path=ppt/slides/_rels/slide2.xml.rels><?xml version="1.0" encoding="UTF-8" standalone="yes"?>
<Relationships xmlns="http://schemas.openxmlformats.org/package/2006/relationships"><Relationship Id="rId8" Type="http://schemas.openxmlformats.org/officeDocument/2006/relationships/image" Target="../media/image14.emf"/><Relationship Id="rId13" Type="http://schemas.openxmlformats.org/officeDocument/2006/relationships/oleObject" Target="../embeddings/oleObject16.bin"/><Relationship Id="rId18" Type="http://schemas.openxmlformats.org/officeDocument/2006/relationships/image" Target="../media/image19.emf"/><Relationship Id="rId3" Type="http://schemas.openxmlformats.org/officeDocument/2006/relationships/oleObject" Target="../embeddings/oleObject11.bin"/><Relationship Id="rId7" Type="http://schemas.openxmlformats.org/officeDocument/2006/relationships/oleObject" Target="../embeddings/oleObject13.bin"/><Relationship Id="rId12" Type="http://schemas.openxmlformats.org/officeDocument/2006/relationships/image" Target="../media/image16.emf"/><Relationship Id="rId17" Type="http://schemas.openxmlformats.org/officeDocument/2006/relationships/oleObject" Target="../embeddings/oleObject18.bin"/><Relationship Id="rId2" Type="http://schemas.openxmlformats.org/officeDocument/2006/relationships/slideLayout" Target="../slideLayouts/slideLayout1.xml"/><Relationship Id="rId16" Type="http://schemas.openxmlformats.org/officeDocument/2006/relationships/image" Target="../media/image18.emf"/><Relationship Id="rId1" Type="http://schemas.openxmlformats.org/officeDocument/2006/relationships/vmlDrawing" Target="../drawings/vmlDrawing2.vml"/><Relationship Id="rId6" Type="http://schemas.openxmlformats.org/officeDocument/2006/relationships/image" Target="../media/image13.emf"/><Relationship Id="rId11" Type="http://schemas.openxmlformats.org/officeDocument/2006/relationships/oleObject" Target="../embeddings/oleObject15.bin"/><Relationship Id="rId5" Type="http://schemas.openxmlformats.org/officeDocument/2006/relationships/oleObject" Target="../embeddings/oleObject12.bin"/><Relationship Id="rId15" Type="http://schemas.openxmlformats.org/officeDocument/2006/relationships/oleObject" Target="../embeddings/oleObject17.bin"/><Relationship Id="rId10" Type="http://schemas.openxmlformats.org/officeDocument/2006/relationships/image" Target="../media/image15.emf"/><Relationship Id="rId4" Type="http://schemas.openxmlformats.org/officeDocument/2006/relationships/image" Target="../media/image12.emf"/><Relationship Id="rId9" Type="http://schemas.openxmlformats.org/officeDocument/2006/relationships/oleObject" Target="../embeddings/oleObject14.bin"/><Relationship Id="rId14" Type="http://schemas.openxmlformats.org/officeDocument/2006/relationships/image" Target="../media/image17.emf"/></Relationships>
</file>

<file path=ppt/slides/_rels/slide3.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image" Target="../media/image21.png"/><Relationship Id="rId7" Type="http://schemas.openxmlformats.org/officeDocument/2006/relationships/oleObject" Target="../embeddings/oleObject19.bin"/><Relationship Id="rId2" Type="http://schemas.openxmlformats.org/officeDocument/2006/relationships/slideLayout" Target="../slideLayouts/slideLayout1.xml"/><Relationship Id="rId1" Type="http://schemas.openxmlformats.org/officeDocument/2006/relationships/vmlDrawing" Target="../drawings/vmlDrawing3.vml"/><Relationship Id="rId6" Type="http://schemas.openxmlformats.org/officeDocument/2006/relationships/image" Target="../media/image23.png"/><Relationship Id="rId5" Type="http://schemas.openxmlformats.org/officeDocument/2006/relationships/image" Target="../media/image22.png"/><Relationship Id="rId4" Type="http://schemas.microsoft.com/office/2007/relationships/hdphoto" Target="../media/hdphoto1.wdp"/></Relationships>
</file>

<file path=ppt/slides/_rels/slide4.xml.rels><?xml version="1.0" encoding="UTF-8" standalone="yes"?>
<Relationships xmlns="http://schemas.openxmlformats.org/package/2006/relationships"><Relationship Id="rId8" Type="http://schemas.openxmlformats.org/officeDocument/2006/relationships/image" Target="../media/image24.emf"/><Relationship Id="rId13" Type="http://schemas.openxmlformats.org/officeDocument/2006/relationships/oleObject" Target="../embeddings/oleObject23.bin"/><Relationship Id="rId18" Type="http://schemas.openxmlformats.org/officeDocument/2006/relationships/image" Target="../media/image35.png"/><Relationship Id="rId3" Type="http://schemas.openxmlformats.org/officeDocument/2006/relationships/image" Target="../media/image28.jpg"/><Relationship Id="rId7" Type="http://schemas.openxmlformats.org/officeDocument/2006/relationships/oleObject" Target="../embeddings/oleObject20.bin"/><Relationship Id="rId12" Type="http://schemas.openxmlformats.org/officeDocument/2006/relationships/image" Target="../media/image26.emf"/><Relationship Id="rId17" Type="http://schemas.openxmlformats.org/officeDocument/2006/relationships/image" Target="../media/image34.png"/><Relationship Id="rId2" Type="http://schemas.openxmlformats.org/officeDocument/2006/relationships/slideLayout" Target="../slideLayouts/slideLayout1.xml"/><Relationship Id="rId16" Type="http://schemas.openxmlformats.org/officeDocument/2006/relationships/image" Target="../media/image33.png"/><Relationship Id="rId20" Type="http://schemas.openxmlformats.org/officeDocument/2006/relationships/image" Target="../media/image37.png"/><Relationship Id="rId1" Type="http://schemas.openxmlformats.org/officeDocument/2006/relationships/vmlDrawing" Target="../drawings/vmlDrawing4.vml"/><Relationship Id="rId6" Type="http://schemas.openxmlformats.org/officeDocument/2006/relationships/image" Target="../media/image31.png"/><Relationship Id="rId11" Type="http://schemas.openxmlformats.org/officeDocument/2006/relationships/oleObject" Target="../embeddings/oleObject22.bin"/><Relationship Id="rId5" Type="http://schemas.openxmlformats.org/officeDocument/2006/relationships/image" Target="../media/image30.jpg"/><Relationship Id="rId15" Type="http://schemas.openxmlformats.org/officeDocument/2006/relationships/image" Target="../media/image32.png"/><Relationship Id="rId10" Type="http://schemas.openxmlformats.org/officeDocument/2006/relationships/image" Target="../media/image25.emf"/><Relationship Id="rId19" Type="http://schemas.openxmlformats.org/officeDocument/2006/relationships/image" Target="../media/image36.png"/><Relationship Id="rId4" Type="http://schemas.openxmlformats.org/officeDocument/2006/relationships/image" Target="../media/image29.jpg"/><Relationship Id="rId9" Type="http://schemas.openxmlformats.org/officeDocument/2006/relationships/oleObject" Target="../embeddings/oleObject21.bin"/><Relationship Id="rId14" Type="http://schemas.openxmlformats.org/officeDocument/2006/relationships/image" Target="../media/image27.emf"/></Relationships>
</file>

<file path=ppt/slides/_rels/slide5.xml.rels><?xml version="1.0" encoding="UTF-8" standalone="yes"?>
<Relationships xmlns="http://schemas.openxmlformats.org/package/2006/relationships"><Relationship Id="rId8" Type="http://schemas.openxmlformats.org/officeDocument/2006/relationships/image" Target="../media/image40.emf"/><Relationship Id="rId13" Type="http://schemas.openxmlformats.org/officeDocument/2006/relationships/image" Target="../media/image51.png"/><Relationship Id="rId18" Type="http://schemas.openxmlformats.org/officeDocument/2006/relationships/image" Target="../media/image55.png"/><Relationship Id="rId26" Type="http://schemas.openxmlformats.org/officeDocument/2006/relationships/image" Target="../media/image43.emf"/><Relationship Id="rId3" Type="http://schemas.openxmlformats.org/officeDocument/2006/relationships/oleObject" Target="../embeddings/oleObject24.bin"/><Relationship Id="rId21" Type="http://schemas.openxmlformats.org/officeDocument/2006/relationships/oleObject" Target="../embeddings/oleObject27.bin"/><Relationship Id="rId7" Type="http://schemas.openxmlformats.org/officeDocument/2006/relationships/oleObject" Target="../embeddings/oleObject26.bin"/><Relationship Id="rId12" Type="http://schemas.openxmlformats.org/officeDocument/2006/relationships/image" Target="../media/image50.png"/><Relationship Id="rId17" Type="http://schemas.openxmlformats.org/officeDocument/2006/relationships/image" Target="../media/image54.png"/><Relationship Id="rId25" Type="http://schemas.openxmlformats.org/officeDocument/2006/relationships/oleObject" Target="../embeddings/oleObject29.bin"/><Relationship Id="rId2" Type="http://schemas.openxmlformats.org/officeDocument/2006/relationships/slideLayout" Target="../slideLayouts/slideLayout1.xml"/><Relationship Id="rId16" Type="http://schemas.openxmlformats.org/officeDocument/2006/relationships/image" Target="../media/image53.png"/><Relationship Id="rId20" Type="http://schemas.microsoft.com/office/2007/relationships/hdphoto" Target="../media/hdphoto3.wdp"/><Relationship Id="rId29" Type="http://schemas.openxmlformats.org/officeDocument/2006/relationships/oleObject" Target="../embeddings/oleObject31.bin"/><Relationship Id="rId1" Type="http://schemas.openxmlformats.org/officeDocument/2006/relationships/vmlDrawing" Target="../drawings/vmlDrawing5.vml"/><Relationship Id="rId6" Type="http://schemas.openxmlformats.org/officeDocument/2006/relationships/image" Target="../media/image39.emf"/><Relationship Id="rId11" Type="http://schemas.openxmlformats.org/officeDocument/2006/relationships/image" Target="../media/image49.png"/><Relationship Id="rId24" Type="http://schemas.openxmlformats.org/officeDocument/2006/relationships/image" Target="../media/image42.emf"/><Relationship Id="rId32" Type="http://schemas.openxmlformats.org/officeDocument/2006/relationships/image" Target="../media/image46.emf"/><Relationship Id="rId5" Type="http://schemas.openxmlformats.org/officeDocument/2006/relationships/oleObject" Target="../embeddings/oleObject25.bin"/><Relationship Id="rId15" Type="http://schemas.openxmlformats.org/officeDocument/2006/relationships/image" Target="../media/image52.png"/><Relationship Id="rId23" Type="http://schemas.openxmlformats.org/officeDocument/2006/relationships/oleObject" Target="../embeddings/oleObject28.bin"/><Relationship Id="rId28" Type="http://schemas.openxmlformats.org/officeDocument/2006/relationships/image" Target="../media/image44.emf"/><Relationship Id="rId10" Type="http://schemas.openxmlformats.org/officeDocument/2006/relationships/image" Target="../media/image48.png"/><Relationship Id="rId19" Type="http://schemas.openxmlformats.org/officeDocument/2006/relationships/image" Target="../media/image56.png"/><Relationship Id="rId31" Type="http://schemas.openxmlformats.org/officeDocument/2006/relationships/oleObject" Target="../embeddings/oleObject32.bin"/><Relationship Id="rId4" Type="http://schemas.openxmlformats.org/officeDocument/2006/relationships/image" Target="../media/image38.emf"/><Relationship Id="rId9" Type="http://schemas.openxmlformats.org/officeDocument/2006/relationships/image" Target="../media/image47.png"/><Relationship Id="rId14" Type="http://schemas.microsoft.com/office/2007/relationships/hdphoto" Target="../media/hdphoto2.wdp"/><Relationship Id="rId22" Type="http://schemas.openxmlformats.org/officeDocument/2006/relationships/image" Target="../media/image41.emf"/><Relationship Id="rId27" Type="http://schemas.openxmlformats.org/officeDocument/2006/relationships/oleObject" Target="../embeddings/oleObject30.bin"/><Relationship Id="rId30" Type="http://schemas.openxmlformats.org/officeDocument/2006/relationships/image" Target="../media/image45.emf"/></Relationships>
</file>

<file path=ppt/slides/_rels/slide6.xml.rels><?xml version="1.0" encoding="UTF-8" standalone="yes"?>
<Relationships xmlns="http://schemas.openxmlformats.org/package/2006/relationships"><Relationship Id="rId8" Type="http://schemas.openxmlformats.org/officeDocument/2006/relationships/image" Target="../media/image59.emf"/><Relationship Id="rId3" Type="http://schemas.openxmlformats.org/officeDocument/2006/relationships/oleObject" Target="../embeddings/oleObject33.bin"/><Relationship Id="rId7" Type="http://schemas.openxmlformats.org/officeDocument/2006/relationships/oleObject" Target="../embeddings/oleObject35.bin"/><Relationship Id="rId12" Type="http://schemas.openxmlformats.org/officeDocument/2006/relationships/image" Target="../media/image61.emf"/><Relationship Id="rId2" Type="http://schemas.openxmlformats.org/officeDocument/2006/relationships/slideLayout" Target="../slideLayouts/slideLayout1.xml"/><Relationship Id="rId1" Type="http://schemas.openxmlformats.org/officeDocument/2006/relationships/vmlDrawing" Target="../drawings/vmlDrawing6.vml"/><Relationship Id="rId6" Type="http://schemas.openxmlformats.org/officeDocument/2006/relationships/image" Target="../media/image58.emf"/><Relationship Id="rId11" Type="http://schemas.openxmlformats.org/officeDocument/2006/relationships/oleObject" Target="../embeddings/oleObject37.bin"/><Relationship Id="rId5" Type="http://schemas.openxmlformats.org/officeDocument/2006/relationships/oleObject" Target="../embeddings/oleObject34.bin"/><Relationship Id="rId10" Type="http://schemas.openxmlformats.org/officeDocument/2006/relationships/image" Target="../media/image60.emf"/><Relationship Id="rId4" Type="http://schemas.openxmlformats.org/officeDocument/2006/relationships/image" Target="../media/image57.emf"/><Relationship Id="rId9" Type="http://schemas.openxmlformats.org/officeDocument/2006/relationships/oleObject" Target="../embeddings/oleObject36.bin"/></Relationships>
</file>

<file path=ppt/slides/_rels/slide7.xml.rels><?xml version="1.0" encoding="UTF-8" standalone="yes"?>
<Relationships xmlns="http://schemas.openxmlformats.org/package/2006/relationships"><Relationship Id="rId8" Type="http://schemas.openxmlformats.org/officeDocument/2006/relationships/image" Target="../media/image64.emf"/><Relationship Id="rId3" Type="http://schemas.openxmlformats.org/officeDocument/2006/relationships/oleObject" Target="../embeddings/oleObject38.bin"/><Relationship Id="rId7" Type="http://schemas.openxmlformats.org/officeDocument/2006/relationships/oleObject" Target="../embeddings/oleObject40.bin"/><Relationship Id="rId2" Type="http://schemas.openxmlformats.org/officeDocument/2006/relationships/slideLayout" Target="../slideLayouts/slideLayout1.xml"/><Relationship Id="rId1" Type="http://schemas.openxmlformats.org/officeDocument/2006/relationships/vmlDrawing" Target="../drawings/vmlDrawing7.vml"/><Relationship Id="rId6" Type="http://schemas.openxmlformats.org/officeDocument/2006/relationships/image" Target="../media/image63.emf"/><Relationship Id="rId5" Type="http://schemas.openxmlformats.org/officeDocument/2006/relationships/oleObject" Target="../embeddings/oleObject39.bin"/><Relationship Id="rId10" Type="http://schemas.openxmlformats.org/officeDocument/2006/relationships/image" Target="../media/image65.emf"/><Relationship Id="rId4" Type="http://schemas.openxmlformats.org/officeDocument/2006/relationships/image" Target="../media/image62.emf"/><Relationship Id="rId9" Type="http://schemas.openxmlformats.org/officeDocument/2006/relationships/oleObject" Target="../embeddings/oleObject41.bin"/></Relationships>
</file>

<file path=ppt/slides/_rels/slide8.xml.rels><?xml version="1.0" encoding="UTF-8" standalone="yes"?>
<Relationships xmlns="http://schemas.openxmlformats.org/package/2006/relationships"><Relationship Id="rId8" Type="http://schemas.openxmlformats.org/officeDocument/2006/relationships/image" Target="../media/image68.emf"/><Relationship Id="rId3" Type="http://schemas.openxmlformats.org/officeDocument/2006/relationships/oleObject" Target="../embeddings/oleObject42.bin"/><Relationship Id="rId7" Type="http://schemas.openxmlformats.org/officeDocument/2006/relationships/oleObject" Target="../embeddings/oleObject44.bin"/><Relationship Id="rId2" Type="http://schemas.openxmlformats.org/officeDocument/2006/relationships/slideLayout" Target="../slideLayouts/slideLayout1.xml"/><Relationship Id="rId1" Type="http://schemas.openxmlformats.org/officeDocument/2006/relationships/vmlDrawing" Target="../drawings/vmlDrawing8.vml"/><Relationship Id="rId6" Type="http://schemas.openxmlformats.org/officeDocument/2006/relationships/image" Target="../media/image67.emf"/><Relationship Id="rId5" Type="http://schemas.openxmlformats.org/officeDocument/2006/relationships/oleObject" Target="../embeddings/oleObject43.bin"/><Relationship Id="rId10" Type="http://schemas.openxmlformats.org/officeDocument/2006/relationships/image" Target="../media/image69.emf"/><Relationship Id="rId4" Type="http://schemas.openxmlformats.org/officeDocument/2006/relationships/image" Target="../media/image66.emf"/><Relationship Id="rId9" Type="http://schemas.openxmlformats.org/officeDocument/2006/relationships/oleObject" Target="../embeddings/oleObject45.bin"/></Relationships>
</file>

<file path=ppt/slides/_rels/slide9.xml.rels><?xml version="1.0" encoding="UTF-8" standalone="yes"?>
<Relationships xmlns="http://schemas.openxmlformats.org/package/2006/relationships"><Relationship Id="rId8" Type="http://schemas.openxmlformats.org/officeDocument/2006/relationships/image" Target="../media/image71.emf"/><Relationship Id="rId3" Type="http://schemas.openxmlformats.org/officeDocument/2006/relationships/image" Target="../media/image72.png"/><Relationship Id="rId7" Type="http://schemas.openxmlformats.org/officeDocument/2006/relationships/oleObject" Target="../embeddings/oleObject47.bin"/><Relationship Id="rId2" Type="http://schemas.openxmlformats.org/officeDocument/2006/relationships/slideLayout" Target="../slideLayouts/slideLayout1.xml"/><Relationship Id="rId1" Type="http://schemas.openxmlformats.org/officeDocument/2006/relationships/vmlDrawing" Target="../drawings/vmlDrawing9.vml"/><Relationship Id="rId6" Type="http://schemas.openxmlformats.org/officeDocument/2006/relationships/image" Target="../media/image70.emf"/><Relationship Id="rId5" Type="http://schemas.openxmlformats.org/officeDocument/2006/relationships/oleObject" Target="../embeddings/oleObject46.bin"/><Relationship Id="rId4"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직사각형 25"/>
          <p:cNvSpPr/>
          <p:nvPr/>
        </p:nvSpPr>
        <p:spPr>
          <a:xfrm>
            <a:off x="-22259" y="7199277"/>
            <a:ext cx="6876550" cy="2078261"/>
          </a:xfrm>
          <a:prstGeom prst="rect">
            <a:avLst/>
          </a:prstGeom>
        </p:spPr>
        <p:txBody>
          <a:bodyPr wrap="square">
            <a:spAutoFit/>
          </a:bodyPr>
          <a:lstStyle/>
          <a:p>
            <a:pPr algn="just" latinLnBrk="1">
              <a:lnSpc>
                <a:spcPct val="125000"/>
              </a:lnSpc>
              <a:spcAft>
                <a:spcPts val="800"/>
              </a:spcAft>
            </a:pPr>
            <a:r>
              <a:rPr lang="en-US" altLang="ko-KR" sz="1100" b="1" kern="100" dirty="0">
                <a:solidFill>
                  <a:srgbClr val="0070C0"/>
                </a:solidFill>
                <a:latin typeface="Arial" panose="020B0604020202020204" pitchFamily="34" charset="0"/>
                <a:cs typeface="Arial" panose="020B0604020202020204" pitchFamily="34" charset="0"/>
              </a:rPr>
              <a:t>Supplementary Figure 1. Release of viral proteins were detected in cell culture supernatant and influenza virus-infected BALF</a:t>
            </a:r>
          </a:p>
          <a:p>
            <a:pPr algn="just" latinLnBrk="1">
              <a:lnSpc>
                <a:spcPct val="125000"/>
              </a:lnSpc>
              <a:spcAft>
                <a:spcPts val="800"/>
              </a:spcAft>
            </a:pPr>
            <a:r>
              <a:rPr lang="en-US" altLang="ko-KR" sz="1100" kern="100" dirty="0">
                <a:solidFill>
                  <a:srgbClr val="0070C0"/>
                </a:solidFill>
                <a:latin typeface="Arial" panose="020B0604020202020204" pitchFamily="34" charset="0"/>
                <a:cs typeface="Arial" panose="020B0604020202020204" pitchFamily="34" charset="0"/>
              </a:rPr>
              <a:t>MDCK cells were infected with the PR8 virus (103TCID/ml) for 3 days, and then a, cell culture supernatant was separated using sucrose gradient ultracentrifugation. b, Viruses in each fraction were detected by TCID50 assay. c, Viral proteins (HA, NP, M1, PA, PB1, PB2, NS1, NS2, and PB1-F2) were detected in fraction #1 and #4 by ELISA. d, The concentration of NP was determined in #1 and #4. e, Influenza viral proteins (M1, PA, PB1, PB2, NS1, NS2, and PB1-F2) in BALF were detected by ELISA. Data in b-e are presented as the mean ± SD from triplicate culture wells, and data in f are presented as the mean ± SEM. ***p &lt; 0.001, ** p &lt; 0.01, * p &lt; 0.05.	</a:t>
            </a:r>
          </a:p>
        </p:txBody>
      </p:sp>
      <p:sp>
        <p:nvSpPr>
          <p:cNvPr id="2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1</a:t>
            </a:r>
          </a:p>
        </p:txBody>
      </p:sp>
      <p:grpSp>
        <p:nvGrpSpPr>
          <p:cNvPr id="10" name="그룹 9"/>
          <p:cNvGrpSpPr/>
          <p:nvPr/>
        </p:nvGrpSpPr>
        <p:grpSpPr>
          <a:xfrm>
            <a:off x="-22259" y="4015364"/>
            <a:ext cx="6785331" cy="2828222"/>
            <a:chOff x="-22259" y="4015364"/>
            <a:chExt cx="6785331" cy="2828222"/>
          </a:xfrm>
        </p:grpSpPr>
        <p:graphicFrame>
          <p:nvGraphicFramePr>
            <p:cNvPr id="4" name="개체 3">
              <a:extLst>
                <a:ext uri="{FF2B5EF4-FFF2-40B4-BE49-F238E27FC236}">
                  <a16:creationId xmlns:a16="http://schemas.microsoft.com/office/drawing/2014/main" id="{317325F8-B7C4-402D-92B4-791B415F06F5}"/>
                </a:ext>
              </a:extLst>
            </p:cNvPr>
            <p:cNvGraphicFramePr>
              <a:graphicFrameLocks noChangeAspect="1"/>
            </p:cNvGraphicFramePr>
            <p:nvPr>
              <p:extLst>
                <p:ext uri="{D42A27DB-BD31-4B8C-83A1-F6EECF244321}">
                  <p14:modId xmlns:p14="http://schemas.microsoft.com/office/powerpoint/2010/main" val="361436086"/>
                </p:ext>
              </p:extLst>
            </p:nvPr>
          </p:nvGraphicFramePr>
          <p:xfrm>
            <a:off x="59988" y="4015364"/>
            <a:ext cx="1632107" cy="1475981"/>
          </p:xfrm>
          <a:graphic>
            <a:graphicData uri="http://schemas.openxmlformats.org/presentationml/2006/ole">
              <mc:AlternateContent xmlns:mc="http://schemas.openxmlformats.org/markup-compatibility/2006">
                <mc:Choice xmlns:v="urn:schemas-microsoft-com:vml" Requires="v">
                  <p:oleObj spid="_x0000_s1718" name="Prism 9" r:id="rId3" imgW="1974264" imgH="1786724" progId="Prism9.Document">
                    <p:embed/>
                  </p:oleObj>
                </mc:Choice>
                <mc:Fallback>
                  <p:oleObj name="Prism 9" r:id="rId3" imgW="1974264" imgH="1786724" progId="Prism9.Document">
                    <p:embed/>
                    <p:pic>
                      <p:nvPicPr>
                        <p:cNvPr id="10" name="개체 9">
                          <a:extLst>
                            <a:ext uri="{FF2B5EF4-FFF2-40B4-BE49-F238E27FC236}">
                              <a16:creationId xmlns:a16="http://schemas.microsoft.com/office/drawing/2014/main" id="{317325F8-B7C4-402D-92B4-791B415F06F5}"/>
                            </a:ext>
                          </a:extLst>
                        </p:cNvPr>
                        <p:cNvPicPr/>
                        <p:nvPr/>
                      </p:nvPicPr>
                      <p:blipFill>
                        <a:blip r:embed="rId4"/>
                        <a:stretch>
                          <a:fillRect/>
                        </a:stretch>
                      </p:blipFill>
                      <p:spPr>
                        <a:xfrm>
                          <a:off x="59988" y="4015364"/>
                          <a:ext cx="1632107" cy="1475981"/>
                        </a:xfrm>
                        <a:prstGeom prst="rect">
                          <a:avLst/>
                        </a:prstGeom>
                      </p:spPr>
                    </p:pic>
                  </p:oleObj>
                </mc:Fallback>
              </mc:AlternateContent>
            </a:graphicData>
          </a:graphic>
        </p:graphicFrame>
        <p:graphicFrame>
          <p:nvGraphicFramePr>
            <p:cNvPr id="6" name="개체 5">
              <a:extLst>
                <a:ext uri="{FF2B5EF4-FFF2-40B4-BE49-F238E27FC236}">
                  <a16:creationId xmlns:a16="http://schemas.microsoft.com/office/drawing/2014/main" id="{615BE8CF-DACB-47ED-B656-CFD9BBB5A713}"/>
                </a:ext>
              </a:extLst>
            </p:cNvPr>
            <p:cNvGraphicFramePr>
              <a:graphicFrameLocks noChangeAspect="1"/>
            </p:cNvGraphicFramePr>
            <p:nvPr>
              <p:extLst>
                <p:ext uri="{D42A27DB-BD31-4B8C-83A1-F6EECF244321}">
                  <p14:modId xmlns:p14="http://schemas.microsoft.com/office/powerpoint/2010/main" val="3628518971"/>
                </p:ext>
              </p:extLst>
            </p:nvPr>
          </p:nvGraphicFramePr>
          <p:xfrm>
            <a:off x="1806163" y="4015364"/>
            <a:ext cx="1632107" cy="1475981"/>
          </p:xfrm>
          <a:graphic>
            <a:graphicData uri="http://schemas.openxmlformats.org/presentationml/2006/ole">
              <mc:AlternateContent xmlns:mc="http://schemas.openxmlformats.org/markup-compatibility/2006">
                <mc:Choice xmlns:v="urn:schemas-microsoft-com:vml" Requires="v">
                  <p:oleObj spid="_x0000_s1719" name="Prism 9" r:id="rId5" imgW="1974264" imgH="1786724" progId="Prism9.Document">
                    <p:embed/>
                  </p:oleObj>
                </mc:Choice>
                <mc:Fallback>
                  <p:oleObj name="Prism 9" r:id="rId5" imgW="1974264" imgH="1786724" progId="Prism9.Document">
                    <p:embed/>
                    <p:pic>
                      <p:nvPicPr>
                        <p:cNvPr id="13" name="개체 12">
                          <a:extLst>
                            <a:ext uri="{FF2B5EF4-FFF2-40B4-BE49-F238E27FC236}">
                              <a16:creationId xmlns:a16="http://schemas.microsoft.com/office/drawing/2014/main" id="{615BE8CF-DACB-47ED-B656-CFD9BBB5A713}"/>
                            </a:ext>
                          </a:extLst>
                        </p:cNvPr>
                        <p:cNvPicPr/>
                        <p:nvPr/>
                      </p:nvPicPr>
                      <p:blipFill>
                        <a:blip r:embed="rId6"/>
                        <a:stretch>
                          <a:fillRect/>
                        </a:stretch>
                      </p:blipFill>
                      <p:spPr>
                        <a:xfrm>
                          <a:off x="1806163" y="4015364"/>
                          <a:ext cx="1632107" cy="1475981"/>
                        </a:xfrm>
                        <a:prstGeom prst="rect">
                          <a:avLst/>
                        </a:prstGeom>
                      </p:spPr>
                    </p:pic>
                  </p:oleObj>
                </mc:Fallback>
              </mc:AlternateContent>
            </a:graphicData>
          </a:graphic>
        </p:graphicFrame>
        <p:graphicFrame>
          <p:nvGraphicFramePr>
            <p:cNvPr id="7" name="개체 6">
              <a:extLst>
                <a:ext uri="{FF2B5EF4-FFF2-40B4-BE49-F238E27FC236}">
                  <a16:creationId xmlns:a16="http://schemas.microsoft.com/office/drawing/2014/main" id="{0533FCBA-755D-4D12-8606-F68314C7E856}"/>
                </a:ext>
              </a:extLst>
            </p:cNvPr>
            <p:cNvGraphicFramePr>
              <a:graphicFrameLocks noChangeAspect="1"/>
            </p:cNvGraphicFramePr>
            <p:nvPr>
              <p:extLst>
                <p:ext uri="{D42A27DB-BD31-4B8C-83A1-F6EECF244321}">
                  <p14:modId xmlns:p14="http://schemas.microsoft.com/office/powerpoint/2010/main" val="1782402551"/>
                </p:ext>
              </p:extLst>
            </p:nvPr>
          </p:nvGraphicFramePr>
          <p:xfrm>
            <a:off x="5130965" y="4015364"/>
            <a:ext cx="1632107" cy="1475981"/>
          </p:xfrm>
          <a:graphic>
            <a:graphicData uri="http://schemas.openxmlformats.org/presentationml/2006/ole">
              <mc:AlternateContent xmlns:mc="http://schemas.openxmlformats.org/markup-compatibility/2006">
                <mc:Choice xmlns:v="urn:schemas-microsoft-com:vml" Requires="v">
                  <p:oleObj spid="_x0000_s1720" name="Prism 9" r:id="rId7" imgW="1974264" imgH="1786724" progId="Prism9.Document">
                    <p:embed/>
                  </p:oleObj>
                </mc:Choice>
                <mc:Fallback>
                  <p:oleObj name="Prism 9" r:id="rId7" imgW="1974264" imgH="1786724" progId="Prism9.Document">
                    <p:embed/>
                    <p:pic>
                      <p:nvPicPr>
                        <p:cNvPr id="14" name="개체 13">
                          <a:extLst>
                            <a:ext uri="{FF2B5EF4-FFF2-40B4-BE49-F238E27FC236}">
                              <a16:creationId xmlns:a16="http://schemas.microsoft.com/office/drawing/2014/main" id="{0533FCBA-755D-4D12-8606-F68314C7E856}"/>
                            </a:ext>
                          </a:extLst>
                        </p:cNvPr>
                        <p:cNvPicPr/>
                        <p:nvPr/>
                      </p:nvPicPr>
                      <p:blipFill>
                        <a:blip r:embed="rId8"/>
                        <a:stretch>
                          <a:fillRect/>
                        </a:stretch>
                      </p:blipFill>
                      <p:spPr>
                        <a:xfrm>
                          <a:off x="5130965" y="4015364"/>
                          <a:ext cx="1632107" cy="1475981"/>
                        </a:xfrm>
                        <a:prstGeom prst="rect">
                          <a:avLst/>
                        </a:prstGeom>
                      </p:spPr>
                    </p:pic>
                  </p:oleObj>
                </mc:Fallback>
              </mc:AlternateContent>
            </a:graphicData>
          </a:graphic>
        </p:graphicFrame>
        <p:graphicFrame>
          <p:nvGraphicFramePr>
            <p:cNvPr id="8" name="개체 7">
              <a:extLst>
                <a:ext uri="{FF2B5EF4-FFF2-40B4-BE49-F238E27FC236}">
                  <a16:creationId xmlns:a16="http://schemas.microsoft.com/office/drawing/2014/main" id="{EE90339E-2EE3-43BA-9A31-90157760253A}"/>
                </a:ext>
              </a:extLst>
            </p:cNvPr>
            <p:cNvGraphicFramePr>
              <a:graphicFrameLocks noChangeAspect="1"/>
            </p:cNvGraphicFramePr>
            <p:nvPr>
              <p:extLst>
                <p:ext uri="{D42A27DB-BD31-4B8C-83A1-F6EECF244321}">
                  <p14:modId xmlns:p14="http://schemas.microsoft.com/office/powerpoint/2010/main" val="3677267685"/>
                </p:ext>
              </p:extLst>
            </p:nvPr>
          </p:nvGraphicFramePr>
          <p:xfrm>
            <a:off x="3477820" y="4015364"/>
            <a:ext cx="1632107" cy="1475981"/>
          </p:xfrm>
          <a:graphic>
            <a:graphicData uri="http://schemas.openxmlformats.org/presentationml/2006/ole">
              <mc:AlternateContent xmlns:mc="http://schemas.openxmlformats.org/markup-compatibility/2006">
                <mc:Choice xmlns:v="urn:schemas-microsoft-com:vml" Requires="v">
                  <p:oleObj spid="_x0000_s1721" name="Prism 9" r:id="rId9" imgW="1974264" imgH="1786724" progId="Prism9.Document">
                    <p:embed/>
                  </p:oleObj>
                </mc:Choice>
                <mc:Fallback>
                  <p:oleObj name="Prism 9" r:id="rId9" imgW="1974264" imgH="1786724" progId="Prism9.Document">
                    <p:embed/>
                    <p:pic>
                      <p:nvPicPr>
                        <p:cNvPr id="15" name="개체 14">
                          <a:extLst>
                            <a:ext uri="{FF2B5EF4-FFF2-40B4-BE49-F238E27FC236}">
                              <a16:creationId xmlns:a16="http://schemas.microsoft.com/office/drawing/2014/main" id="{EE90339E-2EE3-43BA-9A31-90157760253A}"/>
                            </a:ext>
                          </a:extLst>
                        </p:cNvPr>
                        <p:cNvPicPr/>
                        <p:nvPr/>
                      </p:nvPicPr>
                      <p:blipFill>
                        <a:blip r:embed="rId10"/>
                        <a:stretch>
                          <a:fillRect/>
                        </a:stretch>
                      </p:blipFill>
                      <p:spPr>
                        <a:xfrm>
                          <a:off x="3477820" y="4015364"/>
                          <a:ext cx="1632107" cy="1475981"/>
                        </a:xfrm>
                        <a:prstGeom prst="rect">
                          <a:avLst/>
                        </a:prstGeom>
                      </p:spPr>
                    </p:pic>
                  </p:oleObj>
                </mc:Fallback>
              </mc:AlternateContent>
            </a:graphicData>
          </a:graphic>
        </p:graphicFrame>
        <p:graphicFrame>
          <p:nvGraphicFramePr>
            <p:cNvPr id="11" name="개체 10">
              <a:extLst>
                <a:ext uri="{FF2B5EF4-FFF2-40B4-BE49-F238E27FC236}">
                  <a16:creationId xmlns:a16="http://schemas.microsoft.com/office/drawing/2014/main" id="{45DE2E35-DE7A-474A-A387-27B0D96132FD}"/>
                </a:ext>
              </a:extLst>
            </p:cNvPr>
            <p:cNvGraphicFramePr>
              <a:graphicFrameLocks noChangeAspect="1"/>
            </p:cNvGraphicFramePr>
            <p:nvPr>
              <p:extLst>
                <p:ext uri="{D42A27DB-BD31-4B8C-83A1-F6EECF244321}">
                  <p14:modId xmlns:p14="http://schemas.microsoft.com/office/powerpoint/2010/main" val="2052391327"/>
                </p:ext>
              </p:extLst>
            </p:nvPr>
          </p:nvGraphicFramePr>
          <p:xfrm>
            <a:off x="59988" y="5367049"/>
            <a:ext cx="1632107" cy="1475981"/>
          </p:xfrm>
          <a:graphic>
            <a:graphicData uri="http://schemas.openxmlformats.org/presentationml/2006/ole">
              <mc:AlternateContent xmlns:mc="http://schemas.openxmlformats.org/markup-compatibility/2006">
                <mc:Choice xmlns:v="urn:schemas-microsoft-com:vml" Requires="v">
                  <p:oleObj spid="_x0000_s1722" name="Prism 9" r:id="rId11" imgW="1974264" imgH="1786724" progId="Prism9.Document">
                    <p:embed/>
                  </p:oleObj>
                </mc:Choice>
                <mc:Fallback>
                  <p:oleObj name="Prism 9" r:id="rId11" imgW="1974264" imgH="1786724" progId="Prism9.Document">
                    <p:embed/>
                    <p:pic>
                      <p:nvPicPr>
                        <p:cNvPr id="16" name="개체 15">
                          <a:extLst>
                            <a:ext uri="{FF2B5EF4-FFF2-40B4-BE49-F238E27FC236}">
                              <a16:creationId xmlns:a16="http://schemas.microsoft.com/office/drawing/2014/main" id="{45DE2E35-DE7A-474A-A387-27B0D96132FD}"/>
                            </a:ext>
                          </a:extLst>
                        </p:cNvPr>
                        <p:cNvPicPr/>
                        <p:nvPr/>
                      </p:nvPicPr>
                      <p:blipFill>
                        <a:blip r:embed="rId12"/>
                        <a:stretch>
                          <a:fillRect/>
                        </a:stretch>
                      </p:blipFill>
                      <p:spPr>
                        <a:xfrm>
                          <a:off x="59988" y="5367049"/>
                          <a:ext cx="1632107" cy="1475981"/>
                        </a:xfrm>
                        <a:prstGeom prst="rect">
                          <a:avLst/>
                        </a:prstGeom>
                      </p:spPr>
                    </p:pic>
                  </p:oleObj>
                </mc:Fallback>
              </mc:AlternateContent>
            </a:graphicData>
          </a:graphic>
        </p:graphicFrame>
        <p:graphicFrame>
          <p:nvGraphicFramePr>
            <p:cNvPr id="12" name="개체 11">
              <a:extLst>
                <a:ext uri="{FF2B5EF4-FFF2-40B4-BE49-F238E27FC236}">
                  <a16:creationId xmlns:a16="http://schemas.microsoft.com/office/drawing/2014/main" id="{7E3D28FC-24CD-4BC8-B4C3-6D3101E0464C}"/>
                </a:ext>
              </a:extLst>
            </p:cNvPr>
            <p:cNvGraphicFramePr>
              <a:graphicFrameLocks noChangeAspect="1"/>
            </p:cNvGraphicFramePr>
            <p:nvPr>
              <p:extLst>
                <p:ext uri="{D42A27DB-BD31-4B8C-83A1-F6EECF244321}">
                  <p14:modId xmlns:p14="http://schemas.microsoft.com/office/powerpoint/2010/main" val="3707152472"/>
                </p:ext>
              </p:extLst>
            </p:nvPr>
          </p:nvGraphicFramePr>
          <p:xfrm>
            <a:off x="1806163" y="5367049"/>
            <a:ext cx="1632107" cy="1475981"/>
          </p:xfrm>
          <a:graphic>
            <a:graphicData uri="http://schemas.openxmlformats.org/presentationml/2006/ole">
              <mc:AlternateContent xmlns:mc="http://schemas.openxmlformats.org/markup-compatibility/2006">
                <mc:Choice xmlns:v="urn:schemas-microsoft-com:vml" Requires="v">
                  <p:oleObj spid="_x0000_s1723" name="Prism 9" r:id="rId13" imgW="1974264" imgH="1786724" progId="Prism9.Document">
                    <p:embed/>
                  </p:oleObj>
                </mc:Choice>
                <mc:Fallback>
                  <p:oleObj name="Prism 9" r:id="rId13" imgW="1974264" imgH="1786724" progId="Prism9.Document">
                    <p:embed/>
                    <p:pic>
                      <p:nvPicPr>
                        <p:cNvPr id="17" name="개체 16">
                          <a:extLst>
                            <a:ext uri="{FF2B5EF4-FFF2-40B4-BE49-F238E27FC236}">
                              <a16:creationId xmlns:a16="http://schemas.microsoft.com/office/drawing/2014/main" id="{7E3D28FC-24CD-4BC8-B4C3-6D3101E0464C}"/>
                            </a:ext>
                          </a:extLst>
                        </p:cNvPr>
                        <p:cNvPicPr/>
                        <p:nvPr/>
                      </p:nvPicPr>
                      <p:blipFill>
                        <a:blip r:embed="rId14"/>
                        <a:stretch>
                          <a:fillRect/>
                        </a:stretch>
                      </p:blipFill>
                      <p:spPr>
                        <a:xfrm>
                          <a:off x="1806163" y="5367049"/>
                          <a:ext cx="1632107" cy="1475981"/>
                        </a:xfrm>
                        <a:prstGeom prst="rect">
                          <a:avLst/>
                        </a:prstGeom>
                      </p:spPr>
                    </p:pic>
                  </p:oleObj>
                </mc:Fallback>
              </mc:AlternateContent>
            </a:graphicData>
          </a:graphic>
        </p:graphicFrame>
        <p:graphicFrame>
          <p:nvGraphicFramePr>
            <p:cNvPr id="13" name="개체 12">
              <a:extLst>
                <a:ext uri="{FF2B5EF4-FFF2-40B4-BE49-F238E27FC236}">
                  <a16:creationId xmlns:a16="http://schemas.microsoft.com/office/drawing/2014/main" id="{814533DD-D630-43AD-A3F8-064944ADD649}"/>
                </a:ext>
              </a:extLst>
            </p:cNvPr>
            <p:cNvGraphicFramePr>
              <a:graphicFrameLocks noChangeAspect="1"/>
            </p:cNvGraphicFramePr>
            <p:nvPr>
              <p:extLst>
                <p:ext uri="{D42A27DB-BD31-4B8C-83A1-F6EECF244321}">
                  <p14:modId xmlns:p14="http://schemas.microsoft.com/office/powerpoint/2010/main" val="3136043268"/>
                </p:ext>
              </p:extLst>
            </p:nvPr>
          </p:nvGraphicFramePr>
          <p:xfrm>
            <a:off x="3481388" y="5367211"/>
            <a:ext cx="1624012" cy="1476375"/>
          </p:xfrm>
          <a:graphic>
            <a:graphicData uri="http://schemas.openxmlformats.org/presentationml/2006/ole">
              <mc:AlternateContent xmlns:mc="http://schemas.openxmlformats.org/markup-compatibility/2006">
                <mc:Choice xmlns:v="urn:schemas-microsoft-com:vml" Requires="v">
                  <p:oleObj spid="_x0000_s1724" name="Prism 9" r:id="rId15" imgW="1965261" imgH="1786724" progId="Prism9.Document">
                    <p:embed/>
                  </p:oleObj>
                </mc:Choice>
                <mc:Fallback>
                  <p:oleObj name="Prism 9" r:id="rId15" imgW="1965261" imgH="1786724" progId="Prism9.Document">
                    <p:embed/>
                    <p:pic>
                      <p:nvPicPr>
                        <p:cNvPr id="18" name="개체 17">
                          <a:extLst>
                            <a:ext uri="{FF2B5EF4-FFF2-40B4-BE49-F238E27FC236}">
                              <a16:creationId xmlns:a16="http://schemas.microsoft.com/office/drawing/2014/main" id="{814533DD-D630-43AD-A3F8-064944ADD649}"/>
                            </a:ext>
                          </a:extLst>
                        </p:cNvPr>
                        <p:cNvPicPr/>
                        <p:nvPr/>
                      </p:nvPicPr>
                      <p:blipFill>
                        <a:blip r:embed="rId16"/>
                        <a:stretch>
                          <a:fillRect/>
                        </a:stretch>
                      </p:blipFill>
                      <p:spPr>
                        <a:xfrm>
                          <a:off x="3481388" y="5367211"/>
                          <a:ext cx="1624012" cy="1476375"/>
                        </a:xfrm>
                        <a:prstGeom prst="rect">
                          <a:avLst/>
                        </a:prstGeom>
                      </p:spPr>
                    </p:pic>
                  </p:oleObj>
                </mc:Fallback>
              </mc:AlternateContent>
            </a:graphicData>
          </a:graphic>
        </p:graphicFrame>
        <p:sp>
          <p:nvSpPr>
            <p:cNvPr id="32" name="직사각형 31">
              <a:extLst>
                <a:ext uri="{FF2B5EF4-FFF2-40B4-BE49-F238E27FC236}">
                  <a16:creationId xmlns:a16="http://schemas.microsoft.com/office/drawing/2014/main" id="{537A8C60-FDC4-46B3-A738-DEC1F1FF6B77}"/>
                </a:ext>
              </a:extLst>
            </p:cNvPr>
            <p:cNvSpPr/>
            <p:nvPr/>
          </p:nvSpPr>
          <p:spPr>
            <a:xfrm>
              <a:off x="-22259" y="401536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e</a:t>
              </a:r>
            </a:p>
          </p:txBody>
        </p:sp>
      </p:grpSp>
      <p:sp>
        <p:nvSpPr>
          <p:cNvPr id="30" name="직사각형 29">
            <a:extLst>
              <a:ext uri="{FF2B5EF4-FFF2-40B4-BE49-F238E27FC236}">
                <a16:creationId xmlns:a16="http://schemas.microsoft.com/office/drawing/2014/main" id="{132FBA02-7B7C-4F62-B76C-C7B3BA119A76}"/>
              </a:ext>
            </a:extLst>
          </p:cNvPr>
          <p:cNvSpPr/>
          <p:nvPr/>
        </p:nvSpPr>
        <p:spPr>
          <a:xfrm>
            <a:off x="5711" y="632973"/>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grpSp>
        <p:nvGrpSpPr>
          <p:cNvPr id="5" name="그룹 4"/>
          <p:cNvGrpSpPr/>
          <p:nvPr/>
        </p:nvGrpSpPr>
        <p:grpSpPr>
          <a:xfrm>
            <a:off x="648" y="2369231"/>
            <a:ext cx="2762250" cy="1712131"/>
            <a:chOff x="3506337" y="663139"/>
            <a:chExt cx="2762250" cy="1712131"/>
          </a:xfrm>
        </p:grpSpPr>
        <p:graphicFrame>
          <p:nvGraphicFramePr>
            <p:cNvPr id="38" name="개체 37">
              <a:extLst>
                <a:ext uri="{FF2B5EF4-FFF2-40B4-BE49-F238E27FC236}">
                  <a16:creationId xmlns:a16="http://schemas.microsoft.com/office/drawing/2014/main" id="{E80CFA52-8802-4DBF-B66C-EDBEA2640995}"/>
                </a:ext>
              </a:extLst>
            </p:cNvPr>
            <p:cNvGraphicFramePr>
              <a:graphicFrameLocks noChangeAspect="1"/>
            </p:cNvGraphicFramePr>
            <p:nvPr>
              <p:extLst>
                <p:ext uri="{D42A27DB-BD31-4B8C-83A1-F6EECF244321}">
                  <p14:modId xmlns:p14="http://schemas.microsoft.com/office/powerpoint/2010/main" val="372980853"/>
                </p:ext>
              </p:extLst>
            </p:nvPr>
          </p:nvGraphicFramePr>
          <p:xfrm>
            <a:off x="3506337" y="675057"/>
            <a:ext cx="2762250" cy="1700213"/>
          </p:xfrm>
          <a:graphic>
            <a:graphicData uri="http://schemas.openxmlformats.org/presentationml/2006/ole">
              <mc:AlternateContent xmlns:mc="http://schemas.openxmlformats.org/markup-compatibility/2006">
                <mc:Choice xmlns:v="urn:schemas-microsoft-com:vml" Requires="v">
                  <p:oleObj spid="_x0000_s1725" name="Prism 9" r:id="rId17" imgW="3341699" imgH="2058280" progId="Prism9.Document">
                    <p:embed/>
                  </p:oleObj>
                </mc:Choice>
                <mc:Fallback>
                  <p:oleObj name="Prism 9" r:id="rId17" imgW="3341699" imgH="2058280" progId="Prism9.Document">
                    <p:embed/>
                    <p:pic>
                      <p:nvPicPr>
                        <p:cNvPr id="60" name="개체 59">
                          <a:extLst>
                            <a:ext uri="{FF2B5EF4-FFF2-40B4-BE49-F238E27FC236}">
                              <a16:creationId xmlns:a16="http://schemas.microsoft.com/office/drawing/2014/main" id="{E80CFA52-8802-4DBF-B66C-EDBEA2640995}"/>
                            </a:ext>
                          </a:extLst>
                        </p:cNvPr>
                        <p:cNvPicPr/>
                        <p:nvPr/>
                      </p:nvPicPr>
                      <p:blipFill>
                        <a:blip r:embed="rId18"/>
                        <a:stretch>
                          <a:fillRect/>
                        </a:stretch>
                      </p:blipFill>
                      <p:spPr>
                        <a:xfrm>
                          <a:off x="3506337" y="675057"/>
                          <a:ext cx="2762250" cy="1700213"/>
                        </a:xfrm>
                        <a:prstGeom prst="rect">
                          <a:avLst/>
                        </a:prstGeom>
                      </p:spPr>
                    </p:pic>
                  </p:oleObj>
                </mc:Fallback>
              </mc:AlternateContent>
            </a:graphicData>
          </a:graphic>
        </p:graphicFrame>
        <p:sp>
          <p:nvSpPr>
            <p:cNvPr id="39" name="직사각형 38">
              <a:extLst>
                <a:ext uri="{FF2B5EF4-FFF2-40B4-BE49-F238E27FC236}">
                  <a16:creationId xmlns:a16="http://schemas.microsoft.com/office/drawing/2014/main" id="{F303C77E-6084-4389-8D72-4A823F31BEFC}"/>
                </a:ext>
              </a:extLst>
            </p:cNvPr>
            <p:cNvSpPr/>
            <p:nvPr/>
          </p:nvSpPr>
          <p:spPr>
            <a:xfrm>
              <a:off x="3522480" y="663139"/>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grpSp>
      <p:grpSp>
        <p:nvGrpSpPr>
          <p:cNvPr id="35" name="그룹 34">
            <a:extLst>
              <a:ext uri="{FF2B5EF4-FFF2-40B4-BE49-F238E27FC236}">
                <a16:creationId xmlns:a16="http://schemas.microsoft.com/office/drawing/2014/main" id="{CFB08E5F-EAF5-404B-9FF5-F2841BCFF7C5}"/>
              </a:ext>
            </a:extLst>
          </p:cNvPr>
          <p:cNvGrpSpPr/>
          <p:nvPr/>
        </p:nvGrpSpPr>
        <p:grpSpPr>
          <a:xfrm>
            <a:off x="2826218" y="2129326"/>
            <a:ext cx="1303203" cy="1641446"/>
            <a:chOff x="5601342" y="511834"/>
            <a:chExt cx="1303203" cy="1641446"/>
          </a:xfrm>
        </p:grpSpPr>
        <p:graphicFrame>
          <p:nvGraphicFramePr>
            <p:cNvPr id="36" name="개체 35">
              <a:extLst>
                <a:ext uri="{FF2B5EF4-FFF2-40B4-BE49-F238E27FC236}">
                  <a16:creationId xmlns:a16="http://schemas.microsoft.com/office/drawing/2014/main" id="{C0E5BE61-52E2-42BA-A24E-9602CB4142B0}"/>
                </a:ext>
              </a:extLst>
            </p:cNvPr>
            <p:cNvGraphicFramePr>
              <a:graphicFrameLocks noChangeAspect="1"/>
            </p:cNvGraphicFramePr>
            <p:nvPr>
              <p:extLst>
                <p:ext uri="{D42A27DB-BD31-4B8C-83A1-F6EECF244321}">
                  <p14:modId xmlns:p14="http://schemas.microsoft.com/office/powerpoint/2010/main" val="110141346"/>
                </p:ext>
              </p:extLst>
            </p:nvPr>
          </p:nvGraphicFramePr>
          <p:xfrm>
            <a:off x="5671280" y="584148"/>
            <a:ext cx="1233265" cy="1569132"/>
          </p:xfrm>
          <a:graphic>
            <a:graphicData uri="http://schemas.openxmlformats.org/presentationml/2006/ole">
              <mc:AlternateContent xmlns:mc="http://schemas.openxmlformats.org/markup-compatibility/2006">
                <mc:Choice xmlns:v="urn:schemas-microsoft-com:vml" Requires="v">
                  <p:oleObj spid="_x0000_s1726" name="Prism 9" r:id="rId19" imgW="1492402" imgH="1898372" progId="Prism9.Document">
                    <p:embed/>
                  </p:oleObj>
                </mc:Choice>
                <mc:Fallback>
                  <p:oleObj name="Prism 9" r:id="rId19" imgW="1492402" imgH="1898372" progId="Prism9.Document">
                    <p:embed/>
                    <p:pic>
                      <p:nvPicPr>
                        <p:cNvPr id="58" name="개체 57">
                          <a:extLst>
                            <a:ext uri="{FF2B5EF4-FFF2-40B4-BE49-F238E27FC236}">
                              <a16:creationId xmlns:a16="http://schemas.microsoft.com/office/drawing/2014/main" id="{C0E5BE61-52E2-42BA-A24E-9602CB4142B0}"/>
                            </a:ext>
                          </a:extLst>
                        </p:cNvPr>
                        <p:cNvPicPr/>
                        <p:nvPr/>
                      </p:nvPicPr>
                      <p:blipFill>
                        <a:blip r:embed="rId20"/>
                        <a:stretch>
                          <a:fillRect/>
                        </a:stretch>
                      </p:blipFill>
                      <p:spPr>
                        <a:xfrm>
                          <a:off x="5671280" y="584148"/>
                          <a:ext cx="1233265" cy="1569132"/>
                        </a:xfrm>
                        <a:prstGeom prst="rect">
                          <a:avLst/>
                        </a:prstGeom>
                      </p:spPr>
                    </p:pic>
                  </p:oleObj>
                </mc:Fallback>
              </mc:AlternateContent>
            </a:graphicData>
          </a:graphic>
        </p:graphicFrame>
        <p:sp>
          <p:nvSpPr>
            <p:cNvPr id="37" name="직사각형 36">
              <a:extLst>
                <a:ext uri="{FF2B5EF4-FFF2-40B4-BE49-F238E27FC236}">
                  <a16:creationId xmlns:a16="http://schemas.microsoft.com/office/drawing/2014/main" id="{6CF06C75-103C-4411-AC3E-C4E1C671AA30}"/>
                </a:ext>
              </a:extLst>
            </p:cNvPr>
            <p:cNvSpPr/>
            <p:nvPr/>
          </p:nvSpPr>
          <p:spPr>
            <a:xfrm>
              <a:off x="5601342" y="511834"/>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d</a:t>
              </a:r>
            </a:p>
          </p:txBody>
        </p:sp>
      </p:grpSp>
      <p:grpSp>
        <p:nvGrpSpPr>
          <p:cNvPr id="9" name="그룹 8"/>
          <p:cNvGrpSpPr/>
          <p:nvPr/>
        </p:nvGrpSpPr>
        <p:grpSpPr>
          <a:xfrm>
            <a:off x="2044111" y="748803"/>
            <a:ext cx="2115326" cy="1496382"/>
            <a:chOff x="2044111" y="748803"/>
            <a:chExt cx="2115326" cy="1496382"/>
          </a:xfrm>
        </p:grpSpPr>
        <p:sp>
          <p:nvSpPr>
            <p:cNvPr id="41" name="직사각형 40">
              <a:extLst>
                <a:ext uri="{FF2B5EF4-FFF2-40B4-BE49-F238E27FC236}">
                  <a16:creationId xmlns:a16="http://schemas.microsoft.com/office/drawing/2014/main" id="{E6A37EEC-9E8F-481E-AB1C-6458B64F4B53}"/>
                </a:ext>
              </a:extLst>
            </p:cNvPr>
            <p:cNvSpPr/>
            <p:nvPr/>
          </p:nvSpPr>
          <p:spPr>
            <a:xfrm>
              <a:off x="2044111" y="748803"/>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graphicFrame>
          <p:nvGraphicFramePr>
            <p:cNvPr id="25" name="개체 24">
              <a:extLst>
                <a:ext uri="{FF2B5EF4-FFF2-40B4-BE49-F238E27FC236}">
                  <a16:creationId xmlns:a16="http://schemas.microsoft.com/office/drawing/2014/main" id="{CCB7520D-1B43-41ED-9C35-44AFB921ECB5}"/>
                </a:ext>
              </a:extLst>
            </p:cNvPr>
            <p:cNvGraphicFramePr>
              <a:graphicFrameLocks noChangeAspect="1"/>
            </p:cNvGraphicFramePr>
            <p:nvPr>
              <p:extLst>
                <p:ext uri="{D42A27DB-BD31-4B8C-83A1-F6EECF244321}">
                  <p14:modId xmlns:p14="http://schemas.microsoft.com/office/powerpoint/2010/main" val="608362450"/>
                </p:ext>
              </p:extLst>
            </p:nvPr>
          </p:nvGraphicFramePr>
          <p:xfrm>
            <a:off x="2175718" y="756083"/>
            <a:ext cx="1983719" cy="1489102"/>
          </p:xfrm>
          <a:graphic>
            <a:graphicData uri="http://schemas.openxmlformats.org/presentationml/2006/ole">
              <mc:AlternateContent xmlns:mc="http://schemas.openxmlformats.org/markup-compatibility/2006">
                <mc:Choice xmlns:v="urn:schemas-microsoft-com:vml" Requires="v">
                  <p:oleObj spid="_x0000_s1727" name="Prism 9" r:id="rId21" imgW="2399584" imgH="1802211" progId="Prism9.Document">
                    <p:embed/>
                  </p:oleObj>
                </mc:Choice>
                <mc:Fallback>
                  <p:oleObj name="Prism 9" r:id="rId21" imgW="2399584" imgH="1802211" progId="Prism9.Document">
                    <p:embed/>
                    <p:pic>
                      <p:nvPicPr>
                        <p:cNvPr id="2" name="개체 1">
                          <a:extLst>
                            <a:ext uri="{FF2B5EF4-FFF2-40B4-BE49-F238E27FC236}">
                              <a16:creationId xmlns:a16="http://schemas.microsoft.com/office/drawing/2014/main" id="{BCB905B0-E825-4F54-99AD-32F59C2B04E0}"/>
                            </a:ext>
                          </a:extLst>
                        </p:cNvPr>
                        <p:cNvPicPr/>
                        <p:nvPr/>
                      </p:nvPicPr>
                      <p:blipFill>
                        <a:blip r:embed="rId22"/>
                        <a:stretch>
                          <a:fillRect/>
                        </a:stretch>
                      </p:blipFill>
                      <p:spPr>
                        <a:xfrm>
                          <a:off x="2175718" y="756083"/>
                          <a:ext cx="1983719" cy="1489102"/>
                        </a:xfrm>
                        <a:prstGeom prst="rect">
                          <a:avLst/>
                        </a:prstGeom>
                      </p:spPr>
                    </p:pic>
                  </p:oleObj>
                </mc:Fallback>
              </mc:AlternateContent>
            </a:graphicData>
          </a:graphic>
        </p:graphicFrame>
      </p:grpSp>
      <p:pic>
        <p:nvPicPr>
          <p:cNvPr id="31" name="그림 30">
            <a:extLst>
              <a:ext uri="{FF2B5EF4-FFF2-40B4-BE49-F238E27FC236}">
                <a16:creationId xmlns:a16="http://schemas.microsoft.com/office/drawing/2014/main" id="{578BA8B4-9C3E-4D84-88DE-0D0EF47A078C}"/>
              </a:ext>
            </a:extLst>
          </p:cNvPr>
          <p:cNvPicPr>
            <a:picLocks noChangeAspect="1"/>
          </p:cNvPicPr>
          <p:nvPr/>
        </p:nvPicPr>
        <p:blipFill>
          <a:blip r:embed="rId23"/>
          <a:stretch>
            <a:fillRect/>
          </a:stretch>
        </p:blipFill>
        <p:spPr>
          <a:xfrm>
            <a:off x="205316" y="703971"/>
            <a:ext cx="1761335" cy="1432845"/>
          </a:xfrm>
          <a:prstGeom prst="rect">
            <a:avLst/>
          </a:prstGeom>
        </p:spPr>
      </p:pic>
    </p:spTree>
    <p:extLst>
      <p:ext uri="{BB962C8B-B14F-4D97-AF65-F5344CB8AC3E}">
        <p14:creationId xmlns:p14="http://schemas.microsoft.com/office/powerpoint/2010/main" val="2773999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직사각형 25"/>
          <p:cNvSpPr/>
          <p:nvPr/>
        </p:nvSpPr>
        <p:spPr>
          <a:xfrm>
            <a:off x="-22259" y="3886624"/>
            <a:ext cx="6876550" cy="1020279"/>
          </a:xfrm>
          <a:prstGeom prst="rect">
            <a:avLst/>
          </a:prstGeom>
        </p:spPr>
        <p:txBody>
          <a:bodyPr wrap="square">
            <a:spAutoFit/>
          </a:bodyPr>
          <a:lstStyle/>
          <a:p>
            <a:pPr algn="just" latinLnBrk="1">
              <a:lnSpc>
                <a:spcPct val="125000"/>
              </a:lnSpc>
              <a:spcAft>
                <a:spcPts val="800"/>
              </a:spcAft>
            </a:pPr>
            <a:r>
              <a:rPr lang="en-US" altLang="ko-KR" sz="1100" b="1" kern="100" dirty="0">
                <a:solidFill>
                  <a:srgbClr val="0070C0"/>
                </a:solidFill>
                <a:latin typeface="Arial" panose="020B0604020202020204" pitchFamily="34" charset="0"/>
                <a:cs typeface="Arial" panose="020B0604020202020204" pitchFamily="34" charset="0"/>
              </a:rPr>
              <a:t>Supplementary Figure 2. Immune cell recruitment into the lungs following influenza viral infection.</a:t>
            </a:r>
          </a:p>
          <a:p>
            <a:pPr algn="just" latinLnBrk="1">
              <a:lnSpc>
                <a:spcPct val="125000"/>
              </a:lnSpc>
              <a:spcAft>
                <a:spcPts val="800"/>
              </a:spcAft>
            </a:pPr>
            <a:r>
              <a:rPr lang="en-US" altLang="ko-KR" sz="1100" kern="100" dirty="0">
                <a:solidFill>
                  <a:srgbClr val="0070C0"/>
                </a:solidFill>
                <a:latin typeface="Arial" panose="020B0604020202020204" pitchFamily="34" charset="0"/>
                <a:cs typeface="Arial" panose="020B0604020202020204" pitchFamily="34" charset="0"/>
              </a:rPr>
              <a:t>a, Mice (n = 4) were infected with the PR8 virus (32 PFU) and lung cells were collected on days 0, 1, 3, 5, 7, and 9. Neutrophils, monocytes, dendritic cells, CD4+ T cells, CD8+ T cells, and B cells were evaluated by flow cytometry analysis. Data are presented as the mean ± SEM. ***p &lt; 0.001, ** p &lt; 0.01, * p &lt; 0.05.</a:t>
            </a:r>
          </a:p>
        </p:txBody>
      </p:sp>
      <p:sp>
        <p:nvSpPr>
          <p:cNvPr id="2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2</a:t>
            </a:r>
          </a:p>
        </p:txBody>
      </p:sp>
      <p:grpSp>
        <p:nvGrpSpPr>
          <p:cNvPr id="49" name="그룹 48">
            <a:extLst>
              <a:ext uri="{FF2B5EF4-FFF2-40B4-BE49-F238E27FC236}">
                <a16:creationId xmlns:a16="http://schemas.microsoft.com/office/drawing/2014/main" id="{D8032692-57F9-4304-B273-58E0FEF65BA6}"/>
              </a:ext>
            </a:extLst>
          </p:cNvPr>
          <p:cNvGrpSpPr/>
          <p:nvPr/>
        </p:nvGrpSpPr>
        <p:grpSpPr>
          <a:xfrm>
            <a:off x="-22259" y="567206"/>
            <a:ext cx="6843059" cy="3102940"/>
            <a:chOff x="-22259" y="4537461"/>
            <a:chExt cx="6843059" cy="3102940"/>
          </a:xfrm>
        </p:grpSpPr>
        <p:graphicFrame>
          <p:nvGraphicFramePr>
            <p:cNvPr id="16" name="개체 15">
              <a:extLst>
                <a:ext uri="{FF2B5EF4-FFF2-40B4-BE49-F238E27FC236}">
                  <a16:creationId xmlns:a16="http://schemas.microsoft.com/office/drawing/2014/main" id="{6BED7D91-81D7-4F57-81A4-84231DA4BE6B}"/>
                </a:ext>
              </a:extLst>
            </p:cNvPr>
            <p:cNvGraphicFramePr>
              <a:graphicFrameLocks noChangeAspect="1"/>
            </p:cNvGraphicFramePr>
            <p:nvPr/>
          </p:nvGraphicFramePr>
          <p:xfrm>
            <a:off x="59988" y="4717229"/>
            <a:ext cx="1905000" cy="1483854"/>
          </p:xfrm>
          <a:graphic>
            <a:graphicData uri="http://schemas.openxmlformats.org/presentationml/2006/ole">
              <mc:AlternateContent xmlns:mc="http://schemas.openxmlformats.org/markup-compatibility/2006">
                <mc:Choice xmlns:v="urn:schemas-microsoft-com:vml" Requires="v">
                  <p:oleObj spid="_x0000_s9410" name="Prism 9" r:id="rId3" imgW="2305229" imgH="1796088" progId="Prism9.Document">
                    <p:embed/>
                  </p:oleObj>
                </mc:Choice>
                <mc:Fallback>
                  <p:oleObj name="Prism 9" r:id="rId3" imgW="2305229" imgH="1796088" progId="Prism9.Document">
                    <p:embed/>
                    <p:pic>
                      <p:nvPicPr>
                        <p:cNvPr id="16" name="개체 15">
                          <a:extLst>
                            <a:ext uri="{FF2B5EF4-FFF2-40B4-BE49-F238E27FC236}">
                              <a16:creationId xmlns:a16="http://schemas.microsoft.com/office/drawing/2014/main" id="{6BED7D91-81D7-4F57-81A4-84231DA4BE6B}"/>
                            </a:ext>
                          </a:extLst>
                        </p:cNvPr>
                        <p:cNvPicPr/>
                        <p:nvPr/>
                      </p:nvPicPr>
                      <p:blipFill>
                        <a:blip r:embed="rId4"/>
                        <a:stretch>
                          <a:fillRect/>
                        </a:stretch>
                      </p:blipFill>
                      <p:spPr>
                        <a:xfrm>
                          <a:off x="59988" y="4717229"/>
                          <a:ext cx="1905000" cy="1483854"/>
                        </a:xfrm>
                        <a:prstGeom prst="rect">
                          <a:avLst/>
                        </a:prstGeom>
                      </p:spPr>
                    </p:pic>
                  </p:oleObj>
                </mc:Fallback>
              </mc:AlternateContent>
            </a:graphicData>
          </a:graphic>
        </p:graphicFrame>
        <p:graphicFrame>
          <p:nvGraphicFramePr>
            <p:cNvPr id="18" name="개체 17">
              <a:extLst>
                <a:ext uri="{FF2B5EF4-FFF2-40B4-BE49-F238E27FC236}">
                  <a16:creationId xmlns:a16="http://schemas.microsoft.com/office/drawing/2014/main" id="{C2D40F60-0C5D-48E2-92F3-1A3195BE03D0}"/>
                </a:ext>
              </a:extLst>
            </p:cNvPr>
            <p:cNvGraphicFramePr>
              <a:graphicFrameLocks noChangeAspect="1"/>
            </p:cNvGraphicFramePr>
            <p:nvPr/>
          </p:nvGraphicFramePr>
          <p:xfrm>
            <a:off x="5130965" y="4537461"/>
            <a:ext cx="1689835" cy="1646540"/>
          </p:xfrm>
          <a:graphic>
            <a:graphicData uri="http://schemas.openxmlformats.org/presentationml/2006/ole">
              <mc:AlternateContent xmlns:mc="http://schemas.openxmlformats.org/markup-compatibility/2006">
                <mc:Choice xmlns:v="urn:schemas-microsoft-com:vml" Requires="v">
                  <p:oleObj spid="_x0000_s9411" name="Prism 9" r:id="rId5" imgW="2044490" imgH="1992732" progId="Prism9.Document">
                    <p:embed/>
                  </p:oleObj>
                </mc:Choice>
                <mc:Fallback>
                  <p:oleObj name="Prism 9" r:id="rId5" imgW="2044490" imgH="1992732" progId="Prism9.Document">
                    <p:embed/>
                    <p:pic>
                      <p:nvPicPr>
                        <p:cNvPr id="18" name="개체 17">
                          <a:extLst>
                            <a:ext uri="{FF2B5EF4-FFF2-40B4-BE49-F238E27FC236}">
                              <a16:creationId xmlns:a16="http://schemas.microsoft.com/office/drawing/2014/main" id="{C2D40F60-0C5D-48E2-92F3-1A3195BE03D0}"/>
                            </a:ext>
                          </a:extLst>
                        </p:cNvPr>
                        <p:cNvPicPr/>
                        <p:nvPr/>
                      </p:nvPicPr>
                      <p:blipFill>
                        <a:blip r:embed="rId6"/>
                        <a:stretch>
                          <a:fillRect/>
                        </a:stretch>
                      </p:blipFill>
                      <p:spPr>
                        <a:xfrm>
                          <a:off x="5130965" y="4537461"/>
                          <a:ext cx="1689835" cy="1646540"/>
                        </a:xfrm>
                        <a:prstGeom prst="rect">
                          <a:avLst/>
                        </a:prstGeom>
                      </p:spPr>
                    </p:pic>
                  </p:oleObj>
                </mc:Fallback>
              </mc:AlternateContent>
            </a:graphicData>
          </a:graphic>
        </p:graphicFrame>
        <p:graphicFrame>
          <p:nvGraphicFramePr>
            <p:cNvPr id="19" name="개체 18">
              <a:extLst>
                <a:ext uri="{FF2B5EF4-FFF2-40B4-BE49-F238E27FC236}">
                  <a16:creationId xmlns:a16="http://schemas.microsoft.com/office/drawing/2014/main" id="{BD3D58A6-FEF5-4826-B328-358B8DF8A7E1}"/>
                </a:ext>
              </a:extLst>
            </p:cNvPr>
            <p:cNvGraphicFramePr>
              <a:graphicFrameLocks noChangeAspect="1"/>
            </p:cNvGraphicFramePr>
            <p:nvPr/>
          </p:nvGraphicFramePr>
          <p:xfrm>
            <a:off x="272930" y="5962268"/>
            <a:ext cx="1689835" cy="1670155"/>
          </p:xfrm>
          <a:graphic>
            <a:graphicData uri="http://schemas.openxmlformats.org/presentationml/2006/ole">
              <mc:AlternateContent xmlns:mc="http://schemas.openxmlformats.org/markup-compatibility/2006">
                <mc:Choice xmlns:v="urn:schemas-microsoft-com:vml" Requires="v">
                  <p:oleObj spid="_x0000_s9412" name="Prism 9" r:id="rId7" imgW="2044490" imgH="2020104" progId="Prism9.Document">
                    <p:embed/>
                  </p:oleObj>
                </mc:Choice>
                <mc:Fallback>
                  <p:oleObj name="Prism 9" r:id="rId7" imgW="2044490" imgH="2020104" progId="Prism9.Document">
                    <p:embed/>
                    <p:pic>
                      <p:nvPicPr>
                        <p:cNvPr id="19" name="개체 18">
                          <a:extLst>
                            <a:ext uri="{FF2B5EF4-FFF2-40B4-BE49-F238E27FC236}">
                              <a16:creationId xmlns:a16="http://schemas.microsoft.com/office/drawing/2014/main" id="{BD3D58A6-FEF5-4826-B328-358B8DF8A7E1}"/>
                            </a:ext>
                          </a:extLst>
                        </p:cNvPr>
                        <p:cNvPicPr/>
                        <p:nvPr/>
                      </p:nvPicPr>
                      <p:blipFill>
                        <a:blip r:embed="rId8"/>
                        <a:stretch>
                          <a:fillRect/>
                        </a:stretch>
                      </p:blipFill>
                      <p:spPr>
                        <a:xfrm>
                          <a:off x="272930" y="5962268"/>
                          <a:ext cx="1689835" cy="1670155"/>
                        </a:xfrm>
                        <a:prstGeom prst="rect">
                          <a:avLst/>
                        </a:prstGeom>
                      </p:spPr>
                    </p:pic>
                  </p:oleObj>
                </mc:Fallback>
              </mc:AlternateContent>
            </a:graphicData>
          </a:graphic>
        </p:graphicFrame>
        <p:graphicFrame>
          <p:nvGraphicFramePr>
            <p:cNvPr id="20" name="개체 19">
              <a:extLst>
                <a:ext uri="{FF2B5EF4-FFF2-40B4-BE49-F238E27FC236}">
                  <a16:creationId xmlns:a16="http://schemas.microsoft.com/office/drawing/2014/main" id="{553DBF6B-AB3D-458D-AE4B-834B93283786}"/>
                </a:ext>
              </a:extLst>
            </p:cNvPr>
            <p:cNvGraphicFramePr>
              <a:graphicFrameLocks noChangeAspect="1"/>
            </p:cNvGraphicFramePr>
            <p:nvPr/>
          </p:nvGraphicFramePr>
          <p:xfrm>
            <a:off x="1806163" y="4595451"/>
            <a:ext cx="1689835" cy="1594060"/>
          </p:xfrm>
          <a:graphic>
            <a:graphicData uri="http://schemas.openxmlformats.org/presentationml/2006/ole">
              <mc:AlternateContent xmlns:mc="http://schemas.openxmlformats.org/markup-compatibility/2006">
                <mc:Choice xmlns:v="urn:schemas-microsoft-com:vml" Requires="v">
                  <p:oleObj spid="_x0000_s9413" name="Prism 9" r:id="rId9" imgW="2044490" imgH="1928625" progId="Prism9.Document">
                    <p:embed/>
                  </p:oleObj>
                </mc:Choice>
                <mc:Fallback>
                  <p:oleObj name="Prism 9" r:id="rId9" imgW="2044490" imgH="1928625" progId="Prism9.Document">
                    <p:embed/>
                    <p:pic>
                      <p:nvPicPr>
                        <p:cNvPr id="20" name="개체 19">
                          <a:extLst>
                            <a:ext uri="{FF2B5EF4-FFF2-40B4-BE49-F238E27FC236}">
                              <a16:creationId xmlns:a16="http://schemas.microsoft.com/office/drawing/2014/main" id="{553DBF6B-AB3D-458D-AE4B-834B93283786}"/>
                            </a:ext>
                          </a:extLst>
                        </p:cNvPr>
                        <p:cNvPicPr/>
                        <p:nvPr/>
                      </p:nvPicPr>
                      <p:blipFill>
                        <a:blip r:embed="rId10"/>
                        <a:stretch>
                          <a:fillRect/>
                        </a:stretch>
                      </p:blipFill>
                      <p:spPr>
                        <a:xfrm>
                          <a:off x="1806163" y="4595451"/>
                          <a:ext cx="1689835" cy="1594060"/>
                        </a:xfrm>
                        <a:prstGeom prst="rect">
                          <a:avLst/>
                        </a:prstGeom>
                      </p:spPr>
                    </p:pic>
                  </p:oleObj>
                </mc:Fallback>
              </mc:AlternateContent>
            </a:graphicData>
          </a:graphic>
        </p:graphicFrame>
        <p:graphicFrame>
          <p:nvGraphicFramePr>
            <p:cNvPr id="21" name="개체 20">
              <a:extLst>
                <a:ext uri="{FF2B5EF4-FFF2-40B4-BE49-F238E27FC236}">
                  <a16:creationId xmlns:a16="http://schemas.microsoft.com/office/drawing/2014/main" id="{B376C0A0-DCB6-47AA-AE56-23D8052C3BDA}"/>
                </a:ext>
              </a:extLst>
            </p:cNvPr>
            <p:cNvGraphicFramePr>
              <a:graphicFrameLocks noChangeAspect="1"/>
            </p:cNvGraphicFramePr>
            <p:nvPr/>
          </p:nvGraphicFramePr>
          <p:xfrm>
            <a:off x="3477820" y="4620097"/>
            <a:ext cx="1750186" cy="1571756"/>
          </p:xfrm>
          <a:graphic>
            <a:graphicData uri="http://schemas.openxmlformats.org/presentationml/2006/ole">
              <mc:AlternateContent xmlns:mc="http://schemas.openxmlformats.org/markup-compatibility/2006">
                <mc:Choice xmlns:v="urn:schemas-microsoft-com:vml" Requires="v">
                  <p:oleObj spid="_x0000_s9414" name="Prism 9" r:id="rId11" imgW="2117598" imgH="1901253" progId="Prism9.Document">
                    <p:embed/>
                  </p:oleObj>
                </mc:Choice>
                <mc:Fallback>
                  <p:oleObj name="Prism 9" r:id="rId11" imgW="2117598" imgH="1901253" progId="Prism9.Document">
                    <p:embed/>
                    <p:pic>
                      <p:nvPicPr>
                        <p:cNvPr id="21" name="개체 20">
                          <a:extLst>
                            <a:ext uri="{FF2B5EF4-FFF2-40B4-BE49-F238E27FC236}">
                              <a16:creationId xmlns:a16="http://schemas.microsoft.com/office/drawing/2014/main" id="{B376C0A0-DCB6-47AA-AE56-23D8052C3BDA}"/>
                            </a:ext>
                          </a:extLst>
                        </p:cNvPr>
                        <p:cNvPicPr/>
                        <p:nvPr/>
                      </p:nvPicPr>
                      <p:blipFill>
                        <a:blip r:embed="rId12"/>
                        <a:stretch>
                          <a:fillRect/>
                        </a:stretch>
                      </p:blipFill>
                      <p:spPr>
                        <a:xfrm>
                          <a:off x="3477820" y="4620097"/>
                          <a:ext cx="1750186" cy="1571756"/>
                        </a:xfrm>
                        <a:prstGeom prst="rect">
                          <a:avLst/>
                        </a:prstGeom>
                      </p:spPr>
                    </p:pic>
                  </p:oleObj>
                </mc:Fallback>
              </mc:AlternateContent>
            </a:graphicData>
          </a:graphic>
        </p:graphicFrame>
        <p:graphicFrame>
          <p:nvGraphicFramePr>
            <p:cNvPr id="23" name="개체 22">
              <a:extLst>
                <a:ext uri="{FF2B5EF4-FFF2-40B4-BE49-F238E27FC236}">
                  <a16:creationId xmlns:a16="http://schemas.microsoft.com/office/drawing/2014/main" id="{12CD5AB2-821F-4A60-8A3B-7CCE0F40597C}"/>
                </a:ext>
              </a:extLst>
            </p:cNvPr>
            <p:cNvGraphicFramePr>
              <a:graphicFrameLocks noChangeAspect="1"/>
            </p:cNvGraphicFramePr>
            <p:nvPr/>
          </p:nvGraphicFramePr>
          <p:xfrm>
            <a:off x="1806163" y="6178746"/>
            <a:ext cx="1685898" cy="1453677"/>
          </p:xfrm>
          <a:graphic>
            <a:graphicData uri="http://schemas.openxmlformats.org/presentationml/2006/ole">
              <mc:AlternateContent xmlns:mc="http://schemas.openxmlformats.org/markup-compatibility/2006">
                <mc:Choice xmlns:v="urn:schemas-microsoft-com:vml" Requires="v">
                  <p:oleObj spid="_x0000_s9415" name="Prism 9" r:id="rId13" imgW="2039809" imgH="1759352" progId="Prism9.Document">
                    <p:embed/>
                  </p:oleObj>
                </mc:Choice>
                <mc:Fallback>
                  <p:oleObj name="Prism 9" r:id="rId13" imgW="2039809" imgH="1759352" progId="Prism9.Document">
                    <p:embed/>
                    <p:pic>
                      <p:nvPicPr>
                        <p:cNvPr id="23" name="개체 22">
                          <a:extLst>
                            <a:ext uri="{FF2B5EF4-FFF2-40B4-BE49-F238E27FC236}">
                              <a16:creationId xmlns:a16="http://schemas.microsoft.com/office/drawing/2014/main" id="{12CD5AB2-821F-4A60-8A3B-7CCE0F40597C}"/>
                            </a:ext>
                          </a:extLst>
                        </p:cNvPr>
                        <p:cNvPicPr/>
                        <p:nvPr/>
                      </p:nvPicPr>
                      <p:blipFill>
                        <a:blip r:embed="rId14"/>
                        <a:stretch>
                          <a:fillRect/>
                        </a:stretch>
                      </p:blipFill>
                      <p:spPr>
                        <a:xfrm>
                          <a:off x="1806163" y="6178746"/>
                          <a:ext cx="1685898" cy="1453677"/>
                        </a:xfrm>
                        <a:prstGeom prst="rect">
                          <a:avLst/>
                        </a:prstGeom>
                      </p:spPr>
                    </p:pic>
                  </p:oleObj>
                </mc:Fallback>
              </mc:AlternateContent>
            </a:graphicData>
          </a:graphic>
        </p:graphicFrame>
        <p:graphicFrame>
          <p:nvGraphicFramePr>
            <p:cNvPr id="24" name="개체 23">
              <a:extLst>
                <a:ext uri="{FF2B5EF4-FFF2-40B4-BE49-F238E27FC236}">
                  <a16:creationId xmlns:a16="http://schemas.microsoft.com/office/drawing/2014/main" id="{B440C8CC-F8AB-4FE9-805D-017ADDBB508F}"/>
                </a:ext>
              </a:extLst>
            </p:cNvPr>
            <p:cNvGraphicFramePr>
              <a:graphicFrameLocks noChangeAspect="1"/>
            </p:cNvGraphicFramePr>
            <p:nvPr/>
          </p:nvGraphicFramePr>
          <p:xfrm>
            <a:off x="3477820" y="5994627"/>
            <a:ext cx="1685898" cy="1620300"/>
          </p:xfrm>
          <a:graphic>
            <a:graphicData uri="http://schemas.openxmlformats.org/presentationml/2006/ole">
              <mc:AlternateContent xmlns:mc="http://schemas.openxmlformats.org/markup-compatibility/2006">
                <mc:Choice xmlns:v="urn:schemas-microsoft-com:vml" Requires="v">
                  <p:oleObj spid="_x0000_s9416" name="Prism 9" r:id="rId15" imgW="2039809" imgH="1960679" progId="Prism9.Document">
                    <p:embed/>
                  </p:oleObj>
                </mc:Choice>
                <mc:Fallback>
                  <p:oleObj name="Prism 9" r:id="rId15" imgW="2039809" imgH="1960679" progId="Prism9.Document">
                    <p:embed/>
                    <p:pic>
                      <p:nvPicPr>
                        <p:cNvPr id="24" name="개체 23">
                          <a:extLst>
                            <a:ext uri="{FF2B5EF4-FFF2-40B4-BE49-F238E27FC236}">
                              <a16:creationId xmlns:a16="http://schemas.microsoft.com/office/drawing/2014/main" id="{B440C8CC-F8AB-4FE9-805D-017ADDBB508F}"/>
                            </a:ext>
                          </a:extLst>
                        </p:cNvPr>
                        <p:cNvPicPr/>
                        <p:nvPr/>
                      </p:nvPicPr>
                      <p:blipFill>
                        <a:blip r:embed="rId16"/>
                        <a:stretch>
                          <a:fillRect/>
                        </a:stretch>
                      </p:blipFill>
                      <p:spPr>
                        <a:xfrm>
                          <a:off x="3477820" y="5994627"/>
                          <a:ext cx="1685898" cy="1620300"/>
                        </a:xfrm>
                        <a:prstGeom prst="rect">
                          <a:avLst/>
                        </a:prstGeom>
                      </p:spPr>
                    </p:pic>
                  </p:oleObj>
                </mc:Fallback>
              </mc:AlternateContent>
            </a:graphicData>
          </a:graphic>
        </p:graphicFrame>
        <p:graphicFrame>
          <p:nvGraphicFramePr>
            <p:cNvPr id="25" name="개체 24">
              <a:extLst>
                <a:ext uri="{FF2B5EF4-FFF2-40B4-BE49-F238E27FC236}">
                  <a16:creationId xmlns:a16="http://schemas.microsoft.com/office/drawing/2014/main" id="{FBD3D14B-EBAF-4D1A-9DAC-C6618B475136}"/>
                </a:ext>
              </a:extLst>
            </p:cNvPr>
            <p:cNvGraphicFramePr>
              <a:graphicFrameLocks noChangeAspect="1"/>
            </p:cNvGraphicFramePr>
            <p:nvPr/>
          </p:nvGraphicFramePr>
          <p:xfrm>
            <a:off x="5130965" y="6020101"/>
            <a:ext cx="1685898" cy="1620300"/>
          </p:xfrm>
          <a:graphic>
            <a:graphicData uri="http://schemas.openxmlformats.org/presentationml/2006/ole">
              <mc:AlternateContent xmlns:mc="http://schemas.openxmlformats.org/markup-compatibility/2006">
                <mc:Choice xmlns:v="urn:schemas-microsoft-com:vml" Requires="v">
                  <p:oleObj spid="_x0000_s9417" name="Prism 9" r:id="rId17" imgW="2039809" imgH="1960679" progId="Prism9.Document">
                    <p:embed/>
                  </p:oleObj>
                </mc:Choice>
                <mc:Fallback>
                  <p:oleObj name="Prism 9" r:id="rId17" imgW="2039809" imgH="1960679" progId="Prism9.Document">
                    <p:embed/>
                    <p:pic>
                      <p:nvPicPr>
                        <p:cNvPr id="25" name="개체 24">
                          <a:extLst>
                            <a:ext uri="{FF2B5EF4-FFF2-40B4-BE49-F238E27FC236}">
                              <a16:creationId xmlns:a16="http://schemas.microsoft.com/office/drawing/2014/main" id="{FBD3D14B-EBAF-4D1A-9DAC-C6618B475136}"/>
                            </a:ext>
                          </a:extLst>
                        </p:cNvPr>
                        <p:cNvPicPr/>
                        <p:nvPr/>
                      </p:nvPicPr>
                      <p:blipFill>
                        <a:blip r:embed="rId18"/>
                        <a:stretch>
                          <a:fillRect/>
                        </a:stretch>
                      </p:blipFill>
                      <p:spPr>
                        <a:xfrm>
                          <a:off x="5130965" y="6020101"/>
                          <a:ext cx="1685898" cy="1620300"/>
                        </a:xfrm>
                        <a:prstGeom prst="rect">
                          <a:avLst/>
                        </a:prstGeom>
                      </p:spPr>
                    </p:pic>
                  </p:oleObj>
                </mc:Fallback>
              </mc:AlternateContent>
            </a:graphicData>
          </a:graphic>
        </p:graphicFrame>
        <p:sp>
          <p:nvSpPr>
            <p:cNvPr id="33" name="직사각형 32">
              <a:extLst>
                <a:ext uri="{FF2B5EF4-FFF2-40B4-BE49-F238E27FC236}">
                  <a16:creationId xmlns:a16="http://schemas.microsoft.com/office/drawing/2014/main" id="{537A8C60-FDC4-46B3-A738-DEC1F1FF6B77}"/>
                </a:ext>
              </a:extLst>
            </p:cNvPr>
            <p:cNvSpPr/>
            <p:nvPr/>
          </p:nvSpPr>
          <p:spPr>
            <a:xfrm>
              <a:off x="-22259" y="4693877"/>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grpSp>
    </p:spTree>
    <p:extLst>
      <p:ext uri="{BB962C8B-B14F-4D97-AF65-F5344CB8AC3E}">
        <p14:creationId xmlns:p14="http://schemas.microsoft.com/office/powerpoint/2010/main" val="27305907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7" descr="C:\Users\김창웅\Desktop\20180401_200931.png">
            <a:extLst>
              <a:ext uri="{FF2B5EF4-FFF2-40B4-BE49-F238E27FC236}">
                <a16:creationId xmlns:a16="http://schemas.microsoft.com/office/drawing/2014/main" id="{D41C7BD7-853A-4A64-808E-94AFDBF4C987}"/>
              </a:ext>
            </a:extLst>
          </p:cNvPr>
          <p:cNvPicPr>
            <a:picLocks noChangeAspect="1" noChangeArrowheads="1"/>
          </p:cNvPicPr>
          <p:nvPr/>
        </p:nvPicPr>
        <p:blipFill>
          <a:blip r:embed="rId3">
            <a:grayscl/>
            <a:extLst>
              <a:ext uri="{BEBA8EAE-BF5A-486C-A8C5-ECC9F3942E4B}">
                <a14:imgProps xmlns:a14="http://schemas.microsoft.com/office/drawing/2010/main">
                  <a14:imgLayer r:embed="rId4">
                    <a14:imgEffect>
                      <a14:brightnessContrast bright="20000" contrast="40000"/>
                    </a14:imgEffect>
                  </a14:imgLayer>
                </a14:imgProps>
              </a:ext>
              <a:ext uri="{28A0092B-C50C-407E-A947-70E740481C1C}">
                <a14:useLocalDpi xmlns:a14="http://schemas.microsoft.com/office/drawing/2010/main" val="0"/>
              </a:ext>
            </a:extLst>
          </a:blip>
          <a:srcRect/>
          <a:stretch>
            <a:fillRect/>
          </a:stretch>
        </p:blipFill>
        <p:spPr bwMode="auto">
          <a:xfrm>
            <a:off x="671030" y="1359830"/>
            <a:ext cx="734184" cy="1402645"/>
          </a:xfrm>
          <a:prstGeom prst="rect">
            <a:avLst/>
          </a:prstGeom>
          <a:noFill/>
          <a:extLst>
            <a:ext uri="{909E8E84-426E-40DD-AFC4-6F175D3DCCD1}">
              <a14:hiddenFill xmlns:a14="http://schemas.microsoft.com/office/drawing/2010/main">
                <a:solidFill>
                  <a:srgbClr val="FFFFFF"/>
                </a:solidFill>
              </a14:hiddenFill>
            </a:ext>
          </a:extLst>
        </p:spPr>
      </p:pic>
      <p:sp>
        <p:nvSpPr>
          <p:cNvPr id="28" name="TextBox 27">
            <a:extLst>
              <a:ext uri="{FF2B5EF4-FFF2-40B4-BE49-F238E27FC236}">
                <a16:creationId xmlns:a16="http://schemas.microsoft.com/office/drawing/2014/main" id="{7A033DE0-2A2D-4061-86EA-77F0E7D9DB90}"/>
              </a:ext>
            </a:extLst>
          </p:cNvPr>
          <p:cNvSpPr txBox="1"/>
          <p:nvPr/>
        </p:nvSpPr>
        <p:spPr>
          <a:xfrm>
            <a:off x="382333" y="2729822"/>
            <a:ext cx="1311578" cy="400110"/>
          </a:xfrm>
          <a:prstGeom prst="rect">
            <a:avLst/>
          </a:prstGeom>
          <a:noFill/>
        </p:spPr>
        <p:txBody>
          <a:bodyPr wrap="none" rtlCol="0">
            <a:spAutoFit/>
          </a:bodyPr>
          <a:lstStyle/>
          <a:p>
            <a:pPr algn="ctr"/>
            <a:r>
              <a:rPr lang="en-US" altLang="ko-KR" sz="1000" dirty="0">
                <a:latin typeface="Arial" panose="020B0604020202020204" pitchFamily="34" charset="0"/>
                <a:cs typeface="Arial" panose="020B0604020202020204" pitchFamily="34" charset="0"/>
              </a:rPr>
              <a:t>50ug </a:t>
            </a:r>
          </a:p>
          <a:p>
            <a:pPr algn="ctr"/>
            <a:r>
              <a:rPr lang="en-US" altLang="ko-KR" sz="1000" dirty="0">
                <a:latin typeface="Arial" panose="020B0604020202020204" pitchFamily="34" charset="0"/>
                <a:cs typeface="Arial" panose="020B0604020202020204" pitchFamily="34" charset="0"/>
              </a:rPr>
              <a:t>SDS PAGE staining</a:t>
            </a:r>
            <a:endParaRPr lang="ko-KR" altLang="en-US" sz="1000"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099A1590-4B89-454D-BBFD-A8A28E82060C}"/>
              </a:ext>
            </a:extLst>
          </p:cNvPr>
          <p:cNvSpPr txBox="1"/>
          <p:nvPr/>
        </p:nvSpPr>
        <p:spPr>
          <a:xfrm>
            <a:off x="-6886" y="1684896"/>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75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30" name="TextBox 29">
            <a:extLst>
              <a:ext uri="{FF2B5EF4-FFF2-40B4-BE49-F238E27FC236}">
                <a16:creationId xmlns:a16="http://schemas.microsoft.com/office/drawing/2014/main" id="{68A1096E-8C60-4BBF-8987-FF98E3529321}"/>
              </a:ext>
            </a:extLst>
          </p:cNvPr>
          <p:cNvSpPr txBox="1"/>
          <p:nvPr/>
        </p:nvSpPr>
        <p:spPr>
          <a:xfrm>
            <a:off x="-4842" y="1870772"/>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55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31" name="오른쪽 화살표 15">
            <a:extLst>
              <a:ext uri="{FF2B5EF4-FFF2-40B4-BE49-F238E27FC236}">
                <a16:creationId xmlns:a16="http://schemas.microsoft.com/office/drawing/2014/main" id="{0BD9B5D3-0EA6-41C9-AE02-8233A25B022A}"/>
              </a:ext>
            </a:extLst>
          </p:cNvPr>
          <p:cNvSpPr/>
          <p:nvPr/>
        </p:nvSpPr>
        <p:spPr>
          <a:xfrm>
            <a:off x="552856" y="1746432"/>
            <a:ext cx="79288"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sp>
        <p:nvSpPr>
          <p:cNvPr id="32" name="오른쪽 화살표 16">
            <a:extLst>
              <a:ext uri="{FF2B5EF4-FFF2-40B4-BE49-F238E27FC236}">
                <a16:creationId xmlns:a16="http://schemas.microsoft.com/office/drawing/2014/main" id="{A54D15CF-4703-4C65-93DB-1CBF5E382298}"/>
              </a:ext>
            </a:extLst>
          </p:cNvPr>
          <p:cNvSpPr/>
          <p:nvPr/>
        </p:nvSpPr>
        <p:spPr>
          <a:xfrm>
            <a:off x="557199" y="1933186"/>
            <a:ext cx="79288"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pic>
        <p:nvPicPr>
          <p:cNvPr id="35" name="Picture 6" descr="C:\Users\김창웅\Desktop\20180401_201014.png">
            <a:extLst>
              <a:ext uri="{FF2B5EF4-FFF2-40B4-BE49-F238E27FC236}">
                <a16:creationId xmlns:a16="http://schemas.microsoft.com/office/drawing/2014/main" id="{48EEBFE7-14A8-4D63-A2C0-CF68933A1A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72619" y="1362725"/>
            <a:ext cx="377851" cy="1402646"/>
          </a:xfrm>
          <a:prstGeom prst="rect">
            <a:avLst/>
          </a:prstGeom>
          <a:noFill/>
          <a:extLst>
            <a:ext uri="{909E8E84-426E-40DD-AFC4-6F175D3DCCD1}">
              <a14:hiddenFill xmlns:a14="http://schemas.microsoft.com/office/drawing/2010/main">
                <a:solidFill>
                  <a:srgbClr val="FFFFFF"/>
                </a:solidFill>
              </a14:hiddenFill>
            </a:ext>
          </a:extLst>
        </p:spPr>
      </p:pic>
      <p:sp>
        <p:nvSpPr>
          <p:cNvPr id="36" name="TextBox 35">
            <a:extLst>
              <a:ext uri="{FF2B5EF4-FFF2-40B4-BE49-F238E27FC236}">
                <a16:creationId xmlns:a16="http://schemas.microsoft.com/office/drawing/2014/main" id="{BAF268CD-EB3C-4D48-BA4C-38DE4F099E43}"/>
              </a:ext>
            </a:extLst>
          </p:cNvPr>
          <p:cNvSpPr txBox="1"/>
          <p:nvPr/>
        </p:nvSpPr>
        <p:spPr>
          <a:xfrm>
            <a:off x="2072469" y="2760305"/>
            <a:ext cx="978153" cy="400110"/>
          </a:xfrm>
          <a:prstGeom prst="rect">
            <a:avLst/>
          </a:prstGeom>
          <a:noFill/>
        </p:spPr>
        <p:txBody>
          <a:bodyPr wrap="none" rtlCol="0">
            <a:spAutoFit/>
          </a:bodyPr>
          <a:lstStyle/>
          <a:p>
            <a:pPr algn="ctr"/>
            <a:r>
              <a:rPr lang="en-US" altLang="ko-KR" sz="1000" dirty="0">
                <a:latin typeface="Arial" panose="020B0604020202020204" pitchFamily="34" charset="0"/>
                <a:cs typeface="Arial" panose="020B0604020202020204" pitchFamily="34" charset="0"/>
              </a:rPr>
              <a:t>Anti-strep tag </a:t>
            </a:r>
          </a:p>
          <a:p>
            <a:pPr algn="ctr"/>
            <a:r>
              <a:rPr lang="en-US" altLang="ko-KR" sz="1000" dirty="0">
                <a:latin typeface="Arial" panose="020B0604020202020204" pitchFamily="34" charset="0"/>
                <a:cs typeface="Arial" panose="020B0604020202020204" pitchFamily="34" charset="0"/>
              </a:rPr>
              <a:t>detection</a:t>
            </a:r>
            <a:endParaRPr lang="ko-KR" altLang="en-US" sz="1000" dirty="0">
              <a:latin typeface="Arial" panose="020B0604020202020204" pitchFamily="34" charset="0"/>
              <a:cs typeface="Arial" panose="020B0604020202020204" pitchFamily="34" charset="0"/>
            </a:endParaRPr>
          </a:p>
        </p:txBody>
      </p:sp>
      <p:sp>
        <p:nvSpPr>
          <p:cNvPr id="37" name="TextBox 36">
            <a:extLst>
              <a:ext uri="{FF2B5EF4-FFF2-40B4-BE49-F238E27FC236}">
                <a16:creationId xmlns:a16="http://schemas.microsoft.com/office/drawing/2014/main" id="{44743F08-BEE1-406D-94C6-C0091996D76A}"/>
              </a:ext>
            </a:extLst>
          </p:cNvPr>
          <p:cNvSpPr txBox="1"/>
          <p:nvPr/>
        </p:nvSpPr>
        <p:spPr>
          <a:xfrm>
            <a:off x="2793880" y="1666198"/>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56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38" name="오른쪽 화살표 19">
            <a:extLst>
              <a:ext uri="{FF2B5EF4-FFF2-40B4-BE49-F238E27FC236}">
                <a16:creationId xmlns:a16="http://schemas.microsoft.com/office/drawing/2014/main" id="{8716E45C-7E4E-4412-851C-CED2CF9FEA06}"/>
              </a:ext>
            </a:extLst>
          </p:cNvPr>
          <p:cNvSpPr/>
          <p:nvPr/>
        </p:nvSpPr>
        <p:spPr>
          <a:xfrm flipH="1">
            <a:off x="2719475" y="1740638"/>
            <a:ext cx="135207"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sp>
        <p:nvSpPr>
          <p:cNvPr id="39" name="TextBox 38">
            <a:extLst>
              <a:ext uri="{FF2B5EF4-FFF2-40B4-BE49-F238E27FC236}">
                <a16:creationId xmlns:a16="http://schemas.microsoft.com/office/drawing/2014/main" id="{33C9D694-9559-4058-B32A-820AD1C7A960}"/>
              </a:ext>
            </a:extLst>
          </p:cNvPr>
          <p:cNvSpPr txBox="1"/>
          <p:nvPr/>
        </p:nvSpPr>
        <p:spPr>
          <a:xfrm>
            <a:off x="1645885" y="1607255"/>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75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40" name="TextBox 39">
            <a:extLst>
              <a:ext uri="{FF2B5EF4-FFF2-40B4-BE49-F238E27FC236}">
                <a16:creationId xmlns:a16="http://schemas.microsoft.com/office/drawing/2014/main" id="{FFD2AD17-BC91-47FB-A257-9341EEB492F5}"/>
              </a:ext>
            </a:extLst>
          </p:cNvPr>
          <p:cNvSpPr txBox="1"/>
          <p:nvPr/>
        </p:nvSpPr>
        <p:spPr>
          <a:xfrm>
            <a:off x="1647929" y="1793131"/>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55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42" name="오른쪽 화살표 16">
            <a:extLst>
              <a:ext uri="{FF2B5EF4-FFF2-40B4-BE49-F238E27FC236}">
                <a16:creationId xmlns:a16="http://schemas.microsoft.com/office/drawing/2014/main" id="{AC42EBBD-0586-4079-9866-2D3148947B24}"/>
              </a:ext>
            </a:extLst>
          </p:cNvPr>
          <p:cNvSpPr/>
          <p:nvPr/>
        </p:nvSpPr>
        <p:spPr>
          <a:xfrm>
            <a:off x="2231979" y="1855545"/>
            <a:ext cx="79288"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pic>
        <p:nvPicPr>
          <p:cNvPr id="45" name="Picture 5" descr="C:\Users\김창웅\Desktop\20180401_201021.png">
            <a:extLst>
              <a:ext uri="{FF2B5EF4-FFF2-40B4-BE49-F238E27FC236}">
                <a16:creationId xmlns:a16="http://schemas.microsoft.com/office/drawing/2014/main" id="{2E4077A3-1056-45D7-96B8-00B3751E9A4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005071" y="1368464"/>
            <a:ext cx="385723" cy="1402644"/>
          </a:xfrm>
          <a:prstGeom prst="rect">
            <a:avLst/>
          </a:prstGeom>
          <a:noFill/>
          <a:extLst>
            <a:ext uri="{909E8E84-426E-40DD-AFC4-6F175D3DCCD1}">
              <a14:hiddenFill xmlns:a14="http://schemas.microsoft.com/office/drawing/2010/main">
                <a:solidFill>
                  <a:srgbClr val="FFFFFF"/>
                </a:solidFill>
              </a14:hiddenFill>
            </a:ext>
          </a:extLst>
        </p:spPr>
      </p:pic>
      <p:sp>
        <p:nvSpPr>
          <p:cNvPr id="46" name="TextBox 45">
            <a:extLst>
              <a:ext uri="{FF2B5EF4-FFF2-40B4-BE49-F238E27FC236}">
                <a16:creationId xmlns:a16="http://schemas.microsoft.com/office/drawing/2014/main" id="{615B2229-C90B-43ED-8BE0-D4A9AF459663}"/>
              </a:ext>
            </a:extLst>
          </p:cNvPr>
          <p:cNvSpPr txBox="1"/>
          <p:nvPr/>
        </p:nvSpPr>
        <p:spPr>
          <a:xfrm>
            <a:off x="3847516" y="2762060"/>
            <a:ext cx="700834" cy="400110"/>
          </a:xfrm>
          <a:prstGeom prst="rect">
            <a:avLst/>
          </a:prstGeom>
          <a:noFill/>
        </p:spPr>
        <p:txBody>
          <a:bodyPr wrap="none" rtlCol="0">
            <a:spAutoFit/>
          </a:bodyPr>
          <a:lstStyle/>
          <a:p>
            <a:pPr algn="ctr"/>
            <a:r>
              <a:rPr lang="en-US" altLang="ko-KR" sz="1000" dirty="0">
                <a:latin typeface="Arial" panose="020B0604020202020204" pitchFamily="34" charset="0"/>
                <a:cs typeface="Arial" panose="020B0604020202020204" pitchFamily="34" charset="0"/>
              </a:rPr>
              <a:t>Anti-NP </a:t>
            </a:r>
          </a:p>
          <a:p>
            <a:pPr algn="ctr"/>
            <a:r>
              <a:rPr lang="en-US" altLang="ko-KR" sz="1000" dirty="0">
                <a:latin typeface="Arial" panose="020B0604020202020204" pitchFamily="34" charset="0"/>
                <a:cs typeface="Arial" panose="020B0604020202020204" pitchFamily="34" charset="0"/>
              </a:rPr>
              <a:t>detection</a:t>
            </a:r>
            <a:endParaRPr lang="ko-KR" altLang="en-US" sz="1000" dirty="0">
              <a:latin typeface="Arial" panose="020B0604020202020204" pitchFamily="34" charset="0"/>
              <a:cs typeface="Arial" panose="020B0604020202020204" pitchFamily="34" charset="0"/>
            </a:endParaRPr>
          </a:p>
        </p:txBody>
      </p:sp>
      <p:sp>
        <p:nvSpPr>
          <p:cNvPr id="47" name="TextBox 46">
            <a:extLst>
              <a:ext uri="{FF2B5EF4-FFF2-40B4-BE49-F238E27FC236}">
                <a16:creationId xmlns:a16="http://schemas.microsoft.com/office/drawing/2014/main" id="{0A0A1E62-2876-4BD2-BBC9-DB8B0B4AAC02}"/>
              </a:ext>
            </a:extLst>
          </p:cNvPr>
          <p:cNvSpPr txBox="1"/>
          <p:nvPr/>
        </p:nvSpPr>
        <p:spPr>
          <a:xfrm>
            <a:off x="4485113" y="1670759"/>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56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48" name="오른쪽 화살표 21">
            <a:extLst>
              <a:ext uri="{FF2B5EF4-FFF2-40B4-BE49-F238E27FC236}">
                <a16:creationId xmlns:a16="http://schemas.microsoft.com/office/drawing/2014/main" id="{D436B6E9-DDF9-4351-88B9-792EA46473C7}"/>
              </a:ext>
            </a:extLst>
          </p:cNvPr>
          <p:cNvSpPr/>
          <p:nvPr/>
        </p:nvSpPr>
        <p:spPr>
          <a:xfrm flipH="1">
            <a:off x="4410709" y="1745199"/>
            <a:ext cx="135207"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339860AE-8434-4944-AC9D-27FF1F0F78BC}"/>
              </a:ext>
            </a:extLst>
          </p:cNvPr>
          <p:cNvSpPr txBox="1"/>
          <p:nvPr/>
        </p:nvSpPr>
        <p:spPr>
          <a:xfrm>
            <a:off x="3323030" y="1574209"/>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75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4E91F7BC-4A63-4B85-A46F-CC6A77377282}"/>
              </a:ext>
            </a:extLst>
          </p:cNvPr>
          <p:cNvSpPr txBox="1"/>
          <p:nvPr/>
        </p:nvSpPr>
        <p:spPr>
          <a:xfrm>
            <a:off x="3325074" y="1760085"/>
            <a:ext cx="588623" cy="246221"/>
          </a:xfrm>
          <a:prstGeom prst="rect">
            <a:avLst/>
          </a:prstGeom>
          <a:noFill/>
        </p:spPr>
        <p:txBody>
          <a:bodyPr wrap="none" rtlCol="0">
            <a:spAutoFit/>
          </a:bodyPr>
          <a:lstStyle/>
          <a:p>
            <a:r>
              <a:rPr lang="en-US" altLang="ko-KR" sz="1000" dirty="0">
                <a:latin typeface="Arial" panose="020B0604020202020204" pitchFamily="34" charset="0"/>
                <a:cs typeface="Arial" panose="020B0604020202020204" pitchFamily="34" charset="0"/>
              </a:rPr>
              <a:t>55 </a:t>
            </a:r>
            <a:r>
              <a:rPr lang="en-US" altLang="ko-KR" sz="1000" dirty="0" err="1">
                <a:latin typeface="Arial" panose="020B0604020202020204" pitchFamily="34" charset="0"/>
                <a:cs typeface="Arial" panose="020B0604020202020204" pitchFamily="34" charset="0"/>
              </a:rPr>
              <a:t>kDa</a:t>
            </a:r>
            <a:endParaRPr lang="ko-KR" altLang="en-US" sz="1000" dirty="0">
              <a:latin typeface="Arial" panose="020B0604020202020204" pitchFamily="34" charset="0"/>
              <a:cs typeface="Arial" panose="020B0604020202020204" pitchFamily="34" charset="0"/>
            </a:endParaRPr>
          </a:p>
        </p:txBody>
      </p:sp>
      <p:sp>
        <p:nvSpPr>
          <p:cNvPr id="52" name="오른쪽 화살표 16">
            <a:extLst>
              <a:ext uri="{FF2B5EF4-FFF2-40B4-BE49-F238E27FC236}">
                <a16:creationId xmlns:a16="http://schemas.microsoft.com/office/drawing/2014/main" id="{D4B5FE75-F4EC-4334-A240-25A9E92A8EED}"/>
              </a:ext>
            </a:extLst>
          </p:cNvPr>
          <p:cNvSpPr/>
          <p:nvPr/>
        </p:nvSpPr>
        <p:spPr>
          <a:xfrm>
            <a:off x="3875084" y="1822499"/>
            <a:ext cx="79288" cy="121607"/>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sz="1000">
              <a:latin typeface="Arial" panose="020B0604020202020204" pitchFamily="34" charset="0"/>
              <a:cs typeface="Arial" panose="020B0604020202020204" pitchFamily="34" charset="0"/>
            </a:endParaRPr>
          </a:p>
        </p:txBody>
      </p:sp>
      <p:graphicFrame>
        <p:nvGraphicFramePr>
          <p:cNvPr id="55" name="개체 54">
            <a:extLst>
              <a:ext uri="{FF2B5EF4-FFF2-40B4-BE49-F238E27FC236}">
                <a16:creationId xmlns:a16="http://schemas.microsoft.com/office/drawing/2014/main" id="{D3670A1E-7227-459C-BD55-1A45230376A8}"/>
              </a:ext>
            </a:extLst>
          </p:cNvPr>
          <p:cNvGraphicFramePr>
            <a:graphicFrameLocks noChangeAspect="1"/>
          </p:cNvGraphicFramePr>
          <p:nvPr>
            <p:extLst>
              <p:ext uri="{D42A27DB-BD31-4B8C-83A1-F6EECF244321}">
                <p14:modId xmlns:p14="http://schemas.microsoft.com/office/powerpoint/2010/main" val="658527805"/>
              </p:ext>
            </p:extLst>
          </p:nvPr>
        </p:nvGraphicFramePr>
        <p:xfrm>
          <a:off x="5004838" y="1276379"/>
          <a:ext cx="1772490" cy="1872201"/>
        </p:xfrm>
        <a:graphic>
          <a:graphicData uri="http://schemas.openxmlformats.org/presentationml/2006/ole">
            <mc:AlternateContent xmlns:mc="http://schemas.openxmlformats.org/markup-compatibility/2006">
              <mc:Choice xmlns:v="urn:schemas-microsoft-com:vml" Requires="v">
                <p:oleObj spid="_x0000_s2099" name="Prism 9" r:id="rId7" imgW="2144968" imgH="2265729" progId="Prism9.Document">
                  <p:embed/>
                </p:oleObj>
              </mc:Choice>
              <mc:Fallback>
                <p:oleObj name="Prism 9" r:id="rId7" imgW="2144968" imgH="2265729" progId="Prism9.Document">
                  <p:embed/>
                  <p:pic>
                    <p:nvPicPr>
                      <p:cNvPr id="52" name="개체 51">
                        <a:extLst>
                          <a:ext uri="{FF2B5EF4-FFF2-40B4-BE49-F238E27FC236}">
                            <a16:creationId xmlns:a16="http://schemas.microsoft.com/office/drawing/2014/main" id="{D3670A1E-7227-459C-BD55-1A45230376A8}"/>
                          </a:ext>
                        </a:extLst>
                      </p:cNvPr>
                      <p:cNvPicPr/>
                      <p:nvPr/>
                    </p:nvPicPr>
                    <p:blipFill>
                      <a:blip r:embed="rId8"/>
                      <a:stretch>
                        <a:fillRect/>
                      </a:stretch>
                    </p:blipFill>
                    <p:spPr>
                      <a:xfrm>
                        <a:off x="5004838" y="1276379"/>
                        <a:ext cx="1772490" cy="1872201"/>
                      </a:xfrm>
                      <a:prstGeom prst="rect">
                        <a:avLst/>
                      </a:prstGeom>
                    </p:spPr>
                  </p:pic>
                </p:oleObj>
              </mc:Fallback>
            </mc:AlternateContent>
          </a:graphicData>
        </a:graphic>
      </p:graphicFrame>
      <p:sp>
        <p:nvSpPr>
          <p:cNvPr id="5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3</a:t>
            </a:r>
          </a:p>
        </p:txBody>
      </p:sp>
      <p:sp>
        <p:nvSpPr>
          <p:cNvPr id="58" name="직사각형 57"/>
          <p:cNvSpPr/>
          <p:nvPr/>
        </p:nvSpPr>
        <p:spPr>
          <a:xfrm>
            <a:off x="647" y="3598703"/>
            <a:ext cx="6857353" cy="829714"/>
          </a:xfrm>
          <a:prstGeom prst="rect">
            <a:avLst/>
          </a:prstGeom>
        </p:spPr>
        <p:txBody>
          <a:bodyPr wrap="square">
            <a:spAutoFit/>
          </a:bodyPr>
          <a:lstStyle/>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Supplementary Figure 3. Purification of rNP protein.</a:t>
            </a:r>
          </a:p>
          <a:p>
            <a:pPr algn="just" latinLnBrk="1">
              <a:lnSpc>
                <a:spcPct val="125000"/>
              </a:lnSpc>
              <a:spcAft>
                <a:spcPts val="800"/>
              </a:spcAft>
            </a:pPr>
            <a:r>
              <a:rPr lang="en-US" altLang="ko-KR" sz="1100" kern="100" dirty="0">
                <a:latin typeface="Arial" panose="020B0604020202020204" pitchFamily="34" charset="0"/>
                <a:cs typeface="Arial" panose="020B0604020202020204" pitchFamily="34" charset="0"/>
              </a:rPr>
              <a:t>rNP was purified from </a:t>
            </a:r>
            <a:r>
              <a:rPr lang="en-US" altLang="ko-KR" sz="1100" kern="100" dirty="0" err="1">
                <a:latin typeface="Arial" panose="020B0604020202020204" pitchFamily="34" charset="0"/>
                <a:cs typeface="Arial" panose="020B0604020202020204" pitchFamily="34" charset="0"/>
              </a:rPr>
              <a:t>expiCHO</a:t>
            </a:r>
            <a:r>
              <a:rPr lang="en-US" altLang="ko-KR" sz="1100" kern="100" dirty="0">
                <a:latin typeface="Arial" panose="020B0604020202020204" pitchFamily="34" charset="0"/>
                <a:cs typeface="Arial" panose="020B0604020202020204" pitchFamily="34" charset="0"/>
              </a:rPr>
              <a:t> cells and it was quality controlled by </a:t>
            </a:r>
            <a:r>
              <a:rPr lang="en-US" altLang="ko-KR" sz="1100" b="1" kern="100" dirty="0">
                <a:latin typeface="Arial" panose="020B0604020202020204" pitchFamily="34" charset="0"/>
                <a:cs typeface="Arial" panose="020B0604020202020204" pitchFamily="34" charset="0"/>
              </a:rPr>
              <a:t>a</a:t>
            </a:r>
            <a:r>
              <a:rPr lang="en-US" altLang="ko-KR" sz="1100" kern="100" dirty="0">
                <a:latin typeface="Arial" panose="020B0604020202020204" pitchFamily="34" charset="0"/>
                <a:cs typeface="Arial" panose="020B0604020202020204" pitchFamily="34" charset="0"/>
              </a:rPr>
              <a:t>, SDS-PAGE, </a:t>
            </a:r>
            <a:r>
              <a:rPr lang="en-US" altLang="ko-KR" sz="1100" b="1" kern="100" dirty="0">
                <a:latin typeface="Arial" panose="020B0604020202020204" pitchFamily="34" charset="0"/>
                <a:cs typeface="Arial" panose="020B0604020202020204" pitchFamily="34" charset="0"/>
              </a:rPr>
              <a:t>b-c</a:t>
            </a:r>
            <a:r>
              <a:rPr lang="en-US" altLang="ko-KR" sz="1100" kern="100" dirty="0">
                <a:latin typeface="Arial" panose="020B0604020202020204" pitchFamily="34" charset="0"/>
                <a:cs typeface="Arial" panose="020B0604020202020204" pitchFamily="34" charset="0"/>
              </a:rPr>
              <a:t>, western blot, and </a:t>
            </a:r>
            <a:r>
              <a:rPr lang="en-US" altLang="ko-KR" sz="1100" b="1" kern="100" dirty="0">
                <a:latin typeface="Arial" panose="020B0604020202020204" pitchFamily="34" charset="0"/>
                <a:cs typeface="Arial" panose="020B0604020202020204" pitchFamily="34" charset="0"/>
              </a:rPr>
              <a:t>d</a:t>
            </a:r>
            <a:r>
              <a:rPr lang="en-US" altLang="ko-KR" sz="1100" kern="100" dirty="0">
                <a:latin typeface="Arial" panose="020B0604020202020204" pitchFamily="34" charset="0"/>
                <a:cs typeface="Arial" panose="020B0604020202020204" pitchFamily="34" charset="0"/>
              </a:rPr>
              <a:t>, endotoxin test.</a:t>
            </a:r>
          </a:p>
        </p:txBody>
      </p:sp>
      <p:sp>
        <p:nvSpPr>
          <p:cNvPr id="59" name="직사각형 58">
            <a:extLst>
              <a:ext uri="{FF2B5EF4-FFF2-40B4-BE49-F238E27FC236}">
                <a16:creationId xmlns:a16="http://schemas.microsoft.com/office/drawing/2014/main" id="{537A8C60-FDC4-46B3-A738-DEC1F1FF6B77}"/>
              </a:ext>
            </a:extLst>
          </p:cNvPr>
          <p:cNvSpPr/>
          <p:nvPr/>
        </p:nvSpPr>
        <p:spPr>
          <a:xfrm>
            <a:off x="395700" y="1170369"/>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sp>
        <p:nvSpPr>
          <p:cNvPr id="60" name="직사각형 59">
            <a:extLst>
              <a:ext uri="{FF2B5EF4-FFF2-40B4-BE49-F238E27FC236}">
                <a16:creationId xmlns:a16="http://schemas.microsoft.com/office/drawing/2014/main" id="{537A8C60-FDC4-46B3-A738-DEC1F1FF6B77}"/>
              </a:ext>
            </a:extLst>
          </p:cNvPr>
          <p:cNvSpPr/>
          <p:nvPr/>
        </p:nvSpPr>
        <p:spPr>
          <a:xfrm>
            <a:off x="2099893" y="1170369"/>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sp>
        <p:nvSpPr>
          <p:cNvPr id="61" name="직사각형 60">
            <a:extLst>
              <a:ext uri="{FF2B5EF4-FFF2-40B4-BE49-F238E27FC236}">
                <a16:creationId xmlns:a16="http://schemas.microsoft.com/office/drawing/2014/main" id="{537A8C60-FDC4-46B3-A738-DEC1F1FF6B77}"/>
              </a:ext>
            </a:extLst>
          </p:cNvPr>
          <p:cNvSpPr/>
          <p:nvPr/>
        </p:nvSpPr>
        <p:spPr>
          <a:xfrm>
            <a:off x="3721942" y="1170369"/>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sp>
        <p:nvSpPr>
          <p:cNvPr id="62" name="직사각형 61">
            <a:extLst>
              <a:ext uri="{FF2B5EF4-FFF2-40B4-BE49-F238E27FC236}">
                <a16:creationId xmlns:a16="http://schemas.microsoft.com/office/drawing/2014/main" id="{537A8C60-FDC4-46B3-A738-DEC1F1FF6B77}"/>
              </a:ext>
            </a:extLst>
          </p:cNvPr>
          <p:cNvSpPr/>
          <p:nvPr/>
        </p:nvSpPr>
        <p:spPr>
          <a:xfrm>
            <a:off x="5001349" y="1170369"/>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31474360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4</a:t>
            </a:r>
          </a:p>
        </p:txBody>
      </p:sp>
      <p:grpSp>
        <p:nvGrpSpPr>
          <p:cNvPr id="93" name="그룹 92">
            <a:extLst>
              <a:ext uri="{FF2B5EF4-FFF2-40B4-BE49-F238E27FC236}">
                <a16:creationId xmlns:a16="http://schemas.microsoft.com/office/drawing/2014/main" id="{7571B8A5-C23B-47E6-9883-65850CD4558F}"/>
              </a:ext>
            </a:extLst>
          </p:cNvPr>
          <p:cNvGrpSpPr/>
          <p:nvPr/>
        </p:nvGrpSpPr>
        <p:grpSpPr>
          <a:xfrm>
            <a:off x="411711" y="1039248"/>
            <a:ext cx="2362729" cy="1090176"/>
            <a:chOff x="4124164" y="3581358"/>
            <a:chExt cx="2362729" cy="1090176"/>
          </a:xfrm>
        </p:grpSpPr>
        <p:pic>
          <p:nvPicPr>
            <p:cNvPr id="95" name="그림 94"/>
            <p:cNvPicPr preferRelativeResize="0">
              <a:picLocks/>
            </p:cNvPicPr>
            <p:nvPr/>
          </p:nvPicPr>
          <p:blipFill rotWithShape="1">
            <a:blip r:embed="rId3">
              <a:extLst>
                <a:ext uri="{28A0092B-C50C-407E-A947-70E740481C1C}">
                  <a14:useLocalDpi xmlns:a14="http://schemas.microsoft.com/office/drawing/2010/main" val="0"/>
                </a:ext>
              </a:extLst>
            </a:blip>
            <a:srcRect l="32818" t="52228" r="49124" b="43408"/>
            <a:stretch/>
          </p:blipFill>
          <p:spPr>
            <a:xfrm>
              <a:off x="4124164" y="4365530"/>
              <a:ext cx="576000" cy="104400"/>
            </a:xfrm>
            <a:prstGeom prst="rect">
              <a:avLst/>
            </a:prstGeom>
            <a:ln>
              <a:solidFill>
                <a:schemeClr val="tx1"/>
              </a:solidFill>
            </a:ln>
          </p:spPr>
        </p:pic>
        <p:pic>
          <p:nvPicPr>
            <p:cNvPr id="96" name="그림 95"/>
            <p:cNvPicPr preferRelativeResize="0">
              <a:picLocks/>
            </p:cNvPicPr>
            <p:nvPr/>
          </p:nvPicPr>
          <p:blipFill rotWithShape="1">
            <a:blip r:embed="rId4">
              <a:extLst>
                <a:ext uri="{28A0092B-C50C-407E-A947-70E740481C1C}">
                  <a14:useLocalDpi xmlns:a14="http://schemas.microsoft.com/office/drawing/2010/main" val="0"/>
                </a:ext>
              </a:extLst>
            </a:blip>
            <a:srcRect l="30227" t="54091" r="51909" b="41000"/>
            <a:stretch/>
          </p:blipFill>
          <p:spPr>
            <a:xfrm>
              <a:off x="4124164" y="4510252"/>
              <a:ext cx="576000" cy="104400"/>
            </a:xfrm>
            <a:prstGeom prst="rect">
              <a:avLst/>
            </a:prstGeom>
            <a:ln>
              <a:solidFill>
                <a:schemeClr val="tx1"/>
              </a:solidFill>
            </a:ln>
          </p:spPr>
        </p:pic>
        <p:sp>
          <p:nvSpPr>
            <p:cNvPr id="97" name="TextBox 96"/>
            <p:cNvSpPr txBox="1"/>
            <p:nvPr/>
          </p:nvSpPr>
          <p:spPr>
            <a:xfrm>
              <a:off x="4663959" y="4300785"/>
              <a:ext cx="505267"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TLR2</a:t>
              </a:r>
              <a:endParaRPr lang="ko-KR" altLang="en-US" sz="1000" b="1" dirty="0">
                <a:latin typeface="Arial" panose="020B0604020202020204" pitchFamily="34" charset="0"/>
                <a:cs typeface="Arial" panose="020B0604020202020204" pitchFamily="34" charset="0"/>
              </a:endParaRPr>
            </a:p>
          </p:txBody>
        </p:sp>
        <p:sp>
          <p:nvSpPr>
            <p:cNvPr id="98" name="TextBox 97"/>
            <p:cNvSpPr txBox="1"/>
            <p:nvPr/>
          </p:nvSpPr>
          <p:spPr>
            <a:xfrm>
              <a:off x="4663959" y="4425313"/>
              <a:ext cx="604653" cy="246221"/>
            </a:xfrm>
            <a:prstGeom prst="rect">
              <a:avLst/>
            </a:prstGeom>
            <a:noFill/>
          </p:spPr>
          <p:txBody>
            <a:bodyPr wrap="none" rtlCol="0">
              <a:spAutoFit/>
            </a:bodyPr>
            <a:lstStyle/>
            <a:p>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-actin</a:t>
              </a:r>
            </a:p>
          </p:txBody>
        </p:sp>
        <p:pic>
          <p:nvPicPr>
            <p:cNvPr id="99" name="그림 98"/>
            <p:cNvPicPr preferRelativeResize="0">
              <a:picLocks/>
            </p:cNvPicPr>
            <p:nvPr/>
          </p:nvPicPr>
          <p:blipFill rotWithShape="1">
            <a:blip r:embed="rId5">
              <a:extLst>
                <a:ext uri="{28A0092B-C50C-407E-A947-70E740481C1C}">
                  <a14:useLocalDpi xmlns:a14="http://schemas.microsoft.com/office/drawing/2010/main" val="0"/>
                </a:ext>
              </a:extLst>
            </a:blip>
            <a:srcRect l="70972" t="55000" r="12222" b="41111"/>
            <a:stretch/>
          </p:blipFill>
          <p:spPr>
            <a:xfrm>
              <a:off x="5364513" y="4505565"/>
              <a:ext cx="576000" cy="104400"/>
            </a:xfrm>
            <a:prstGeom prst="rect">
              <a:avLst/>
            </a:prstGeom>
            <a:ln>
              <a:solidFill>
                <a:schemeClr val="tx1"/>
              </a:solidFill>
            </a:ln>
          </p:spPr>
        </p:pic>
        <p:pic>
          <p:nvPicPr>
            <p:cNvPr id="100" name="그림 99"/>
            <p:cNvPicPr preferRelativeResize="0">
              <a:picLocks/>
            </p:cNvPicPr>
            <p:nvPr/>
          </p:nvPicPr>
          <p:blipFill rotWithShape="1">
            <a:blip r:embed="rId6">
              <a:extLst>
                <a:ext uri="{28A0092B-C50C-407E-A947-70E740481C1C}">
                  <a14:useLocalDpi xmlns:a14="http://schemas.microsoft.com/office/drawing/2010/main" val="0"/>
                </a:ext>
              </a:extLst>
            </a:blip>
            <a:srcRect l="11346" t="22527" b="70481"/>
            <a:stretch/>
          </p:blipFill>
          <p:spPr>
            <a:xfrm>
              <a:off x="5364513" y="4365530"/>
              <a:ext cx="576000" cy="104400"/>
            </a:xfrm>
            <a:prstGeom prst="rect">
              <a:avLst/>
            </a:prstGeom>
            <a:ln>
              <a:solidFill>
                <a:schemeClr val="tx1"/>
              </a:solidFill>
            </a:ln>
          </p:spPr>
        </p:pic>
        <p:sp>
          <p:nvSpPr>
            <p:cNvPr id="101" name="TextBox 100">
              <a:extLst>
                <a:ext uri="{FF2B5EF4-FFF2-40B4-BE49-F238E27FC236}">
                  <a16:creationId xmlns:a16="http://schemas.microsoft.com/office/drawing/2014/main" id="{D31667D9-CE30-442A-A523-439D1F53B41B}"/>
                </a:ext>
              </a:extLst>
            </p:cNvPr>
            <p:cNvSpPr txBox="1"/>
            <p:nvPr/>
          </p:nvSpPr>
          <p:spPr>
            <a:xfrm>
              <a:off x="5882240" y="4292177"/>
              <a:ext cx="505267"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TLR4</a:t>
              </a:r>
              <a:endParaRPr lang="ko-KR" altLang="en-US" sz="1000" b="1" dirty="0">
                <a:latin typeface="Arial" panose="020B0604020202020204" pitchFamily="34" charset="0"/>
                <a:cs typeface="Arial" panose="020B0604020202020204" pitchFamily="34" charset="0"/>
              </a:endParaRPr>
            </a:p>
          </p:txBody>
        </p:sp>
        <p:sp>
          <p:nvSpPr>
            <p:cNvPr id="102" name="TextBox 101">
              <a:extLst>
                <a:ext uri="{FF2B5EF4-FFF2-40B4-BE49-F238E27FC236}">
                  <a16:creationId xmlns:a16="http://schemas.microsoft.com/office/drawing/2014/main" id="{D1D698DD-F99D-4851-8FE4-F3C50C33439D}"/>
                </a:ext>
              </a:extLst>
            </p:cNvPr>
            <p:cNvSpPr txBox="1"/>
            <p:nvPr/>
          </p:nvSpPr>
          <p:spPr>
            <a:xfrm>
              <a:off x="5882240" y="4416705"/>
              <a:ext cx="604653" cy="246221"/>
            </a:xfrm>
            <a:prstGeom prst="rect">
              <a:avLst/>
            </a:prstGeom>
            <a:noFill/>
          </p:spPr>
          <p:txBody>
            <a:bodyPr wrap="none" rtlCol="0">
              <a:spAutoFit/>
            </a:bodyPr>
            <a:lstStyle/>
            <a:p>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-actin</a:t>
              </a:r>
            </a:p>
          </p:txBody>
        </p:sp>
        <p:sp>
          <p:nvSpPr>
            <p:cNvPr id="103" name="TextBox 102">
              <a:extLst>
                <a:ext uri="{FF2B5EF4-FFF2-40B4-BE49-F238E27FC236}">
                  <a16:creationId xmlns:a16="http://schemas.microsoft.com/office/drawing/2014/main" id="{0DFD024A-9D1E-4652-8141-523320A3E5C7}"/>
                </a:ext>
              </a:extLst>
            </p:cNvPr>
            <p:cNvSpPr txBox="1"/>
            <p:nvPr/>
          </p:nvSpPr>
          <p:spPr>
            <a:xfrm rot="18577091">
              <a:off x="4055772" y="4114729"/>
              <a:ext cx="44579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WT</a:t>
              </a:r>
              <a:endParaRPr lang="ko-KR" altLang="en-US" sz="900" b="1" dirty="0">
                <a:latin typeface="Arial" panose="020B0604020202020204" pitchFamily="34" charset="0"/>
                <a:cs typeface="Arial" panose="020B0604020202020204" pitchFamily="34" charset="0"/>
              </a:endParaRPr>
            </a:p>
          </p:txBody>
        </p:sp>
        <p:sp>
          <p:nvSpPr>
            <p:cNvPr id="104" name="TextBox 103">
              <a:extLst>
                <a:ext uri="{FF2B5EF4-FFF2-40B4-BE49-F238E27FC236}">
                  <a16:creationId xmlns:a16="http://schemas.microsoft.com/office/drawing/2014/main" id="{5BB8322C-81F6-4B8D-9C72-6CC2DCBD8FB3}"/>
                </a:ext>
              </a:extLst>
            </p:cNvPr>
            <p:cNvSpPr txBox="1"/>
            <p:nvPr/>
          </p:nvSpPr>
          <p:spPr>
            <a:xfrm rot="18577091">
              <a:off x="4158952" y="3990049"/>
              <a:ext cx="769504"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TLR2 KO</a:t>
              </a:r>
              <a:endParaRPr lang="ko-KR" altLang="en-US" sz="900" b="1" dirty="0">
                <a:latin typeface="Arial" panose="020B0604020202020204" pitchFamily="34" charset="0"/>
                <a:cs typeface="Arial" panose="020B0604020202020204" pitchFamily="34" charset="0"/>
              </a:endParaRPr>
            </a:p>
          </p:txBody>
        </p:sp>
        <p:sp>
          <p:nvSpPr>
            <p:cNvPr id="105" name="TextBox 104">
              <a:extLst>
                <a:ext uri="{FF2B5EF4-FFF2-40B4-BE49-F238E27FC236}">
                  <a16:creationId xmlns:a16="http://schemas.microsoft.com/office/drawing/2014/main" id="{C08D7DB2-9811-4B58-BBE4-2F7FCA607A8D}"/>
                </a:ext>
              </a:extLst>
            </p:cNvPr>
            <p:cNvSpPr txBox="1"/>
            <p:nvPr/>
          </p:nvSpPr>
          <p:spPr>
            <a:xfrm rot="18577091">
              <a:off x="4352066" y="3934646"/>
              <a:ext cx="91335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TLR2/4 DKO</a:t>
              </a:r>
              <a:endParaRPr lang="ko-KR" altLang="en-US" sz="900" b="1" dirty="0">
                <a:latin typeface="Arial" panose="020B0604020202020204" pitchFamily="34" charset="0"/>
                <a:cs typeface="Arial" panose="020B0604020202020204" pitchFamily="34" charset="0"/>
              </a:endParaRPr>
            </a:p>
          </p:txBody>
        </p:sp>
        <p:sp>
          <p:nvSpPr>
            <p:cNvPr id="106" name="TextBox 105">
              <a:extLst>
                <a:ext uri="{FF2B5EF4-FFF2-40B4-BE49-F238E27FC236}">
                  <a16:creationId xmlns:a16="http://schemas.microsoft.com/office/drawing/2014/main" id="{AA6A3897-BD7D-4DBC-AE8B-2256C0B59C2A}"/>
                </a:ext>
              </a:extLst>
            </p:cNvPr>
            <p:cNvSpPr txBox="1"/>
            <p:nvPr/>
          </p:nvSpPr>
          <p:spPr>
            <a:xfrm rot="18577091">
              <a:off x="5292295" y="4102700"/>
              <a:ext cx="44579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WT</a:t>
              </a:r>
              <a:endParaRPr lang="ko-KR" altLang="en-US" sz="900" b="1" dirty="0">
                <a:latin typeface="Arial" panose="020B0604020202020204" pitchFamily="34" charset="0"/>
                <a:cs typeface="Arial" panose="020B0604020202020204" pitchFamily="34" charset="0"/>
              </a:endParaRPr>
            </a:p>
          </p:txBody>
        </p:sp>
        <p:sp>
          <p:nvSpPr>
            <p:cNvPr id="107" name="TextBox 106">
              <a:extLst>
                <a:ext uri="{FF2B5EF4-FFF2-40B4-BE49-F238E27FC236}">
                  <a16:creationId xmlns:a16="http://schemas.microsoft.com/office/drawing/2014/main" id="{19D75713-A30E-4830-957E-00CB45DC4EB0}"/>
                </a:ext>
              </a:extLst>
            </p:cNvPr>
            <p:cNvSpPr txBox="1"/>
            <p:nvPr/>
          </p:nvSpPr>
          <p:spPr>
            <a:xfrm rot="18577091">
              <a:off x="5395475" y="3978020"/>
              <a:ext cx="769504"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TLR4 KO</a:t>
              </a:r>
              <a:endParaRPr lang="ko-KR" altLang="en-US" sz="900" b="1" dirty="0">
                <a:latin typeface="Arial" panose="020B0604020202020204" pitchFamily="34" charset="0"/>
                <a:cs typeface="Arial" panose="020B0604020202020204" pitchFamily="34" charset="0"/>
              </a:endParaRPr>
            </a:p>
          </p:txBody>
        </p:sp>
        <p:sp>
          <p:nvSpPr>
            <p:cNvPr id="108" name="TextBox 107">
              <a:extLst>
                <a:ext uri="{FF2B5EF4-FFF2-40B4-BE49-F238E27FC236}">
                  <a16:creationId xmlns:a16="http://schemas.microsoft.com/office/drawing/2014/main" id="{ED33CFBE-1A37-460C-BCA3-A120E5699F7A}"/>
                </a:ext>
              </a:extLst>
            </p:cNvPr>
            <p:cNvSpPr txBox="1"/>
            <p:nvPr/>
          </p:nvSpPr>
          <p:spPr>
            <a:xfrm rot="18577091">
              <a:off x="5588589" y="3922617"/>
              <a:ext cx="91335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TLR2/4 DKO</a:t>
              </a:r>
              <a:endParaRPr lang="ko-KR" altLang="en-US" sz="900" b="1" dirty="0">
                <a:latin typeface="Arial" panose="020B0604020202020204" pitchFamily="34" charset="0"/>
                <a:cs typeface="Arial" panose="020B0604020202020204" pitchFamily="34" charset="0"/>
              </a:endParaRPr>
            </a:p>
          </p:txBody>
        </p:sp>
      </p:grpSp>
      <p:graphicFrame>
        <p:nvGraphicFramePr>
          <p:cNvPr id="8" name="개체 7">
            <a:extLst>
              <a:ext uri="{FF2B5EF4-FFF2-40B4-BE49-F238E27FC236}">
                <a16:creationId xmlns:a16="http://schemas.microsoft.com/office/drawing/2014/main" id="{5C9C22B3-A693-4D29-AE02-F0870AA7EE8A}"/>
              </a:ext>
            </a:extLst>
          </p:cNvPr>
          <p:cNvGraphicFramePr>
            <a:graphicFrameLocks noChangeAspect="1"/>
          </p:cNvGraphicFramePr>
          <p:nvPr>
            <p:extLst>
              <p:ext uri="{D42A27DB-BD31-4B8C-83A1-F6EECF244321}">
                <p14:modId xmlns:p14="http://schemas.microsoft.com/office/powerpoint/2010/main" val="2839438252"/>
              </p:ext>
            </p:extLst>
          </p:nvPr>
        </p:nvGraphicFramePr>
        <p:xfrm>
          <a:off x="3371252" y="3024270"/>
          <a:ext cx="3584642" cy="1579801"/>
        </p:xfrm>
        <a:graphic>
          <a:graphicData uri="http://schemas.openxmlformats.org/presentationml/2006/ole">
            <mc:AlternateContent xmlns:mc="http://schemas.openxmlformats.org/markup-compatibility/2006">
              <mc:Choice xmlns:v="urn:schemas-microsoft-com:vml" Requires="v">
                <p:oleObj spid="_x0000_s8302" name="Prism 9" r:id="rId7" imgW="5247537" imgH="2312909" progId="Prism9.Document">
                  <p:embed/>
                </p:oleObj>
              </mc:Choice>
              <mc:Fallback>
                <p:oleObj name="Prism 9" r:id="rId7" imgW="5247537" imgH="2312909" progId="Prism9.Document">
                  <p:embed/>
                  <p:pic>
                    <p:nvPicPr>
                      <p:cNvPr id="0" name=""/>
                      <p:cNvPicPr/>
                      <p:nvPr/>
                    </p:nvPicPr>
                    <p:blipFill>
                      <a:blip r:embed="rId8"/>
                      <a:stretch>
                        <a:fillRect/>
                      </a:stretch>
                    </p:blipFill>
                    <p:spPr>
                      <a:xfrm>
                        <a:off x="3371252" y="3024270"/>
                        <a:ext cx="3584642" cy="1579801"/>
                      </a:xfrm>
                      <a:prstGeom prst="rect">
                        <a:avLst/>
                      </a:prstGeom>
                    </p:spPr>
                  </p:pic>
                </p:oleObj>
              </mc:Fallback>
            </mc:AlternateContent>
          </a:graphicData>
        </a:graphic>
      </p:graphicFrame>
      <p:graphicFrame>
        <p:nvGraphicFramePr>
          <p:cNvPr id="10" name="개체 9">
            <a:extLst>
              <a:ext uri="{FF2B5EF4-FFF2-40B4-BE49-F238E27FC236}">
                <a16:creationId xmlns:a16="http://schemas.microsoft.com/office/drawing/2014/main" id="{21308147-832B-4E67-87CE-BF8FB302BED5}"/>
              </a:ext>
            </a:extLst>
          </p:cNvPr>
          <p:cNvGraphicFramePr>
            <a:graphicFrameLocks noChangeAspect="1"/>
          </p:cNvGraphicFramePr>
          <p:nvPr>
            <p:extLst>
              <p:ext uri="{D42A27DB-BD31-4B8C-83A1-F6EECF244321}">
                <p14:modId xmlns:p14="http://schemas.microsoft.com/office/powerpoint/2010/main" val="2821246199"/>
              </p:ext>
            </p:extLst>
          </p:nvPr>
        </p:nvGraphicFramePr>
        <p:xfrm>
          <a:off x="-107362" y="3024270"/>
          <a:ext cx="3590064" cy="1579801"/>
        </p:xfrm>
        <a:graphic>
          <a:graphicData uri="http://schemas.openxmlformats.org/presentationml/2006/ole">
            <mc:AlternateContent xmlns:mc="http://schemas.openxmlformats.org/markup-compatibility/2006">
              <mc:Choice xmlns:v="urn:schemas-microsoft-com:vml" Requires="v">
                <p:oleObj spid="_x0000_s8303" name="Prism 9" r:id="rId9" imgW="5256901" imgH="2312909" progId="Prism9.Document">
                  <p:embed/>
                </p:oleObj>
              </mc:Choice>
              <mc:Fallback>
                <p:oleObj name="Prism 9" r:id="rId9" imgW="5256901" imgH="2312909" progId="Prism9.Document">
                  <p:embed/>
                  <p:pic>
                    <p:nvPicPr>
                      <p:cNvPr id="0" name=""/>
                      <p:cNvPicPr/>
                      <p:nvPr/>
                    </p:nvPicPr>
                    <p:blipFill>
                      <a:blip r:embed="rId10"/>
                      <a:stretch>
                        <a:fillRect/>
                      </a:stretch>
                    </p:blipFill>
                    <p:spPr>
                      <a:xfrm>
                        <a:off x="-107362" y="3024270"/>
                        <a:ext cx="3590064" cy="1579801"/>
                      </a:xfrm>
                      <a:prstGeom prst="rect">
                        <a:avLst/>
                      </a:prstGeom>
                    </p:spPr>
                  </p:pic>
                </p:oleObj>
              </mc:Fallback>
            </mc:AlternateContent>
          </a:graphicData>
        </a:graphic>
      </p:graphicFrame>
      <p:graphicFrame>
        <p:nvGraphicFramePr>
          <p:cNvPr id="11" name="개체 10">
            <a:extLst>
              <a:ext uri="{FF2B5EF4-FFF2-40B4-BE49-F238E27FC236}">
                <a16:creationId xmlns:a16="http://schemas.microsoft.com/office/drawing/2014/main" id="{3A19AEB7-9F4D-4DE7-8D3E-61D6937319AA}"/>
              </a:ext>
            </a:extLst>
          </p:cNvPr>
          <p:cNvGraphicFramePr>
            <a:graphicFrameLocks noChangeAspect="1"/>
          </p:cNvGraphicFramePr>
          <p:nvPr>
            <p:extLst>
              <p:ext uri="{D42A27DB-BD31-4B8C-83A1-F6EECF244321}">
                <p14:modId xmlns:p14="http://schemas.microsoft.com/office/powerpoint/2010/main" val="817118229"/>
              </p:ext>
            </p:extLst>
          </p:nvPr>
        </p:nvGraphicFramePr>
        <p:xfrm>
          <a:off x="-107362" y="4651760"/>
          <a:ext cx="3581389" cy="1433423"/>
        </p:xfrm>
        <a:graphic>
          <a:graphicData uri="http://schemas.openxmlformats.org/presentationml/2006/ole">
            <mc:AlternateContent xmlns:mc="http://schemas.openxmlformats.org/markup-compatibility/2006">
              <mc:Choice xmlns:v="urn:schemas-microsoft-com:vml" Requires="v">
                <p:oleObj spid="_x0000_s8304" name="Prism 9" r:id="rId11" imgW="5242856" imgH="2097897" progId="Prism9.Document">
                  <p:embed/>
                </p:oleObj>
              </mc:Choice>
              <mc:Fallback>
                <p:oleObj name="Prism 9" r:id="rId11" imgW="5242856" imgH="2097897" progId="Prism9.Document">
                  <p:embed/>
                  <p:pic>
                    <p:nvPicPr>
                      <p:cNvPr id="0" name=""/>
                      <p:cNvPicPr/>
                      <p:nvPr/>
                    </p:nvPicPr>
                    <p:blipFill>
                      <a:blip r:embed="rId12"/>
                      <a:stretch>
                        <a:fillRect/>
                      </a:stretch>
                    </p:blipFill>
                    <p:spPr>
                      <a:xfrm>
                        <a:off x="-107362" y="4651760"/>
                        <a:ext cx="3581389" cy="1433423"/>
                      </a:xfrm>
                      <a:prstGeom prst="rect">
                        <a:avLst/>
                      </a:prstGeom>
                    </p:spPr>
                  </p:pic>
                </p:oleObj>
              </mc:Fallback>
            </mc:AlternateContent>
          </a:graphicData>
        </a:graphic>
      </p:graphicFrame>
      <p:graphicFrame>
        <p:nvGraphicFramePr>
          <p:cNvPr id="12" name="개체 11">
            <a:extLst>
              <a:ext uri="{FF2B5EF4-FFF2-40B4-BE49-F238E27FC236}">
                <a16:creationId xmlns:a16="http://schemas.microsoft.com/office/drawing/2014/main" id="{E5D0A305-7D02-49CF-99EB-6A312F6C36C8}"/>
              </a:ext>
            </a:extLst>
          </p:cNvPr>
          <p:cNvGraphicFramePr>
            <a:graphicFrameLocks noChangeAspect="1"/>
          </p:cNvGraphicFramePr>
          <p:nvPr>
            <p:extLst>
              <p:ext uri="{D42A27DB-BD31-4B8C-83A1-F6EECF244321}">
                <p14:modId xmlns:p14="http://schemas.microsoft.com/office/powerpoint/2010/main" val="751580206"/>
              </p:ext>
            </p:extLst>
          </p:nvPr>
        </p:nvGraphicFramePr>
        <p:xfrm>
          <a:off x="3264991" y="4598629"/>
          <a:ext cx="3690903" cy="1486554"/>
        </p:xfrm>
        <a:graphic>
          <a:graphicData uri="http://schemas.openxmlformats.org/presentationml/2006/ole">
            <mc:AlternateContent xmlns:mc="http://schemas.openxmlformats.org/markup-compatibility/2006">
              <mc:Choice xmlns:v="urn:schemas-microsoft-com:vml" Requires="v">
                <p:oleObj spid="_x0000_s8305" name="Prism 9" r:id="rId13" imgW="5403116" imgH="2175691" progId="Prism9.Document">
                  <p:embed/>
                </p:oleObj>
              </mc:Choice>
              <mc:Fallback>
                <p:oleObj name="Prism 9" r:id="rId13" imgW="5403116" imgH="2175691" progId="Prism9.Document">
                  <p:embed/>
                  <p:pic>
                    <p:nvPicPr>
                      <p:cNvPr id="0" name=""/>
                      <p:cNvPicPr/>
                      <p:nvPr/>
                    </p:nvPicPr>
                    <p:blipFill>
                      <a:blip r:embed="rId14"/>
                      <a:stretch>
                        <a:fillRect/>
                      </a:stretch>
                    </p:blipFill>
                    <p:spPr>
                      <a:xfrm>
                        <a:off x="3264991" y="4598629"/>
                        <a:ext cx="3690903" cy="1486554"/>
                      </a:xfrm>
                      <a:prstGeom prst="rect">
                        <a:avLst/>
                      </a:prstGeom>
                    </p:spPr>
                  </p:pic>
                </p:oleObj>
              </mc:Fallback>
            </mc:AlternateContent>
          </a:graphicData>
        </a:graphic>
      </p:graphicFrame>
      <p:sp>
        <p:nvSpPr>
          <p:cNvPr id="60" name="직사각형 59">
            <a:extLst>
              <a:ext uri="{FF2B5EF4-FFF2-40B4-BE49-F238E27FC236}">
                <a16:creationId xmlns:a16="http://schemas.microsoft.com/office/drawing/2014/main" id="{537A8C60-FDC4-46B3-A738-DEC1F1FF6B77}"/>
              </a:ext>
            </a:extLst>
          </p:cNvPr>
          <p:cNvSpPr/>
          <p:nvPr/>
        </p:nvSpPr>
        <p:spPr>
          <a:xfrm>
            <a:off x="179122" y="154531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grpSp>
        <p:nvGrpSpPr>
          <p:cNvPr id="2" name="그룹 1"/>
          <p:cNvGrpSpPr/>
          <p:nvPr/>
        </p:nvGrpSpPr>
        <p:grpSpPr>
          <a:xfrm>
            <a:off x="3318842" y="734808"/>
            <a:ext cx="3443549" cy="1859619"/>
            <a:chOff x="3318842" y="734808"/>
            <a:chExt cx="3443549" cy="1859619"/>
          </a:xfrm>
        </p:grpSpPr>
        <p:grpSp>
          <p:nvGrpSpPr>
            <p:cNvPr id="41" name="그룹 40"/>
            <p:cNvGrpSpPr/>
            <p:nvPr/>
          </p:nvGrpSpPr>
          <p:grpSpPr>
            <a:xfrm>
              <a:off x="3551488" y="734808"/>
              <a:ext cx="3210903" cy="1859619"/>
              <a:chOff x="3745882" y="4747459"/>
              <a:chExt cx="3210903" cy="1859619"/>
            </a:xfrm>
          </p:grpSpPr>
          <p:grpSp>
            <p:nvGrpSpPr>
              <p:cNvPr id="43" name="그룹 42"/>
              <p:cNvGrpSpPr/>
              <p:nvPr/>
            </p:nvGrpSpPr>
            <p:grpSpPr>
              <a:xfrm>
                <a:off x="3745882" y="4747459"/>
                <a:ext cx="3210903" cy="650793"/>
                <a:chOff x="5587622" y="4506951"/>
                <a:chExt cx="3210903" cy="650793"/>
              </a:xfrm>
            </p:grpSpPr>
            <p:pic>
              <p:nvPicPr>
                <p:cNvPr id="80" name="그림 79">
                  <a:extLst>
                    <a:ext uri="{FF2B5EF4-FFF2-40B4-BE49-F238E27FC236}">
                      <a16:creationId xmlns:a16="http://schemas.microsoft.com/office/drawing/2014/main" id="{E16CBF72-E5B6-4DD3-B52B-B96CCB5E2713}"/>
                    </a:ext>
                  </a:extLst>
                </p:cNvPr>
                <p:cNvPicPr preferRelativeResize="0">
                  <a:picLocks/>
                </p:cNvPicPr>
                <p:nvPr/>
              </p:nvPicPr>
              <p:blipFill>
                <a:blip r:embed="rId15">
                  <a:extLst>
                    <a:ext uri="{28A0092B-C50C-407E-A947-70E740481C1C}">
                      <a14:useLocalDpi xmlns:a14="http://schemas.microsoft.com/office/drawing/2010/main" val="0"/>
                    </a:ext>
                  </a:extLst>
                </a:blip>
                <a:stretch>
                  <a:fillRect/>
                </a:stretch>
              </p:blipFill>
              <p:spPr>
                <a:xfrm>
                  <a:off x="5628426" y="5021615"/>
                  <a:ext cx="2231405" cy="104132"/>
                </a:xfrm>
                <a:prstGeom prst="rect">
                  <a:avLst/>
                </a:prstGeom>
                <a:ln w="9525">
                  <a:solidFill>
                    <a:schemeClr val="tx1"/>
                  </a:solidFill>
                </a:ln>
              </p:spPr>
            </p:pic>
            <p:pic>
              <p:nvPicPr>
                <p:cNvPr id="81" name="그림 80">
                  <a:extLst>
                    <a:ext uri="{FF2B5EF4-FFF2-40B4-BE49-F238E27FC236}">
                      <a16:creationId xmlns:a16="http://schemas.microsoft.com/office/drawing/2014/main" id="{D1CF8813-B8E5-4D10-8CDC-EFF8E200FBDE}"/>
                    </a:ext>
                  </a:extLst>
                </p:cNvPr>
                <p:cNvPicPr preferRelativeResize="0">
                  <a:picLocks/>
                </p:cNvPicPr>
                <p:nvPr/>
              </p:nvPicPr>
              <p:blipFill>
                <a:blip r:embed="rId16">
                  <a:extLst>
                    <a:ext uri="{28A0092B-C50C-407E-A947-70E740481C1C}">
                      <a14:useLocalDpi xmlns:a14="http://schemas.microsoft.com/office/drawing/2010/main" val="0"/>
                    </a:ext>
                  </a:extLst>
                </a:blip>
                <a:stretch>
                  <a:fillRect/>
                </a:stretch>
              </p:blipFill>
              <p:spPr>
                <a:xfrm>
                  <a:off x="5628426" y="4866431"/>
                  <a:ext cx="2231405" cy="104132"/>
                </a:xfrm>
                <a:prstGeom prst="rect">
                  <a:avLst/>
                </a:prstGeom>
                <a:ln w="9525">
                  <a:solidFill>
                    <a:schemeClr val="tx1"/>
                  </a:solidFill>
                </a:ln>
              </p:spPr>
            </p:pic>
            <p:sp>
              <p:nvSpPr>
                <p:cNvPr id="82" name="직사각형 81">
                  <a:extLst>
                    <a:ext uri="{FF2B5EF4-FFF2-40B4-BE49-F238E27FC236}">
                      <a16:creationId xmlns:a16="http://schemas.microsoft.com/office/drawing/2014/main" id="{B38E9768-032B-40D3-B2E3-9BF8A2EBEA54}"/>
                    </a:ext>
                  </a:extLst>
                </p:cNvPr>
                <p:cNvSpPr/>
                <p:nvPr/>
              </p:nvSpPr>
              <p:spPr>
                <a:xfrm>
                  <a:off x="7809434" y="4506951"/>
                  <a:ext cx="986167" cy="230832"/>
                </a:xfrm>
                <a:prstGeom prst="rect">
                  <a:avLst/>
                </a:prstGeom>
              </p:spPr>
              <p:txBody>
                <a:bodyPr wrap="none">
                  <a:spAutoFit/>
                </a:bodyPr>
                <a:lstStyle/>
                <a:p>
                  <a:r>
                    <a:rPr lang="en-US" altLang="ko-KR" sz="900" b="1" dirty="0">
                      <a:latin typeface="Arial" panose="020B0604020202020204" pitchFamily="34" charset="0"/>
                      <a:cs typeface="Arial" panose="020B0604020202020204" pitchFamily="34" charset="0"/>
                    </a:rPr>
                    <a:t>(NP 100 </a:t>
                  </a:r>
                  <a:r>
                    <a:rPr lang="el-GR" altLang="ko-KR" sz="900" b="1" dirty="0">
                      <a:latin typeface="Arial" panose="020B0604020202020204" pitchFamily="34" charset="0"/>
                      <a:cs typeface="Arial" panose="020B0604020202020204" pitchFamily="34" charset="0"/>
                    </a:rPr>
                    <a:t>μ</a:t>
                  </a:r>
                  <a:r>
                    <a:rPr lang="en-US" altLang="ko-KR" sz="900" b="1" dirty="0">
                      <a:latin typeface="Arial" panose="020B0604020202020204" pitchFamily="34" charset="0"/>
                      <a:cs typeface="Arial" panose="020B0604020202020204" pitchFamily="34" charset="0"/>
                    </a:rPr>
                    <a:t>g/ml)</a:t>
                  </a:r>
                  <a:endParaRPr lang="ko-KR" altLang="en-US" sz="900" b="1" dirty="0">
                    <a:latin typeface="Arial" panose="020B0604020202020204" pitchFamily="34" charset="0"/>
                    <a:cs typeface="Arial" panose="020B0604020202020204" pitchFamily="34" charset="0"/>
                  </a:endParaRPr>
                </a:p>
              </p:txBody>
            </p:sp>
            <p:sp>
              <p:nvSpPr>
                <p:cNvPr id="83" name="직사각형 82">
                  <a:extLst>
                    <a:ext uri="{FF2B5EF4-FFF2-40B4-BE49-F238E27FC236}">
                      <a16:creationId xmlns:a16="http://schemas.microsoft.com/office/drawing/2014/main" id="{366355AD-A566-4C78-8BB6-E5DADEE045D4}"/>
                    </a:ext>
                  </a:extLst>
                </p:cNvPr>
                <p:cNvSpPr/>
                <p:nvPr/>
              </p:nvSpPr>
              <p:spPr>
                <a:xfrm>
                  <a:off x="7912614" y="4658586"/>
                  <a:ext cx="466794" cy="230832"/>
                </a:xfrm>
                <a:prstGeom prst="rect">
                  <a:avLst/>
                </a:prstGeom>
              </p:spPr>
              <p:txBody>
                <a:bodyPr wrap="none">
                  <a:spAutoFit/>
                </a:bodyPr>
                <a:lstStyle/>
                <a:p>
                  <a:r>
                    <a:rPr lang="en-US" altLang="ko-KR" sz="900" b="1" dirty="0">
                      <a:latin typeface="Arial" panose="020B0604020202020204" pitchFamily="34" charset="0"/>
                      <a:cs typeface="Arial" panose="020B0604020202020204" pitchFamily="34" charset="0"/>
                    </a:rPr>
                    <a:t>(min)</a:t>
                  </a:r>
                  <a:endParaRPr lang="ko-KR" altLang="en-US" sz="900" b="1" dirty="0">
                    <a:latin typeface="Arial" panose="020B0604020202020204" pitchFamily="34" charset="0"/>
                    <a:cs typeface="Arial" panose="020B0604020202020204" pitchFamily="34" charset="0"/>
                  </a:endParaRPr>
                </a:p>
              </p:txBody>
            </p:sp>
            <p:sp>
              <p:nvSpPr>
                <p:cNvPr id="84" name="TextBox 83">
                  <a:extLst>
                    <a:ext uri="{FF2B5EF4-FFF2-40B4-BE49-F238E27FC236}">
                      <a16:creationId xmlns:a16="http://schemas.microsoft.com/office/drawing/2014/main" id="{97E90FEF-238D-4DD2-BA75-5278FD2A6ECF}"/>
                    </a:ext>
                  </a:extLst>
                </p:cNvPr>
                <p:cNvSpPr txBox="1"/>
                <p:nvPr/>
              </p:nvSpPr>
              <p:spPr>
                <a:xfrm>
                  <a:off x="7813960" y="4792082"/>
                  <a:ext cx="984565" cy="246221"/>
                </a:xfrm>
                <a:prstGeom prst="rect">
                  <a:avLst/>
                </a:prstGeom>
                <a:noFill/>
              </p:spPr>
              <p:txBody>
                <a:bodyPr wrap="none" rtlCol="0">
                  <a:spAutoFit/>
                </a:bodyPr>
                <a:lstStyle/>
                <a:p>
                  <a:r>
                    <a:rPr lang="en-US" altLang="ko-KR" sz="1000" b="1" dirty="0" err="1">
                      <a:latin typeface="Arial" panose="020B0604020202020204" pitchFamily="34" charset="0"/>
                      <a:cs typeface="Arial" panose="020B0604020202020204" pitchFamily="34" charset="0"/>
                    </a:rPr>
                    <a:t>pNF</a:t>
                  </a:r>
                  <a:r>
                    <a:rPr lang="en-US" altLang="ko-KR" sz="1000" b="1" dirty="0">
                      <a:latin typeface="Arial" panose="020B0604020202020204" pitchFamily="34" charset="0"/>
                      <a:cs typeface="Arial" panose="020B0604020202020204" pitchFamily="34" charset="0"/>
                    </a:rPr>
                    <a:t>-</a:t>
                  </a:r>
                  <a:r>
                    <a:rPr lang="el-GR" altLang="ko-KR" sz="1000" b="1" dirty="0">
                      <a:latin typeface="Arial" panose="020B0604020202020204" pitchFamily="34" charset="0"/>
                      <a:cs typeface="Arial" panose="020B0604020202020204" pitchFamily="34" charset="0"/>
                    </a:rPr>
                    <a:t>κ</a:t>
                  </a:r>
                  <a:r>
                    <a:rPr lang="en-US" altLang="ko-KR" sz="1000" b="1" dirty="0">
                      <a:latin typeface="Arial" panose="020B0604020202020204" pitchFamily="34" charset="0"/>
                      <a:cs typeface="Arial" panose="020B0604020202020204" pitchFamily="34" charset="0"/>
                    </a:rPr>
                    <a:t>B (p65)</a:t>
                  </a:r>
                  <a:endParaRPr lang="ko-KR" altLang="en-US" sz="1000" b="1" dirty="0">
                    <a:latin typeface="Arial" panose="020B0604020202020204" pitchFamily="34" charset="0"/>
                    <a:cs typeface="Arial" panose="020B0604020202020204" pitchFamily="34" charset="0"/>
                  </a:endParaRPr>
                </a:p>
              </p:txBody>
            </p:sp>
            <p:sp>
              <p:nvSpPr>
                <p:cNvPr id="85" name="TextBox 84">
                  <a:extLst>
                    <a:ext uri="{FF2B5EF4-FFF2-40B4-BE49-F238E27FC236}">
                      <a16:creationId xmlns:a16="http://schemas.microsoft.com/office/drawing/2014/main" id="{AC97B430-2409-46A7-863B-3497967E573B}"/>
                    </a:ext>
                  </a:extLst>
                </p:cNvPr>
                <p:cNvSpPr txBox="1"/>
                <p:nvPr/>
              </p:nvSpPr>
              <p:spPr>
                <a:xfrm>
                  <a:off x="7813960" y="4954256"/>
                  <a:ext cx="499713" cy="203488"/>
                </a:xfrm>
                <a:prstGeom prst="rect">
                  <a:avLst/>
                </a:prstGeom>
                <a:noFill/>
              </p:spPr>
              <p:txBody>
                <a:bodyPr wrap="none" rtlCol="0">
                  <a:spAutoFit/>
                </a:bodyPr>
                <a:lstStyle/>
                <a:p>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-actin</a:t>
                  </a:r>
                </a:p>
              </p:txBody>
            </p:sp>
            <p:grpSp>
              <p:nvGrpSpPr>
                <p:cNvPr id="86" name="그룹 85"/>
                <p:cNvGrpSpPr/>
                <p:nvPr/>
              </p:nvGrpSpPr>
              <p:grpSpPr>
                <a:xfrm>
                  <a:off x="5587622" y="4516045"/>
                  <a:ext cx="2363779" cy="385572"/>
                  <a:chOff x="5631743" y="4516045"/>
                  <a:chExt cx="2363779" cy="385572"/>
                </a:xfrm>
              </p:grpSpPr>
              <p:sp>
                <p:nvSpPr>
                  <p:cNvPr id="87" name="TextBox 86">
                    <a:extLst>
                      <a:ext uri="{FF2B5EF4-FFF2-40B4-BE49-F238E27FC236}">
                        <a16:creationId xmlns:a16="http://schemas.microsoft.com/office/drawing/2014/main" id="{AE2CFA04-4C01-4962-8035-F124831F2622}"/>
                      </a:ext>
                    </a:extLst>
                  </p:cNvPr>
                  <p:cNvSpPr txBox="1"/>
                  <p:nvPr/>
                </p:nvSpPr>
                <p:spPr>
                  <a:xfrm>
                    <a:off x="5631743" y="4670553"/>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cxnSp>
                <p:nvCxnSpPr>
                  <p:cNvPr id="88" name="직선 연결선 87">
                    <a:extLst>
                      <a:ext uri="{FF2B5EF4-FFF2-40B4-BE49-F238E27FC236}">
                        <a16:creationId xmlns:a16="http://schemas.microsoft.com/office/drawing/2014/main" id="{2D57973F-7D26-410E-950C-91228A9438AE}"/>
                      </a:ext>
                    </a:extLst>
                  </p:cNvPr>
                  <p:cNvCxnSpPr/>
                  <p:nvPr/>
                </p:nvCxnSpPr>
                <p:spPr>
                  <a:xfrm flipV="1">
                    <a:off x="5742917" y="4703982"/>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89" name="TextBox 88">
                    <a:extLst>
                      <a:ext uri="{FF2B5EF4-FFF2-40B4-BE49-F238E27FC236}">
                        <a16:creationId xmlns:a16="http://schemas.microsoft.com/office/drawing/2014/main" id="{0DADEA7C-FE5E-4971-85E8-65EE3BEB09CA}"/>
                      </a:ext>
                    </a:extLst>
                  </p:cNvPr>
                  <p:cNvSpPr txBox="1"/>
                  <p:nvPr/>
                </p:nvSpPr>
                <p:spPr>
                  <a:xfrm>
                    <a:off x="5966057" y="4523874"/>
                    <a:ext cx="44579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WT</a:t>
                    </a:r>
                    <a:endParaRPr lang="ko-KR" altLang="en-US" sz="900" b="1" dirty="0">
                      <a:latin typeface="Arial" panose="020B0604020202020204" pitchFamily="34" charset="0"/>
                      <a:cs typeface="Arial" panose="020B0604020202020204" pitchFamily="34" charset="0"/>
                    </a:endParaRPr>
                  </a:p>
                </p:txBody>
              </p:sp>
              <p:cxnSp>
                <p:nvCxnSpPr>
                  <p:cNvPr id="90" name="직선 연결선 89">
                    <a:extLst>
                      <a:ext uri="{FF2B5EF4-FFF2-40B4-BE49-F238E27FC236}">
                        <a16:creationId xmlns:a16="http://schemas.microsoft.com/office/drawing/2014/main" id="{D7D40092-B4F6-41D8-9D90-678658CCAF2E}"/>
                      </a:ext>
                    </a:extLst>
                  </p:cNvPr>
                  <p:cNvCxnSpPr/>
                  <p:nvPr/>
                </p:nvCxnSpPr>
                <p:spPr>
                  <a:xfrm flipV="1">
                    <a:off x="6928169" y="4696153"/>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91" name="TextBox 90">
                    <a:extLst>
                      <a:ext uri="{FF2B5EF4-FFF2-40B4-BE49-F238E27FC236}">
                        <a16:creationId xmlns:a16="http://schemas.microsoft.com/office/drawing/2014/main" id="{14E79C45-C0A0-472C-83F1-C9E7AEFB29C3}"/>
                      </a:ext>
                    </a:extLst>
                  </p:cNvPr>
                  <p:cNvSpPr txBox="1"/>
                  <p:nvPr/>
                </p:nvSpPr>
                <p:spPr>
                  <a:xfrm>
                    <a:off x="7072858" y="4516045"/>
                    <a:ext cx="682797"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TLR2 KO</a:t>
                    </a:r>
                    <a:endParaRPr lang="ko-KR" altLang="en-US" sz="900" b="1" dirty="0">
                      <a:latin typeface="Arial" panose="020B0604020202020204" pitchFamily="34" charset="0"/>
                      <a:cs typeface="Arial" panose="020B0604020202020204" pitchFamily="34" charset="0"/>
                    </a:endParaRPr>
                  </a:p>
                </p:txBody>
              </p:sp>
              <p:sp>
                <p:nvSpPr>
                  <p:cNvPr id="92" name="TextBox 91">
                    <a:extLst>
                      <a:ext uri="{FF2B5EF4-FFF2-40B4-BE49-F238E27FC236}">
                        <a16:creationId xmlns:a16="http://schemas.microsoft.com/office/drawing/2014/main" id="{E39F098A-8D08-4C9D-944C-3E0FBE8E8A24}"/>
                      </a:ext>
                    </a:extLst>
                  </p:cNvPr>
                  <p:cNvSpPr txBox="1"/>
                  <p:nvPr/>
                </p:nvSpPr>
                <p:spPr>
                  <a:xfrm>
                    <a:off x="6816994" y="4670785"/>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grpSp>
          </p:grpSp>
          <p:grpSp>
            <p:nvGrpSpPr>
              <p:cNvPr id="44" name="그룹 43"/>
              <p:cNvGrpSpPr/>
              <p:nvPr/>
            </p:nvGrpSpPr>
            <p:grpSpPr>
              <a:xfrm>
                <a:off x="3745882" y="5366155"/>
                <a:ext cx="3203052" cy="651595"/>
                <a:chOff x="5587622" y="5089551"/>
                <a:chExt cx="3203052" cy="651595"/>
              </a:xfrm>
            </p:grpSpPr>
            <p:sp>
              <p:nvSpPr>
                <p:cNvPr id="70" name="TextBox 69">
                  <a:extLst>
                    <a:ext uri="{FF2B5EF4-FFF2-40B4-BE49-F238E27FC236}">
                      <a16:creationId xmlns:a16="http://schemas.microsoft.com/office/drawing/2014/main" id="{C6066352-F698-409A-92B2-5858D26FA712}"/>
                    </a:ext>
                  </a:extLst>
                </p:cNvPr>
                <p:cNvSpPr txBox="1"/>
                <p:nvPr/>
              </p:nvSpPr>
              <p:spPr>
                <a:xfrm>
                  <a:off x="7806109" y="5382893"/>
                  <a:ext cx="984565" cy="246221"/>
                </a:xfrm>
                <a:prstGeom prst="rect">
                  <a:avLst/>
                </a:prstGeom>
                <a:noFill/>
              </p:spPr>
              <p:txBody>
                <a:bodyPr wrap="none" rtlCol="0">
                  <a:spAutoFit/>
                </a:bodyPr>
                <a:lstStyle/>
                <a:p>
                  <a:r>
                    <a:rPr lang="en-US" altLang="ko-KR" sz="1000" b="1" dirty="0" err="1">
                      <a:latin typeface="Arial" panose="020B0604020202020204" pitchFamily="34" charset="0"/>
                      <a:cs typeface="Arial" panose="020B0604020202020204" pitchFamily="34" charset="0"/>
                    </a:rPr>
                    <a:t>pNF</a:t>
                  </a:r>
                  <a:r>
                    <a:rPr lang="en-US" altLang="ko-KR" sz="1000" b="1" dirty="0">
                      <a:latin typeface="Arial" panose="020B0604020202020204" pitchFamily="34" charset="0"/>
                      <a:cs typeface="Arial" panose="020B0604020202020204" pitchFamily="34" charset="0"/>
                    </a:rPr>
                    <a:t>-</a:t>
                  </a:r>
                  <a:r>
                    <a:rPr lang="el-GR" altLang="ko-KR" sz="1000" b="1" dirty="0">
                      <a:latin typeface="Arial" panose="020B0604020202020204" pitchFamily="34" charset="0"/>
                      <a:cs typeface="Arial" panose="020B0604020202020204" pitchFamily="34" charset="0"/>
                    </a:rPr>
                    <a:t>κ</a:t>
                  </a:r>
                  <a:r>
                    <a:rPr lang="en-US" altLang="ko-KR" sz="1000" b="1" dirty="0">
                      <a:latin typeface="Arial" panose="020B0604020202020204" pitchFamily="34" charset="0"/>
                      <a:cs typeface="Arial" panose="020B0604020202020204" pitchFamily="34" charset="0"/>
                    </a:rPr>
                    <a:t>B (p65)</a:t>
                  </a:r>
                  <a:endParaRPr lang="ko-KR" altLang="en-US" sz="1000" b="1" dirty="0">
                    <a:latin typeface="Arial" panose="020B0604020202020204" pitchFamily="34" charset="0"/>
                    <a:cs typeface="Arial" panose="020B0604020202020204" pitchFamily="34" charset="0"/>
                  </a:endParaRPr>
                </a:p>
              </p:txBody>
            </p:sp>
            <p:sp>
              <p:nvSpPr>
                <p:cNvPr id="71" name="TextBox 70">
                  <a:extLst>
                    <a:ext uri="{FF2B5EF4-FFF2-40B4-BE49-F238E27FC236}">
                      <a16:creationId xmlns:a16="http://schemas.microsoft.com/office/drawing/2014/main" id="{62E01C1E-0B7D-4376-A21C-1166668403A6}"/>
                    </a:ext>
                  </a:extLst>
                </p:cNvPr>
                <p:cNvSpPr txBox="1"/>
                <p:nvPr/>
              </p:nvSpPr>
              <p:spPr>
                <a:xfrm>
                  <a:off x="7806109" y="5537658"/>
                  <a:ext cx="499713" cy="203488"/>
                </a:xfrm>
                <a:prstGeom prst="rect">
                  <a:avLst/>
                </a:prstGeom>
                <a:noFill/>
              </p:spPr>
              <p:txBody>
                <a:bodyPr wrap="none" rtlCol="0">
                  <a:spAutoFit/>
                </a:bodyPr>
                <a:lstStyle/>
                <a:p>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-actin</a:t>
                  </a:r>
                </a:p>
              </p:txBody>
            </p:sp>
            <p:pic>
              <p:nvPicPr>
                <p:cNvPr id="72" name="그림 71">
                  <a:extLst>
                    <a:ext uri="{FF2B5EF4-FFF2-40B4-BE49-F238E27FC236}">
                      <a16:creationId xmlns:a16="http://schemas.microsoft.com/office/drawing/2014/main" id="{9C1CFD98-0682-49B3-A166-53AB40A73488}"/>
                    </a:ext>
                  </a:extLst>
                </p:cNvPr>
                <p:cNvPicPr preferRelativeResize="0">
                  <a:picLocks/>
                </p:cNvPicPr>
                <p:nvPr/>
              </p:nvPicPr>
              <p:blipFill>
                <a:blip r:embed="rId17">
                  <a:extLst>
                    <a:ext uri="{28A0092B-C50C-407E-A947-70E740481C1C}">
                      <a14:useLocalDpi xmlns:a14="http://schemas.microsoft.com/office/drawing/2010/main" val="0"/>
                    </a:ext>
                  </a:extLst>
                </a:blip>
                <a:stretch>
                  <a:fillRect/>
                </a:stretch>
              </p:blipFill>
              <p:spPr>
                <a:xfrm>
                  <a:off x="5628426" y="5591889"/>
                  <a:ext cx="2231405" cy="104132"/>
                </a:xfrm>
                <a:prstGeom prst="rect">
                  <a:avLst/>
                </a:prstGeom>
                <a:ln w="9525">
                  <a:solidFill>
                    <a:schemeClr val="tx1"/>
                  </a:solidFill>
                </a:ln>
              </p:spPr>
            </p:pic>
            <p:pic>
              <p:nvPicPr>
                <p:cNvPr id="73" name="그림 72">
                  <a:extLst>
                    <a:ext uri="{FF2B5EF4-FFF2-40B4-BE49-F238E27FC236}">
                      <a16:creationId xmlns:a16="http://schemas.microsoft.com/office/drawing/2014/main" id="{517EA31C-FD24-4ABB-B6F3-AA53E9E2E1DA}"/>
                    </a:ext>
                  </a:extLst>
                </p:cNvPr>
                <p:cNvPicPr preferRelativeResize="0">
                  <a:picLocks/>
                </p:cNvPicPr>
                <p:nvPr/>
              </p:nvPicPr>
              <p:blipFill>
                <a:blip r:embed="rId18">
                  <a:extLst>
                    <a:ext uri="{28A0092B-C50C-407E-A947-70E740481C1C}">
                      <a14:useLocalDpi xmlns:a14="http://schemas.microsoft.com/office/drawing/2010/main" val="0"/>
                    </a:ext>
                  </a:extLst>
                </a:blip>
                <a:stretch>
                  <a:fillRect/>
                </a:stretch>
              </p:blipFill>
              <p:spPr>
                <a:xfrm>
                  <a:off x="5628426" y="5443475"/>
                  <a:ext cx="2231405" cy="104132"/>
                </a:xfrm>
                <a:prstGeom prst="rect">
                  <a:avLst/>
                </a:prstGeom>
                <a:ln w="9525">
                  <a:solidFill>
                    <a:schemeClr val="tx1"/>
                  </a:solidFill>
                </a:ln>
              </p:spPr>
            </p:pic>
            <p:sp>
              <p:nvSpPr>
                <p:cNvPr id="74" name="TextBox 73">
                  <a:extLst>
                    <a:ext uri="{FF2B5EF4-FFF2-40B4-BE49-F238E27FC236}">
                      <a16:creationId xmlns:a16="http://schemas.microsoft.com/office/drawing/2014/main" id="{AE2CFA04-4C01-4962-8035-F124831F2622}"/>
                    </a:ext>
                  </a:extLst>
                </p:cNvPr>
                <p:cNvSpPr txBox="1"/>
                <p:nvPr/>
              </p:nvSpPr>
              <p:spPr>
                <a:xfrm>
                  <a:off x="5587622" y="5244059"/>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cxnSp>
              <p:nvCxnSpPr>
                <p:cNvPr id="75" name="직선 연결선 74">
                  <a:extLst>
                    <a:ext uri="{FF2B5EF4-FFF2-40B4-BE49-F238E27FC236}">
                      <a16:creationId xmlns:a16="http://schemas.microsoft.com/office/drawing/2014/main" id="{2D57973F-7D26-410E-950C-91228A9438AE}"/>
                    </a:ext>
                  </a:extLst>
                </p:cNvPr>
                <p:cNvCxnSpPr/>
                <p:nvPr/>
              </p:nvCxnSpPr>
              <p:spPr>
                <a:xfrm flipV="1">
                  <a:off x="5698796" y="5277488"/>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6" name="TextBox 75">
                  <a:extLst>
                    <a:ext uri="{FF2B5EF4-FFF2-40B4-BE49-F238E27FC236}">
                      <a16:creationId xmlns:a16="http://schemas.microsoft.com/office/drawing/2014/main" id="{0DADEA7C-FE5E-4971-85E8-65EE3BEB09CA}"/>
                    </a:ext>
                  </a:extLst>
                </p:cNvPr>
                <p:cNvSpPr txBox="1"/>
                <p:nvPr/>
              </p:nvSpPr>
              <p:spPr>
                <a:xfrm>
                  <a:off x="5921936" y="5097380"/>
                  <a:ext cx="44579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WT</a:t>
                  </a:r>
                  <a:endParaRPr lang="ko-KR" altLang="en-US" sz="900" b="1" dirty="0">
                    <a:latin typeface="Arial" panose="020B0604020202020204" pitchFamily="34" charset="0"/>
                    <a:cs typeface="Arial" panose="020B0604020202020204" pitchFamily="34" charset="0"/>
                  </a:endParaRPr>
                </a:p>
              </p:txBody>
            </p:sp>
            <p:cxnSp>
              <p:nvCxnSpPr>
                <p:cNvPr id="77" name="직선 연결선 76">
                  <a:extLst>
                    <a:ext uri="{FF2B5EF4-FFF2-40B4-BE49-F238E27FC236}">
                      <a16:creationId xmlns:a16="http://schemas.microsoft.com/office/drawing/2014/main" id="{D7D40092-B4F6-41D8-9D90-678658CCAF2E}"/>
                    </a:ext>
                  </a:extLst>
                </p:cNvPr>
                <p:cNvCxnSpPr/>
                <p:nvPr/>
              </p:nvCxnSpPr>
              <p:spPr>
                <a:xfrm flipV="1">
                  <a:off x="6884048" y="5269659"/>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78" name="TextBox 77">
                  <a:extLst>
                    <a:ext uri="{FF2B5EF4-FFF2-40B4-BE49-F238E27FC236}">
                      <a16:creationId xmlns:a16="http://schemas.microsoft.com/office/drawing/2014/main" id="{14E79C45-C0A0-472C-83F1-C9E7AEFB29C3}"/>
                    </a:ext>
                  </a:extLst>
                </p:cNvPr>
                <p:cNvSpPr txBox="1"/>
                <p:nvPr/>
              </p:nvSpPr>
              <p:spPr>
                <a:xfrm>
                  <a:off x="7028737" y="5089551"/>
                  <a:ext cx="682797"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TLR4 KO</a:t>
                  </a:r>
                  <a:endParaRPr lang="ko-KR" altLang="en-US" sz="900" b="1" dirty="0">
                    <a:latin typeface="Arial" panose="020B0604020202020204" pitchFamily="34" charset="0"/>
                    <a:cs typeface="Arial" panose="020B0604020202020204" pitchFamily="34" charset="0"/>
                  </a:endParaRPr>
                </a:p>
              </p:txBody>
            </p:sp>
            <p:sp>
              <p:nvSpPr>
                <p:cNvPr id="79" name="TextBox 78">
                  <a:extLst>
                    <a:ext uri="{FF2B5EF4-FFF2-40B4-BE49-F238E27FC236}">
                      <a16:creationId xmlns:a16="http://schemas.microsoft.com/office/drawing/2014/main" id="{E39F098A-8D08-4C9D-944C-3E0FBE8E8A24}"/>
                    </a:ext>
                  </a:extLst>
                </p:cNvPr>
                <p:cNvSpPr txBox="1"/>
                <p:nvPr/>
              </p:nvSpPr>
              <p:spPr>
                <a:xfrm>
                  <a:off x="6772873" y="5244291"/>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grpSp>
          <p:grpSp>
            <p:nvGrpSpPr>
              <p:cNvPr id="51" name="그룹 50"/>
              <p:cNvGrpSpPr/>
              <p:nvPr/>
            </p:nvGrpSpPr>
            <p:grpSpPr>
              <a:xfrm>
                <a:off x="3745882" y="5963726"/>
                <a:ext cx="3210903" cy="643352"/>
                <a:chOff x="5587622" y="5711186"/>
                <a:chExt cx="3210903" cy="643352"/>
              </a:xfrm>
            </p:grpSpPr>
            <p:pic>
              <p:nvPicPr>
                <p:cNvPr id="53" name="그림 52">
                  <a:extLst>
                    <a:ext uri="{FF2B5EF4-FFF2-40B4-BE49-F238E27FC236}">
                      <a16:creationId xmlns:a16="http://schemas.microsoft.com/office/drawing/2014/main" id="{EECC1585-7F59-46D6-B97A-9ACAD9249418}"/>
                    </a:ext>
                  </a:extLst>
                </p:cNvPr>
                <p:cNvPicPr preferRelativeResize="0">
                  <a:picLocks/>
                </p:cNvPicPr>
                <p:nvPr/>
              </p:nvPicPr>
              <p:blipFill>
                <a:blip r:embed="rId19">
                  <a:extLst>
                    <a:ext uri="{28A0092B-C50C-407E-A947-70E740481C1C}">
                      <a14:useLocalDpi xmlns:a14="http://schemas.microsoft.com/office/drawing/2010/main" val="0"/>
                    </a:ext>
                  </a:extLst>
                </a:blip>
                <a:stretch>
                  <a:fillRect/>
                </a:stretch>
              </p:blipFill>
              <p:spPr>
                <a:xfrm>
                  <a:off x="5628426" y="6204722"/>
                  <a:ext cx="2231405" cy="104132"/>
                </a:xfrm>
                <a:prstGeom prst="rect">
                  <a:avLst/>
                </a:prstGeom>
                <a:ln w="9525">
                  <a:solidFill>
                    <a:schemeClr val="tx1"/>
                  </a:solidFill>
                </a:ln>
              </p:spPr>
            </p:pic>
            <p:pic>
              <p:nvPicPr>
                <p:cNvPr id="54" name="그림 53">
                  <a:extLst>
                    <a:ext uri="{FF2B5EF4-FFF2-40B4-BE49-F238E27FC236}">
                      <a16:creationId xmlns:a16="http://schemas.microsoft.com/office/drawing/2014/main" id="{0366834C-586F-4098-A79C-15456C2C3B38}"/>
                    </a:ext>
                  </a:extLst>
                </p:cNvPr>
                <p:cNvPicPr preferRelativeResize="0">
                  <a:picLocks/>
                </p:cNvPicPr>
                <p:nvPr/>
              </p:nvPicPr>
              <p:blipFill>
                <a:blip r:embed="rId20">
                  <a:extLst>
                    <a:ext uri="{28A0092B-C50C-407E-A947-70E740481C1C}">
                      <a14:useLocalDpi xmlns:a14="http://schemas.microsoft.com/office/drawing/2010/main" val="0"/>
                    </a:ext>
                  </a:extLst>
                </a:blip>
                <a:stretch>
                  <a:fillRect/>
                </a:stretch>
              </p:blipFill>
              <p:spPr>
                <a:xfrm>
                  <a:off x="5628426" y="6061044"/>
                  <a:ext cx="2231405" cy="104132"/>
                </a:xfrm>
                <a:prstGeom prst="rect">
                  <a:avLst/>
                </a:prstGeom>
                <a:ln w="9525">
                  <a:solidFill>
                    <a:schemeClr val="tx1"/>
                  </a:solidFill>
                </a:ln>
              </p:spPr>
            </p:pic>
            <p:sp>
              <p:nvSpPr>
                <p:cNvPr id="56" name="TextBox 55">
                  <a:extLst>
                    <a:ext uri="{FF2B5EF4-FFF2-40B4-BE49-F238E27FC236}">
                      <a16:creationId xmlns:a16="http://schemas.microsoft.com/office/drawing/2014/main" id="{DC8FB308-57FB-4BBE-BA28-C13D71935D64}"/>
                    </a:ext>
                  </a:extLst>
                </p:cNvPr>
                <p:cNvSpPr txBox="1"/>
                <p:nvPr/>
              </p:nvSpPr>
              <p:spPr>
                <a:xfrm>
                  <a:off x="7813960" y="6003694"/>
                  <a:ext cx="984565" cy="246221"/>
                </a:xfrm>
                <a:prstGeom prst="rect">
                  <a:avLst/>
                </a:prstGeom>
                <a:noFill/>
              </p:spPr>
              <p:txBody>
                <a:bodyPr wrap="none" rtlCol="0">
                  <a:spAutoFit/>
                </a:bodyPr>
                <a:lstStyle/>
                <a:p>
                  <a:r>
                    <a:rPr lang="en-US" altLang="ko-KR" sz="1000" b="1" dirty="0" err="1">
                      <a:latin typeface="Arial" panose="020B0604020202020204" pitchFamily="34" charset="0"/>
                      <a:cs typeface="Arial" panose="020B0604020202020204" pitchFamily="34" charset="0"/>
                    </a:rPr>
                    <a:t>pNF</a:t>
                  </a:r>
                  <a:r>
                    <a:rPr lang="en-US" altLang="ko-KR" sz="1000" b="1" dirty="0">
                      <a:latin typeface="Arial" panose="020B0604020202020204" pitchFamily="34" charset="0"/>
                      <a:cs typeface="Arial" panose="020B0604020202020204" pitchFamily="34" charset="0"/>
                    </a:rPr>
                    <a:t>-</a:t>
                  </a:r>
                  <a:r>
                    <a:rPr lang="el-GR" altLang="ko-KR" sz="1000" b="1" dirty="0">
                      <a:latin typeface="Arial" panose="020B0604020202020204" pitchFamily="34" charset="0"/>
                      <a:cs typeface="Arial" panose="020B0604020202020204" pitchFamily="34" charset="0"/>
                    </a:rPr>
                    <a:t>κ</a:t>
                  </a:r>
                  <a:r>
                    <a:rPr lang="en-US" altLang="ko-KR" sz="1000" b="1" dirty="0">
                      <a:latin typeface="Arial" panose="020B0604020202020204" pitchFamily="34" charset="0"/>
                      <a:cs typeface="Arial" panose="020B0604020202020204" pitchFamily="34" charset="0"/>
                    </a:rPr>
                    <a:t>B (p65)</a:t>
                  </a:r>
                  <a:endParaRPr lang="ko-KR" altLang="en-US" sz="1000" b="1" dirty="0">
                    <a:latin typeface="Arial" panose="020B0604020202020204" pitchFamily="34" charset="0"/>
                    <a:cs typeface="Arial" panose="020B0604020202020204" pitchFamily="34" charset="0"/>
                  </a:endParaRPr>
                </a:p>
              </p:txBody>
            </p:sp>
            <p:sp>
              <p:nvSpPr>
                <p:cNvPr id="63" name="TextBox 62">
                  <a:extLst>
                    <a:ext uri="{FF2B5EF4-FFF2-40B4-BE49-F238E27FC236}">
                      <a16:creationId xmlns:a16="http://schemas.microsoft.com/office/drawing/2014/main" id="{4E85E9CC-2AEC-4047-890E-F82F10EE5052}"/>
                    </a:ext>
                  </a:extLst>
                </p:cNvPr>
                <p:cNvSpPr txBox="1"/>
                <p:nvPr/>
              </p:nvSpPr>
              <p:spPr>
                <a:xfrm>
                  <a:off x="7813960" y="6151050"/>
                  <a:ext cx="499713" cy="203488"/>
                </a:xfrm>
                <a:prstGeom prst="rect">
                  <a:avLst/>
                </a:prstGeom>
                <a:noFill/>
              </p:spPr>
              <p:txBody>
                <a:bodyPr wrap="none" rtlCol="0">
                  <a:spAutoFit/>
                </a:bodyPr>
                <a:lstStyle/>
                <a:p>
                  <a:r>
                    <a:rPr lang="el-GR" altLang="ko-KR" sz="1000" b="1" dirty="0">
                      <a:latin typeface="Arial" panose="020B0604020202020204" pitchFamily="34" charset="0"/>
                      <a:cs typeface="Arial" panose="020B0604020202020204" pitchFamily="34" charset="0"/>
                    </a:rPr>
                    <a:t>β</a:t>
                  </a:r>
                  <a:r>
                    <a:rPr lang="en-US" altLang="ko-KR" sz="1000" b="1" dirty="0">
                      <a:latin typeface="Arial" panose="020B0604020202020204" pitchFamily="34" charset="0"/>
                      <a:cs typeface="Arial" panose="020B0604020202020204" pitchFamily="34" charset="0"/>
                    </a:rPr>
                    <a:t>-actin</a:t>
                  </a:r>
                </a:p>
              </p:txBody>
            </p:sp>
            <p:sp>
              <p:nvSpPr>
                <p:cNvPr id="64" name="TextBox 63">
                  <a:extLst>
                    <a:ext uri="{FF2B5EF4-FFF2-40B4-BE49-F238E27FC236}">
                      <a16:creationId xmlns:a16="http://schemas.microsoft.com/office/drawing/2014/main" id="{AE2CFA04-4C01-4962-8035-F124831F2622}"/>
                    </a:ext>
                  </a:extLst>
                </p:cNvPr>
                <p:cNvSpPr txBox="1"/>
                <p:nvPr/>
              </p:nvSpPr>
              <p:spPr>
                <a:xfrm>
                  <a:off x="5587622" y="5865694"/>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cxnSp>
              <p:nvCxnSpPr>
                <p:cNvPr id="65" name="직선 연결선 64">
                  <a:extLst>
                    <a:ext uri="{FF2B5EF4-FFF2-40B4-BE49-F238E27FC236}">
                      <a16:creationId xmlns:a16="http://schemas.microsoft.com/office/drawing/2014/main" id="{2D57973F-7D26-410E-950C-91228A9438AE}"/>
                    </a:ext>
                  </a:extLst>
                </p:cNvPr>
                <p:cNvCxnSpPr/>
                <p:nvPr/>
              </p:nvCxnSpPr>
              <p:spPr>
                <a:xfrm flipV="1">
                  <a:off x="5698796" y="5899123"/>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6" name="TextBox 65">
                  <a:extLst>
                    <a:ext uri="{FF2B5EF4-FFF2-40B4-BE49-F238E27FC236}">
                      <a16:creationId xmlns:a16="http://schemas.microsoft.com/office/drawing/2014/main" id="{0DADEA7C-FE5E-4971-85E8-65EE3BEB09CA}"/>
                    </a:ext>
                  </a:extLst>
                </p:cNvPr>
                <p:cNvSpPr txBox="1"/>
                <p:nvPr/>
              </p:nvSpPr>
              <p:spPr>
                <a:xfrm>
                  <a:off x="5921936" y="5719015"/>
                  <a:ext cx="44579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WT</a:t>
                  </a:r>
                  <a:endParaRPr lang="ko-KR" altLang="en-US" sz="900" b="1" dirty="0">
                    <a:latin typeface="Arial" panose="020B0604020202020204" pitchFamily="34" charset="0"/>
                    <a:cs typeface="Arial" panose="020B0604020202020204" pitchFamily="34" charset="0"/>
                  </a:endParaRPr>
                </a:p>
              </p:txBody>
            </p:sp>
            <p:cxnSp>
              <p:nvCxnSpPr>
                <p:cNvPr id="67" name="직선 연결선 66">
                  <a:extLst>
                    <a:ext uri="{FF2B5EF4-FFF2-40B4-BE49-F238E27FC236}">
                      <a16:creationId xmlns:a16="http://schemas.microsoft.com/office/drawing/2014/main" id="{D7D40092-B4F6-41D8-9D90-678658CCAF2E}"/>
                    </a:ext>
                  </a:extLst>
                </p:cNvPr>
                <p:cNvCxnSpPr/>
                <p:nvPr/>
              </p:nvCxnSpPr>
              <p:spPr>
                <a:xfrm flipV="1">
                  <a:off x="6884048" y="5891294"/>
                  <a:ext cx="892070" cy="1195"/>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68" name="TextBox 67">
                  <a:extLst>
                    <a:ext uri="{FF2B5EF4-FFF2-40B4-BE49-F238E27FC236}">
                      <a16:creationId xmlns:a16="http://schemas.microsoft.com/office/drawing/2014/main" id="{14E79C45-C0A0-472C-83F1-C9E7AEFB29C3}"/>
                    </a:ext>
                  </a:extLst>
                </p:cNvPr>
                <p:cNvSpPr txBox="1"/>
                <p:nvPr/>
              </p:nvSpPr>
              <p:spPr>
                <a:xfrm>
                  <a:off x="6932484" y="5711186"/>
                  <a:ext cx="881860" cy="230832"/>
                </a:xfrm>
                <a:prstGeom prst="rect">
                  <a:avLst/>
                </a:prstGeom>
                <a:noFill/>
              </p:spPr>
              <p:txBody>
                <a:bodyPr wrap="square" rtlCol="0">
                  <a:spAutoFit/>
                </a:bodyPr>
                <a:lstStyle/>
                <a:p>
                  <a:r>
                    <a:rPr lang="en-US" altLang="ko-KR" sz="900" b="1" dirty="0">
                      <a:latin typeface="Arial" panose="020B0604020202020204" pitchFamily="34" charset="0"/>
                      <a:cs typeface="Arial" panose="020B0604020202020204" pitchFamily="34" charset="0"/>
                    </a:rPr>
                    <a:t>TLR2/4 DKO</a:t>
                  </a:r>
                  <a:endParaRPr lang="ko-KR" altLang="en-US" sz="900" b="1" dirty="0">
                    <a:latin typeface="Arial" panose="020B0604020202020204" pitchFamily="34" charset="0"/>
                    <a:cs typeface="Arial" panose="020B0604020202020204" pitchFamily="34" charset="0"/>
                  </a:endParaRPr>
                </a:p>
              </p:txBody>
            </p:sp>
            <p:sp>
              <p:nvSpPr>
                <p:cNvPr id="69" name="TextBox 68">
                  <a:extLst>
                    <a:ext uri="{FF2B5EF4-FFF2-40B4-BE49-F238E27FC236}">
                      <a16:creationId xmlns:a16="http://schemas.microsoft.com/office/drawing/2014/main" id="{E39F098A-8D08-4C9D-944C-3E0FBE8E8A24}"/>
                    </a:ext>
                  </a:extLst>
                </p:cNvPr>
                <p:cNvSpPr txBox="1"/>
                <p:nvPr/>
              </p:nvSpPr>
              <p:spPr>
                <a:xfrm>
                  <a:off x="6772873" y="5865926"/>
                  <a:ext cx="1178528" cy="230832"/>
                </a:xfrm>
                <a:prstGeom prst="rect">
                  <a:avLst/>
                </a:prstGeom>
                <a:noFill/>
              </p:spPr>
              <p:txBody>
                <a:bodyPr wrap="none" rtlCol="0">
                  <a:spAutoFit/>
                </a:bodyPr>
                <a:lstStyle/>
                <a:p>
                  <a:r>
                    <a:rPr lang="en-US" altLang="ko-KR" sz="900" b="1" dirty="0">
                      <a:latin typeface="Arial" panose="020B0604020202020204" pitchFamily="34" charset="0"/>
                      <a:cs typeface="Arial" panose="020B0604020202020204" pitchFamily="34" charset="0"/>
                    </a:rPr>
                    <a:t>0 15  30  45 60 120</a:t>
                  </a:r>
                  <a:endParaRPr lang="ko-KR" altLang="en-US" sz="900" b="1" dirty="0">
                    <a:latin typeface="Arial" panose="020B0604020202020204" pitchFamily="34" charset="0"/>
                    <a:cs typeface="Arial" panose="020B0604020202020204" pitchFamily="34" charset="0"/>
                  </a:endParaRPr>
                </a:p>
              </p:txBody>
            </p:sp>
          </p:grpSp>
        </p:grpSp>
        <p:sp>
          <p:nvSpPr>
            <p:cNvPr id="61" name="직사각형 60">
              <a:extLst>
                <a:ext uri="{FF2B5EF4-FFF2-40B4-BE49-F238E27FC236}">
                  <a16:creationId xmlns:a16="http://schemas.microsoft.com/office/drawing/2014/main" id="{537A8C60-FDC4-46B3-A738-DEC1F1FF6B77}"/>
                </a:ext>
              </a:extLst>
            </p:cNvPr>
            <p:cNvSpPr/>
            <p:nvPr/>
          </p:nvSpPr>
          <p:spPr>
            <a:xfrm>
              <a:off x="3318842" y="810385"/>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grpSp>
      <p:sp>
        <p:nvSpPr>
          <p:cNvPr id="62" name="직사각형 61">
            <a:extLst>
              <a:ext uri="{FF2B5EF4-FFF2-40B4-BE49-F238E27FC236}">
                <a16:creationId xmlns:a16="http://schemas.microsoft.com/office/drawing/2014/main" id="{537A8C60-FDC4-46B3-A738-DEC1F1FF6B77}"/>
              </a:ext>
            </a:extLst>
          </p:cNvPr>
          <p:cNvSpPr/>
          <p:nvPr/>
        </p:nvSpPr>
        <p:spPr>
          <a:xfrm>
            <a:off x="2171" y="3025623"/>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sp>
        <p:nvSpPr>
          <p:cNvPr id="112" name="직사각형 111"/>
          <p:cNvSpPr/>
          <p:nvPr/>
        </p:nvSpPr>
        <p:spPr>
          <a:xfrm>
            <a:off x="647" y="6362181"/>
            <a:ext cx="6857353" cy="1887696"/>
          </a:xfrm>
          <a:prstGeom prst="rect">
            <a:avLst/>
          </a:prstGeom>
        </p:spPr>
        <p:txBody>
          <a:bodyPr wrap="square">
            <a:spAutoFit/>
          </a:bodyPr>
          <a:lstStyle/>
          <a:p>
            <a:pPr algn="just" latinLnBrk="1">
              <a:lnSpc>
                <a:spcPct val="125000"/>
              </a:lnSpc>
              <a:spcAft>
                <a:spcPts val="800"/>
              </a:spcAft>
            </a:pPr>
            <a:r>
              <a:rPr lang="en-US" altLang="ko-KR" sz="1100" b="1" kern="100" dirty="0">
                <a:solidFill>
                  <a:srgbClr val="0070C0"/>
                </a:solidFill>
                <a:latin typeface="Arial" panose="020B0604020202020204" pitchFamily="34" charset="0"/>
                <a:cs typeface="Arial" panose="020B0604020202020204" pitchFamily="34" charset="0"/>
              </a:rPr>
              <a:t>Supplementary Figure 4. Extracellular NP induce proinflammatory cytokines in a TLR2 and TLR4 dependent manner.</a:t>
            </a:r>
          </a:p>
          <a:p>
            <a:pPr algn="just" latinLnBrk="1">
              <a:lnSpc>
                <a:spcPct val="125000"/>
              </a:lnSpc>
              <a:spcAft>
                <a:spcPts val="800"/>
              </a:spcAft>
            </a:pPr>
            <a:r>
              <a:rPr lang="en-US" altLang="ko-KR" sz="1100" kern="100" dirty="0">
                <a:solidFill>
                  <a:srgbClr val="0070C0"/>
                </a:solidFill>
                <a:latin typeface="Arial" panose="020B0604020202020204" pitchFamily="34" charset="0"/>
                <a:cs typeface="Arial" panose="020B0604020202020204" pitchFamily="34" charset="0"/>
              </a:rPr>
              <a:t>a, TLR2 or TLR4 were detected by western blotting in WT, TLR2 KO, TLR4 KO, TLR2/4 DKO BMDM. b, WT, TLR2 KO, TLR4 KO, and TLR2/4 double KO (DKO) BMDMs were treated with rNP (100 </a:t>
            </a:r>
            <a:r>
              <a:rPr lang="el-GR" altLang="ko-KR" sz="1100" kern="100" dirty="0">
                <a:solidFill>
                  <a:srgbClr val="0070C0"/>
                </a:solidFill>
                <a:latin typeface="Arial" panose="020B0604020202020204" pitchFamily="34" charset="0"/>
                <a:cs typeface="Arial" panose="020B0604020202020204" pitchFamily="34" charset="0"/>
              </a:rPr>
              <a:t>μ</a:t>
            </a:r>
            <a:r>
              <a:rPr lang="en-US" altLang="ko-KR" sz="1100" kern="100" dirty="0">
                <a:solidFill>
                  <a:srgbClr val="0070C0"/>
                </a:solidFill>
                <a:latin typeface="Arial" panose="020B0604020202020204" pitchFamily="34" charset="0"/>
                <a:cs typeface="Arial" panose="020B0604020202020204" pitchFamily="34" charset="0"/>
              </a:rPr>
              <a:t>g/ml) for 0–120 min, followed by the detection of NF-</a:t>
            </a:r>
            <a:r>
              <a:rPr lang="el-GR" altLang="ko-KR" sz="1100" kern="100" dirty="0">
                <a:solidFill>
                  <a:srgbClr val="0070C0"/>
                </a:solidFill>
                <a:latin typeface="Arial" panose="020B0604020202020204" pitchFamily="34" charset="0"/>
                <a:cs typeface="Arial" panose="020B0604020202020204" pitchFamily="34" charset="0"/>
              </a:rPr>
              <a:t>κ</a:t>
            </a:r>
            <a:r>
              <a:rPr lang="en-US" altLang="ko-KR" sz="1100" kern="100" dirty="0">
                <a:solidFill>
                  <a:srgbClr val="0070C0"/>
                </a:solidFill>
                <a:latin typeface="Arial" panose="020B0604020202020204" pitchFamily="34" charset="0"/>
                <a:cs typeface="Arial" panose="020B0604020202020204" pitchFamily="34" charset="0"/>
              </a:rPr>
              <a:t>B activation by western blotting. c, TLR2 KO, TLR4 KO, and TLR2/4 DKO BMDMs were treated with rNP (12.5–100 </a:t>
            </a:r>
            <a:r>
              <a:rPr lang="el-GR" altLang="ko-KR" sz="1100" kern="100" dirty="0">
                <a:solidFill>
                  <a:srgbClr val="0070C0"/>
                </a:solidFill>
                <a:latin typeface="Arial" panose="020B0604020202020204" pitchFamily="34" charset="0"/>
                <a:cs typeface="Arial" panose="020B0604020202020204" pitchFamily="34" charset="0"/>
              </a:rPr>
              <a:t>μ</a:t>
            </a:r>
            <a:r>
              <a:rPr lang="en-US" altLang="ko-KR" sz="1100" kern="100" dirty="0">
                <a:solidFill>
                  <a:srgbClr val="0070C0"/>
                </a:solidFill>
                <a:latin typeface="Arial" panose="020B0604020202020204" pitchFamily="34" charset="0"/>
                <a:cs typeface="Arial" panose="020B0604020202020204" pitchFamily="34" charset="0"/>
              </a:rPr>
              <a:t>g/ml) for 20 h. After incubation, the cytokine and chemokine levels in the cell culture supernatant were determined by ELISA. Data are presented as the mean ± SD from triplicate culture wells. ***p &lt; 0.001, ** p &lt; 0.01, * p &lt; 0.05.</a:t>
            </a:r>
          </a:p>
        </p:txBody>
      </p:sp>
    </p:spTree>
    <p:extLst>
      <p:ext uri="{BB962C8B-B14F-4D97-AF65-F5344CB8AC3E}">
        <p14:creationId xmlns:p14="http://schemas.microsoft.com/office/powerpoint/2010/main" val="30163313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5</a:t>
            </a:r>
          </a:p>
        </p:txBody>
      </p:sp>
      <p:sp>
        <p:nvSpPr>
          <p:cNvPr id="3" name="직사각형 2"/>
          <p:cNvSpPr/>
          <p:nvPr/>
        </p:nvSpPr>
        <p:spPr>
          <a:xfrm>
            <a:off x="0" y="6982397"/>
            <a:ext cx="6858000" cy="2924903"/>
          </a:xfrm>
          <a:prstGeom prst="rect">
            <a:avLst/>
          </a:prstGeom>
        </p:spPr>
        <p:txBody>
          <a:bodyPr wrap="square">
            <a:spAutoFit/>
          </a:bodyPr>
          <a:lstStyle/>
          <a:p>
            <a:pPr algn="just" latinLnBrk="1">
              <a:lnSpc>
                <a:spcPct val="125000"/>
              </a:lnSpc>
              <a:spcAft>
                <a:spcPts val="800"/>
              </a:spcAft>
            </a:pPr>
            <a:r>
              <a:rPr lang="en-US" altLang="ko-KR" sz="1100" b="1" kern="100" dirty="0">
                <a:solidFill>
                  <a:srgbClr val="0070C0"/>
                </a:solidFill>
                <a:latin typeface="Arial" panose="020B0604020202020204" pitchFamily="34" charset="0"/>
                <a:cs typeface="Arial" panose="020B0604020202020204" pitchFamily="34" charset="0"/>
              </a:rPr>
              <a:t>Supplementary Figure 5. Internal viral proteins were released from infected cells and extracellular NP induce proinflammatory cytokines through the activation of TLR4 and the NLRP3 inflammasome in human cell lines</a:t>
            </a:r>
          </a:p>
          <a:p>
            <a:pPr algn="just" latinLnBrk="1">
              <a:lnSpc>
                <a:spcPct val="125000"/>
              </a:lnSpc>
              <a:spcAft>
                <a:spcPts val="800"/>
              </a:spcAft>
            </a:pPr>
            <a:r>
              <a:rPr lang="en-US" altLang="ko-KR" sz="1100" kern="100" dirty="0">
                <a:solidFill>
                  <a:srgbClr val="0070C0"/>
                </a:solidFill>
                <a:latin typeface="Arial" panose="020B0604020202020204" pitchFamily="34" charset="0"/>
                <a:cs typeface="Arial" panose="020B0604020202020204" pitchFamily="34" charset="0"/>
              </a:rPr>
              <a:t>THP-1 and A549 cells were infected with the PR8 virus (0.01MOI), and the culture supernatant was filtered using a 50 nm syringe filter. </a:t>
            </a:r>
            <a:r>
              <a:rPr lang="en-US" altLang="ko-KR" sz="1100" kern="100" dirty="0" err="1">
                <a:solidFill>
                  <a:srgbClr val="0070C0"/>
                </a:solidFill>
                <a:latin typeface="Arial" panose="020B0604020202020204" pitchFamily="34" charset="0"/>
                <a:cs typeface="Arial" panose="020B0604020202020204" pitchFamily="34" charset="0"/>
              </a:rPr>
              <a:t>a,b</a:t>
            </a:r>
            <a:r>
              <a:rPr lang="en-US" altLang="ko-KR" sz="1100" kern="100" dirty="0">
                <a:solidFill>
                  <a:srgbClr val="0070C0"/>
                </a:solidFill>
                <a:latin typeface="Arial" panose="020B0604020202020204" pitchFamily="34" charset="0"/>
                <a:cs typeface="Arial" panose="020B0604020202020204" pitchFamily="34" charset="0"/>
              </a:rPr>
              <a:t>, Viral proteins (HA, NP, M1, PA, PB1, PB2, NS1, NS2, and PB1-F2) were detected in the unfiltered and the filtered supernatant. c, The concentration of NP was determined in the unfiltered and the filtered supernatant. </a:t>
            </a:r>
            <a:r>
              <a:rPr lang="en-US" altLang="ko-KR" sz="1100" kern="100" dirty="0" err="1">
                <a:solidFill>
                  <a:srgbClr val="0070C0"/>
                </a:solidFill>
                <a:latin typeface="Arial" panose="020B0604020202020204" pitchFamily="34" charset="0"/>
                <a:cs typeface="Arial" panose="020B0604020202020204" pitchFamily="34" charset="0"/>
              </a:rPr>
              <a:t>d,f</a:t>
            </a:r>
            <a:r>
              <a:rPr lang="en-US" altLang="ko-KR" sz="1100" kern="100" dirty="0">
                <a:solidFill>
                  <a:srgbClr val="0070C0"/>
                </a:solidFill>
                <a:latin typeface="Arial" panose="020B0604020202020204" pitchFamily="34" charset="0"/>
                <a:cs typeface="Arial" panose="020B0604020202020204" pitchFamily="34" charset="0"/>
              </a:rPr>
              <a:t>, THP-1 and A549 cells were treated with rNP (100 </a:t>
            </a:r>
            <a:r>
              <a:rPr lang="en-US" altLang="ko-KR" sz="1100" kern="100" dirty="0" err="1">
                <a:solidFill>
                  <a:srgbClr val="0070C0"/>
                </a:solidFill>
                <a:latin typeface="Arial" panose="020B0604020202020204" pitchFamily="34" charset="0"/>
                <a:cs typeface="Arial" panose="020B0604020202020204" pitchFamily="34" charset="0"/>
              </a:rPr>
              <a:t>μg</a:t>
            </a:r>
            <a:r>
              <a:rPr lang="en-US" altLang="ko-KR" sz="1100" kern="100" dirty="0">
                <a:solidFill>
                  <a:srgbClr val="0070C0"/>
                </a:solidFill>
                <a:latin typeface="Arial" panose="020B0604020202020204" pitchFamily="34" charset="0"/>
                <a:cs typeface="Arial" panose="020B0604020202020204" pitchFamily="34" charset="0"/>
              </a:rPr>
              <a:t>/ml) for 0–120 min and the activation of NF-</a:t>
            </a:r>
            <a:r>
              <a:rPr lang="en-US" altLang="ko-KR" sz="1100" kern="100" dirty="0" err="1">
                <a:solidFill>
                  <a:srgbClr val="0070C0"/>
                </a:solidFill>
                <a:latin typeface="Arial" panose="020B0604020202020204" pitchFamily="34" charset="0"/>
                <a:cs typeface="Arial" panose="020B0604020202020204" pitchFamily="34" charset="0"/>
              </a:rPr>
              <a:t>κB</a:t>
            </a:r>
            <a:r>
              <a:rPr lang="en-US" altLang="ko-KR" sz="1100" kern="100" dirty="0">
                <a:solidFill>
                  <a:srgbClr val="0070C0"/>
                </a:solidFill>
                <a:latin typeface="Arial" panose="020B0604020202020204" pitchFamily="34" charset="0"/>
                <a:cs typeface="Arial" panose="020B0604020202020204" pitchFamily="34" charset="0"/>
              </a:rPr>
              <a:t> and MAPK family was assessed by western blotting. </a:t>
            </a:r>
            <a:r>
              <a:rPr lang="en-US" altLang="ko-KR" sz="1100" kern="100" dirty="0" err="1">
                <a:solidFill>
                  <a:srgbClr val="0070C0"/>
                </a:solidFill>
                <a:latin typeface="Arial" panose="020B0604020202020204" pitchFamily="34" charset="0"/>
                <a:cs typeface="Arial" panose="020B0604020202020204" pitchFamily="34" charset="0"/>
              </a:rPr>
              <a:t>e,g</a:t>
            </a:r>
            <a:r>
              <a:rPr lang="en-US" altLang="ko-KR" sz="1100" kern="100" dirty="0">
                <a:solidFill>
                  <a:srgbClr val="0070C0"/>
                </a:solidFill>
                <a:latin typeface="Arial" panose="020B0604020202020204" pitchFamily="34" charset="0"/>
                <a:cs typeface="Arial" panose="020B0604020202020204" pitchFamily="34" charset="0"/>
              </a:rPr>
              <a:t>, THP-1 and A549 cells were treated with rNP (12.5–100 </a:t>
            </a:r>
            <a:r>
              <a:rPr lang="en-US" altLang="ko-KR" sz="1100" kern="100" dirty="0" err="1">
                <a:solidFill>
                  <a:srgbClr val="0070C0"/>
                </a:solidFill>
                <a:latin typeface="Arial" panose="020B0604020202020204" pitchFamily="34" charset="0"/>
                <a:cs typeface="Arial" panose="020B0604020202020204" pitchFamily="34" charset="0"/>
              </a:rPr>
              <a:t>μg</a:t>
            </a:r>
            <a:r>
              <a:rPr lang="en-US" altLang="ko-KR" sz="1100" kern="100" dirty="0">
                <a:solidFill>
                  <a:srgbClr val="0070C0"/>
                </a:solidFill>
                <a:latin typeface="Arial" panose="020B0604020202020204" pitchFamily="34" charset="0"/>
                <a:cs typeface="Arial" panose="020B0604020202020204" pitchFamily="34" charset="0"/>
              </a:rPr>
              <a:t>/ml) for 20 h. IL-1β and IL-6 levels in the cell culture supernatant were determined by ELISA.  h, </a:t>
            </a:r>
            <a:r>
              <a:rPr lang="en-US" altLang="ko-KR" sz="1100" kern="100" dirty="0" err="1">
                <a:solidFill>
                  <a:srgbClr val="0070C0"/>
                </a:solidFill>
                <a:latin typeface="Arial" panose="020B0604020202020204" pitchFamily="34" charset="0"/>
                <a:cs typeface="Arial" panose="020B0604020202020204" pitchFamily="34" charset="0"/>
              </a:rPr>
              <a:t>i</a:t>
            </a:r>
            <a:r>
              <a:rPr lang="en-US" altLang="ko-KR" sz="1100" kern="100" dirty="0">
                <a:solidFill>
                  <a:srgbClr val="0070C0"/>
                </a:solidFill>
                <a:latin typeface="Arial" panose="020B0604020202020204" pitchFamily="34" charset="0"/>
                <a:cs typeface="Arial" panose="020B0604020202020204" pitchFamily="34" charset="0"/>
              </a:rPr>
              <a:t>, THP-1 cells were treated with a NLRP3 inhibitor (10 </a:t>
            </a:r>
            <a:r>
              <a:rPr lang="en-US" altLang="ko-KR" sz="1100" kern="100" dirty="0" err="1">
                <a:solidFill>
                  <a:srgbClr val="0070C0"/>
                </a:solidFill>
                <a:latin typeface="Arial" panose="020B0604020202020204" pitchFamily="34" charset="0"/>
                <a:cs typeface="Arial" panose="020B0604020202020204" pitchFamily="34" charset="0"/>
              </a:rPr>
              <a:t>μM</a:t>
            </a:r>
            <a:r>
              <a:rPr lang="en-US" altLang="ko-KR" sz="1100" kern="100" dirty="0">
                <a:solidFill>
                  <a:srgbClr val="0070C0"/>
                </a:solidFill>
                <a:latin typeface="Arial" panose="020B0604020202020204" pitchFamily="34" charset="0"/>
                <a:cs typeface="Arial" panose="020B0604020202020204" pitchFamily="34" charset="0"/>
              </a:rPr>
              <a:t>) or a TLR4 inhibitor (10 </a:t>
            </a:r>
            <a:r>
              <a:rPr lang="en-US" altLang="ko-KR" sz="1100" kern="100" dirty="0" err="1">
                <a:solidFill>
                  <a:srgbClr val="0070C0"/>
                </a:solidFill>
                <a:latin typeface="Arial" panose="020B0604020202020204" pitchFamily="34" charset="0"/>
                <a:cs typeface="Arial" panose="020B0604020202020204" pitchFamily="34" charset="0"/>
              </a:rPr>
              <a:t>μM</a:t>
            </a:r>
            <a:r>
              <a:rPr lang="en-US" altLang="ko-KR" sz="1100" kern="100" dirty="0">
                <a:solidFill>
                  <a:srgbClr val="0070C0"/>
                </a:solidFill>
                <a:latin typeface="Arial" panose="020B0604020202020204" pitchFamily="34" charset="0"/>
                <a:cs typeface="Arial" panose="020B0604020202020204" pitchFamily="34" charset="0"/>
              </a:rPr>
              <a:t>) for 1 h, and then treated with rNP (100 </a:t>
            </a:r>
            <a:r>
              <a:rPr lang="en-US" altLang="ko-KR" sz="1100" kern="100" dirty="0" err="1">
                <a:solidFill>
                  <a:srgbClr val="0070C0"/>
                </a:solidFill>
                <a:latin typeface="Arial" panose="020B0604020202020204" pitchFamily="34" charset="0"/>
                <a:cs typeface="Arial" panose="020B0604020202020204" pitchFamily="34" charset="0"/>
              </a:rPr>
              <a:t>μg</a:t>
            </a:r>
            <a:r>
              <a:rPr lang="en-US" altLang="ko-KR" sz="1100" kern="100" dirty="0">
                <a:solidFill>
                  <a:srgbClr val="0070C0"/>
                </a:solidFill>
                <a:latin typeface="Arial" panose="020B0604020202020204" pitchFamily="34" charset="0"/>
                <a:cs typeface="Arial" panose="020B0604020202020204" pitchFamily="34" charset="0"/>
              </a:rPr>
              <a:t>/ml) for 20h. IL-1β or IL-6 levels in the cell culture supernatant were determined by ELISA. Data are presented as the mean ± SD from triplicate culture wells. ***p &lt; 0.001, ** p &lt; 0.01, * p &lt; 0.05, NS, not significant.</a:t>
            </a:r>
          </a:p>
        </p:txBody>
      </p:sp>
      <p:graphicFrame>
        <p:nvGraphicFramePr>
          <p:cNvPr id="21" name="개체 20">
            <a:extLst>
              <a:ext uri="{FF2B5EF4-FFF2-40B4-BE49-F238E27FC236}">
                <a16:creationId xmlns:a16="http://schemas.microsoft.com/office/drawing/2014/main" id="{EE3CA008-58AB-4B30-8061-F634A4011AE2}"/>
              </a:ext>
            </a:extLst>
          </p:cNvPr>
          <p:cNvGraphicFramePr>
            <a:graphicFrameLocks noChangeAspect="1"/>
          </p:cNvGraphicFramePr>
          <p:nvPr>
            <p:extLst>
              <p:ext uri="{D42A27DB-BD31-4B8C-83A1-F6EECF244321}">
                <p14:modId xmlns:p14="http://schemas.microsoft.com/office/powerpoint/2010/main" val="3359470059"/>
              </p:ext>
            </p:extLst>
          </p:nvPr>
        </p:nvGraphicFramePr>
        <p:xfrm>
          <a:off x="3246910" y="2292872"/>
          <a:ext cx="1588812" cy="1689835"/>
        </p:xfrm>
        <a:graphic>
          <a:graphicData uri="http://schemas.openxmlformats.org/presentationml/2006/ole">
            <mc:AlternateContent xmlns:mc="http://schemas.openxmlformats.org/markup-compatibility/2006">
              <mc:Choice xmlns:v="urn:schemas-microsoft-com:vml" Requires="v">
                <p:oleObj spid="_x0000_s3444" name="Prism 9" r:id="rId3" imgW="1922404" imgH="2044594" progId="Prism9.Document">
                  <p:embed/>
                </p:oleObj>
              </mc:Choice>
              <mc:Fallback>
                <p:oleObj name="Prism 9" r:id="rId3" imgW="1922404" imgH="2044594" progId="Prism9.Document">
                  <p:embed/>
                  <p:pic>
                    <p:nvPicPr>
                      <p:cNvPr id="121" name="개체 120">
                        <a:extLst>
                          <a:ext uri="{FF2B5EF4-FFF2-40B4-BE49-F238E27FC236}">
                            <a16:creationId xmlns:a16="http://schemas.microsoft.com/office/drawing/2014/main" id="{EE3CA008-58AB-4B30-8061-F634A4011AE2}"/>
                          </a:ext>
                        </a:extLst>
                      </p:cNvPr>
                      <p:cNvPicPr/>
                      <p:nvPr/>
                    </p:nvPicPr>
                    <p:blipFill>
                      <a:blip r:embed="rId4"/>
                      <a:stretch>
                        <a:fillRect/>
                      </a:stretch>
                    </p:blipFill>
                    <p:spPr>
                      <a:xfrm>
                        <a:off x="3246910" y="2292872"/>
                        <a:ext cx="1588812" cy="1689835"/>
                      </a:xfrm>
                      <a:prstGeom prst="rect">
                        <a:avLst/>
                      </a:prstGeom>
                    </p:spPr>
                  </p:pic>
                </p:oleObj>
              </mc:Fallback>
            </mc:AlternateContent>
          </a:graphicData>
        </a:graphic>
      </p:graphicFrame>
      <p:graphicFrame>
        <p:nvGraphicFramePr>
          <p:cNvPr id="42" name="개체 41">
            <a:extLst>
              <a:ext uri="{FF2B5EF4-FFF2-40B4-BE49-F238E27FC236}">
                <a16:creationId xmlns:a16="http://schemas.microsoft.com/office/drawing/2014/main" id="{163B262D-89C2-4421-A30A-A8C7658CAA49}"/>
              </a:ext>
            </a:extLst>
          </p:cNvPr>
          <p:cNvGraphicFramePr>
            <a:graphicFrameLocks noChangeAspect="1"/>
          </p:cNvGraphicFramePr>
          <p:nvPr>
            <p:extLst>
              <p:ext uri="{D42A27DB-BD31-4B8C-83A1-F6EECF244321}">
                <p14:modId xmlns:p14="http://schemas.microsoft.com/office/powerpoint/2010/main" val="2681102006"/>
              </p:ext>
            </p:extLst>
          </p:nvPr>
        </p:nvGraphicFramePr>
        <p:xfrm>
          <a:off x="3223916" y="4022636"/>
          <a:ext cx="1657035" cy="1689835"/>
        </p:xfrm>
        <a:graphic>
          <a:graphicData uri="http://schemas.openxmlformats.org/presentationml/2006/ole">
            <mc:AlternateContent xmlns:mc="http://schemas.openxmlformats.org/markup-compatibility/2006">
              <mc:Choice xmlns:v="urn:schemas-microsoft-com:vml" Requires="v">
                <p:oleObj spid="_x0000_s3445" name="Prism 9" r:id="rId5" imgW="2004876" imgH="2044594" progId="Prism9.Document">
                  <p:embed/>
                </p:oleObj>
              </mc:Choice>
              <mc:Fallback>
                <p:oleObj name="Prism 9" r:id="rId5" imgW="2004876" imgH="2044594" progId="Prism9.Document">
                  <p:embed/>
                  <p:pic>
                    <p:nvPicPr>
                      <p:cNvPr id="123" name="개체 122">
                        <a:extLst>
                          <a:ext uri="{FF2B5EF4-FFF2-40B4-BE49-F238E27FC236}">
                            <a16:creationId xmlns:a16="http://schemas.microsoft.com/office/drawing/2014/main" id="{163B262D-89C2-4421-A30A-A8C7658CAA49}"/>
                          </a:ext>
                        </a:extLst>
                      </p:cNvPr>
                      <p:cNvPicPr/>
                      <p:nvPr/>
                    </p:nvPicPr>
                    <p:blipFill>
                      <a:blip r:embed="rId6"/>
                      <a:stretch>
                        <a:fillRect/>
                      </a:stretch>
                    </p:blipFill>
                    <p:spPr>
                      <a:xfrm>
                        <a:off x="3223916" y="4022636"/>
                        <a:ext cx="1657035" cy="1689835"/>
                      </a:xfrm>
                      <a:prstGeom prst="rect">
                        <a:avLst/>
                      </a:prstGeom>
                    </p:spPr>
                  </p:pic>
                </p:oleObj>
              </mc:Fallback>
            </mc:AlternateContent>
          </a:graphicData>
        </a:graphic>
      </p:graphicFrame>
      <p:graphicFrame>
        <p:nvGraphicFramePr>
          <p:cNvPr id="43" name="개체 42">
            <a:extLst>
              <a:ext uri="{FF2B5EF4-FFF2-40B4-BE49-F238E27FC236}">
                <a16:creationId xmlns:a16="http://schemas.microsoft.com/office/drawing/2014/main" id="{DE87764F-C7BA-47ED-A358-E488AEF0CF85}"/>
              </a:ext>
            </a:extLst>
          </p:cNvPr>
          <p:cNvGraphicFramePr>
            <a:graphicFrameLocks noChangeAspect="1"/>
          </p:cNvGraphicFramePr>
          <p:nvPr>
            <p:extLst>
              <p:ext uri="{D42A27DB-BD31-4B8C-83A1-F6EECF244321}">
                <p14:modId xmlns:p14="http://schemas.microsoft.com/office/powerpoint/2010/main" val="3587807188"/>
              </p:ext>
            </p:extLst>
          </p:nvPr>
        </p:nvGraphicFramePr>
        <p:xfrm>
          <a:off x="4816267" y="3998824"/>
          <a:ext cx="1566508" cy="1689835"/>
        </p:xfrm>
        <a:graphic>
          <a:graphicData uri="http://schemas.openxmlformats.org/presentationml/2006/ole">
            <mc:AlternateContent xmlns:mc="http://schemas.openxmlformats.org/markup-compatibility/2006">
              <mc:Choice xmlns:v="urn:schemas-microsoft-com:vml" Requires="v">
                <p:oleObj spid="_x0000_s3446" name="Prism 9" r:id="rId7" imgW="1895034" imgH="2044594" progId="Prism9.Document">
                  <p:embed/>
                </p:oleObj>
              </mc:Choice>
              <mc:Fallback>
                <p:oleObj name="Prism 9" r:id="rId7" imgW="1895034" imgH="2044594" progId="Prism9.Document">
                  <p:embed/>
                  <p:pic>
                    <p:nvPicPr>
                      <p:cNvPr id="124" name="개체 123">
                        <a:extLst>
                          <a:ext uri="{FF2B5EF4-FFF2-40B4-BE49-F238E27FC236}">
                            <a16:creationId xmlns:a16="http://schemas.microsoft.com/office/drawing/2014/main" id="{DE87764F-C7BA-47ED-A358-E488AEF0CF85}"/>
                          </a:ext>
                        </a:extLst>
                      </p:cNvPr>
                      <p:cNvPicPr/>
                      <p:nvPr/>
                    </p:nvPicPr>
                    <p:blipFill>
                      <a:blip r:embed="rId8"/>
                      <a:stretch>
                        <a:fillRect/>
                      </a:stretch>
                    </p:blipFill>
                    <p:spPr>
                      <a:xfrm>
                        <a:off x="4816267" y="3998824"/>
                        <a:ext cx="1566508" cy="1689835"/>
                      </a:xfrm>
                      <a:prstGeom prst="rect">
                        <a:avLst/>
                      </a:prstGeom>
                    </p:spPr>
                  </p:pic>
                </p:oleObj>
              </mc:Fallback>
            </mc:AlternateContent>
          </a:graphicData>
        </a:graphic>
      </p:graphicFrame>
      <p:grpSp>
        <p:nvGrpSpPr>
          <p:cNvPr id="53" name="그룹 52"/>
          <p:cNvGrpSpPr/>
          <p:nvPr/>
        </p:nvGrpSpPr>
        <p:grpSpPr>
          <a:xfrm>
            <a:off x="67221" y="3674798"/>
            <a:ext cx="2941568" cy="1687495"/>
            <a:chOff x="230827" y="3678814"/>
            <a:chExt cx="2941568" cy="1687495"/>
          </a:xfrm>
        </p:grpSpPr>
        <p:pic>
          <p:nvPicPr>
            <p:cNvPr id="27" name="그림 26"/>
            <p:cNvPicPr preferRelativeResize="0">
              <a:picLocks/>
            </p:cNvPicPr>
            <p:nvPr/>
          </p:nvPicPr>
          <p:blipFill>
            <a:blip r:embed="rId9">
              <a:extLst>
                <a:ext uri="{28A0092B-C50C-407E-A947-70E740481C1C}">
                  <a14:useLocalDpi xmlns:a14="http://schemas.microsoft.com/office/drawing/2010/main" val="0"/>
                </a:ext>
              </a:extLst>
            </a:blip>
            <a:stretch>
              <a:fillRect/>
            </a:stretch>
          </p:blipFill>
          <p:spPr>
            <a:xfrm>
              <a:off x="513740" y="5186202"/>
              <a:ext cx="1487603" cy="148760"/>
            </a:xfrm>
            <a:prstGeom prst="rect">
              <a:avLst/>
            </a:prstGeom>
            <a:ln>
              <a:solidFill>
                <a:sysClr val="windowText" lastClr="000000"/>
              </a:solidFill>
            </a:ln>
          </p:spPr>
        </p:pic>
        <p:pic>
          <p:nvPicPr>
            <p:cNvPr id="28" name="그림 27"/>
            <p:cNvPicPr preferRelativeResize="0">
              <a:picLocks/>
            </p:cNvPicPr>
            <p:nvPr/>
          </p:nvPicPr>
          <p:blipFill>
            <a:blip r:embed="rId10">
              <a:extLst>
                <a:ext uri="{28A0092B-C50C-407E-A947-70E740481C1C}">
                  <a14:useLocalDpi xmlns:a14="http://schemas.microsoft.com/office/drawing/2010/main" val="0"/>
                </a:ext>
              </a:extLst>
            </a:blip>
            <a:stretch>
              <a:fillRect/>
            </a:stretch>
          </p:blipFill>
          <p:spPr>
            <a:xfrm>
              <a:off x="513740" y="4465483"/>
              <a:ext cx="1487603" cy="208264"/>
            </a:xfrm>
            <a:prstGeom prst="rect">
              <a:avLst/>
            </a:prstGeom>
            <a:ln>
              <a:solidFill>
                <a:sysClr val="windowText" lastClr="000000"/>
              </a:solidFill>
            </a:ln>
          </p:spPr>
        </p:pic>
        <p:pic>
          <p:nvPicPr>
            <p:cNvPr id="29" name="그림 28"/>
            <p:cNvPicPr preferRelativeResize="0">
              <a:picLocks/>
            </p:cNvPicPr>
            <p:nvPr/>
          </p:nvPicPr>
          <p:blipFill>
            <a:blip r:embed="rId11">
              <a:extLst>
                <a:ext uri="{28A0092B-C50C-407E-A947-70E740481C1C}">
                  <a14:useLocalDpi xmlns:a14="http://schemas.microsoft.com/office/drawing/2010/main" val="0"/>
                </a:ext>
              </a:extLst>
            </a:blip>
            <a:stretch>
              <a:fillRect/>
            </a:stretch>
          </p:blipFill>
          <p:spPr>
            <a:xfrm>
              <a:off x="513740" y="4264912"/>
              <a:ext cx="1487603" cy="148760"/>
            </a:xfrm>
            <a:prstGeom prst="rect">
              <a:avLst/>
            </a:prstGeom>
            <a:ln>
              <a:solidFill>
                <a:sysClr val="windowText" lastClr="000000"/>
              </a:solidFill>
            </a:ln>
          </p:spPr>
        </p:pic>
        <p:sp>
          <p:nvSpPr>
            <p:cNvPr id="30" name="TextBox 29"/>
            <p:cNvSpPr txBox="1"/>
            <p:nvPr/>
          </p:nvSpPr>
          <p:spPr>
            <a:xfrm>
              <a:off x="1976234" y="4225487"/>
              <a:ext cx="1196161" cy="261610"/>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pNF</a:t>
              </a:r>
              <a:r>
                <a:rPr lang="en-US" altLang="ko-KR" sz="1100" b="1" dirty="0">
                  <a:solidFill>
                    <a:prstClr val="black"/>
                  </a:solidFill>
                  <a:latin typeface="Arial" panose="020B0604020202020204" pitchFamily="34" charset="0"/>
                  <a:cs typeface="Arial" panose="020B0604020202020204" pitchFamily="34" charset="0"/>
                </a:rPr>
                <a:t>-</a:t>
              </a:r>
              <a:r>
                <a:rPr lang="el-GR" altLang="ko-KR" sz="1100" b="1" dirty="0">
                  <a:latin typeface="Arial" panose="020B0604020202020204" pitchFamily="34" charset="0"/>
                  <a:cs typeface="Arial" panose="020B0604020202020204" pitchFamily="34" charset="0"/>
                </a:rPr>
                <a:t>κ</a:t>
              </a:r>
              <a:r>
                <a:rPr lang="en-US" altLang="ko-KR" sz="1100" b="1" dirty="0">
                  <a:solidFill>
                    <a:prstClr val="black"/>
                  </a:solidFill>
                  <a:latin typeface="Arial" panose="020B0604020202020204" pitchFamily="34" charset="0"/>
                  <a:cs typeface="Arial" panose="020B0604020202020204" pitchFamily="34" charset="0"/>
                </a:rPr>
                <a:t>B (p-p65)</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31" name="TextBox 30"/>
            <p:cNvSpPr txBox="1"/>
            <p:nvPr/>
          </p:nvSpPr>
          <p:spPr>
            <a:xfrm>
              <a:off x="1976234" y="4470615"/>
              <a:ext cx="471893" cy="216207"/>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pERK</a:t>
              </a:r>
              <a:endParaRPr lang="ko-KR" altLang="en-US" sz="1100" b="1" dirty="0">
                <a:solidFill>
                  <a:prstClr val="black"/>
                </a:solidFill>
                <a:latin typeface="Arial" panose="020B0604020202020204" pitchFamily="34" charset="0"/>
                <a:cs typeface="Arial" panose="020B0604020202020204" pitchFamily="34" charset="0"/>
              </a:endParaRPr>
            </a:p>
          </p:txBody>
        </p:sp>
        <p:pic>
          <p:nvPicPr>
            <p:cNvPr id="32" name="그림 31"/>
            <p:cNvPicPr preferRelativeResize="0">
              <a:picLocks/>
            </p:cNvPicPr>
            <p:nvPr/>
          </p:nvPicPr>
          <p:blipFill>
            <a:blip r:embed="rId12">
              <a:extLst>
                <a:ext uri="{28A0092B-C50C-407E-A947-70E740481C1C}">
                  <a14:useLocalDpi xmlns:a14="http://schemas.microsoft.com/office/drawing/2010/main" val="0"/>
                </a:ext>
              </a:extLst>
            </a:blip>
            <a:stretch>
              <a:fillRect/>
            </a:stretch>
          </p:blipFill>
          <p:spPr>
            <a:xfrm>
              <a:off x="513740" y="4985632"/>
              <a:ext cx="1487603" cy="148760"/>
            </a:xfrm>
            <a:prstGeom prst="rect">
              <a:avLst/>
            </a:prstGeom>
            <a:ln>
              <a:solidFill>
                <a:sysClr val="windowText" lastClr="000000"/>
              </a:solidFill>
            </a:ln>
          </p:spPr>
        </p:pic>
        <p:sp>
          <p:nvSpPr>
            <p:cNvPr id="33" name="TextBox 32"/>
            <p:cNvSpPr txBox="1"/>
            <p:nvPr/>
          </p:nvSpPr>
          <p:spPr>
            <a:xfrm>
              <a:off x="1976234" y="4926878"/>
              <a:ext cx="769971" cy="216207"/>
            </a:xfrm>
            <a:prstGeom prst="rect">
              <a:avLst/>
            </a:prstGeom>
            <a:noFill/>
          </p:spPr>
          <p:txBody>
            <a:bodyPr wrap="none" rtlCol="0">
              <a:spAutoFit/>
            </a:bodyPr>
            <a:lstStyle/>
            <a:p>
              <a:r>
                <a:rPr lang="en-US" altLang="ko-KR" sz="1100" b="1" dirty="0">
                  <a:solidFill>
                    <a:prstClr val="black"/>
                  </a:solidFill>
                  <a:latin typeface="Arial" panose="020B0604020202020204" pitchFamily="34" charset="0"/>
                  <a:cs typeface="Arial" panose="020B0604020202020204" pitchFamily="34" charset="0"/>
                </a:rPr>
                <a:t>pp38MAPK</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34" name="TextBox 33"/>
            <p:cNvSpPr txBox="1"/>
            <p:nvPr/>
          </p:nvSpPr>
          <p:spPr>
            <a:xfrm>
              <a:off x="1976234" y="5150102"/>
              <a:ext cx="767633" cy="216207"/>
            </a:xfrm>
            <a:prstGeom prst="rect">
              <a:avLst/>
            </a:prstGeom>
            <a:noFill/>
          </p:spPr>
          <p:txBody>
            <a:bodyPr wrap="square" rtlCol="0">
              <a:spAutoFit/>
            </a:bodyPr>
            <a:lstStyle/>
            <a:p>
              <a:r>
                <a:rPr lang="el-GR" altLang="ko-KR" sz="1100" b="1" dirty="0">
                  <a:latin typeface="Arial" panose="020B0604020202020204" pitchFamily="34" charset="0"/>
                  <a:cs typeface="Arial" panose="020B0604020202020204" pitchFamily="34" charset="0"/>
                </a:rPr>
                <a:t>β</a:t>
              </a:r>
              <a:r>
                <a:rPr lang="en-US" altLang="ko-KR" sz="1100" b="1" dirty="0">
                  <a:solidFill>
                    <a:prstClr val="black"/>
                  </a:solidFill>
                  <a:latin typeface="Arial" panose="020B0604020202020204" pitchFamily="34" charset="0"/>
                  <a:cs typeface="Arial" panose="020B0604020202020204" pitchFamily="34" charset="0"/>
                </a:rPr>
                <a:t>-actin</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38" name="TextBox 37"/>
            <p:cNvSpPr txBox="1"/>
            <p:nvPr/>
          </p:nvSpPr>
          <p:spPr>
            <a:xfrm>
              <a:off x="442147" y="3678814"/>
              <a:ext cx="432149" cy="216207"/>
            </a:xfrm>
            <a:prstGeom prst="rect">
              <a:avLst/>
            </a:prstGeom>
            <a:noFill/>
          </p:spPr>
          <p:txBody>
            <a:bodyPr wrap="none" rtlCol="0">
              <a:spAutoFit/>
            </a:bodyPr>
            <a:lstStyle/>
            <a:p>
              <a:r>
                <a:rPr lang="en-US" altLang="ko-KR" sz="1100" b="1" dirty="0">
                  <a:solidFill>
                    <a:prstClr val="black"/>
                  </a:solidFill>
                  <a:latin typeface="Arial" panose="020B0604020202020204" pitchFamily="34" charset="0"/>
                  <a:cs typeface="Arial" panose="020B0604020202020204" pitchFamily="34" charset="0"/>
                </a:rPr>
                <a:t>A549</a:t>
              </a:r>
              <a:endParaRPr lang="ko-KR" altLang="en-US" sz="1100" b="1" dirty="0">
                <a:solidFill>
                  <a:prstClr val="black"/>
                </a:solidFill>
                <a:latin typeface="Arial" panose="020B0604020202020204" pitchFamily="34" charset="0"/>
                <a:cs typeface="Arial" panose="020B0604020202020204" pitchFamily="34" charset="0"/>
              </a:endParaRPr>
            </a:p>
          </p:txBody>
        </p:sp>
        <p:pic>
          <p:nvPicPr>
            <p:cNvPr id="39" name="Picture 5" descr="C:\Users\김창웅\Desktop\20190423_231723.png"/>
            <p:cNvPicPr preferRelativeResize="0">
              <a:picLocks noChangeArrowheads="1"/>
            </p:cNvPicPr>
            <p:nvPr/>
          </p:nvPicPr>
          <p:blipFill>
            <a:blip r:embed="rId13">
              <a:extLst>
                <a:ext uri="{BEBA8EAE-BF5A-486C-A8C5-ECC9F3942E4B}">
                  <a14:imgProps xmlns:a14="http://schemas.microsoft.com/office/drawing/2010/main">
                    <a14:imgLayer r:embed="rId14">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513740" y="4725558"/>
              <a:ext cx="1487603" cy="208264"/>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40" name="TextBox 39"/>
            <p:cNvSpPr txBox="1"/>
            <p:nvPr/>
          </p:nvSpPr>
          <p:spPr>
            <a:xfrm>
              <a:off x="1976234" y="4688835"/>
              <a:ext cx="458645" cy="216207"/>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pJNK</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49" name="TextBox 48">
              <a:extLst>
                <a:ext uri="{FF2B5EF4-FFF2-40B4-BE49-F238E27FC236}">
                  <a16:creationId xmlns:a16="http://schemas.microsoft.com/office/drawing/2014/main" id="{6C08AD10-4DB8-4CDD-80D8-5F1F9915B24A}"/>
                </a:ext>
              </a:extLst>
            </p:cNvPr>
            <p:cNvSpPr txBox="1"/>
            <p:nvPr/>
          </p:nvSpPr>
          <p:spPr>
            <a:xfrm>
              <a:off x="511389" y="4026652"/>
              <a:ext cx="2007281" cy="253916"/>
            </a:xfrm>
            <a:prstGeom prst="rect">
              <a:avLst/>
            </a:prstGeom>
            <a:noFill/>
          </p:spPr>
          <p:txBody>
            <a:bodyPr wrap="none" rtlCol="0">
              <a:spAutoFit/>
            </a:bodyPr>
            <a:lstStyle/>
            <a:p>
              <a:r>
                <a:rPr lang="en-US" altLang="ko-KR" sz="1050" b="1" dirty="0">
                  <a:solidFill>
                    <a:prstClr val="black"/>
                  </a:solidFill>
                  <a:latin typeface="Arial" panose="020B0604020202020204" pitchFamily="34" charset="0"/>
                  <a:cs typeface="Arial" panose="020B0604020202020204" pitchFamily="34" charset="0"/>
                </a:rPr>
                <a:t>0    15   30  45   60  120  (min)</a:t>
              </a:r>
              <a:endParaRPr lang="ko-KR" altLang="en-US" sz="1050" b="1" dirty="0">
                <a:solidFill>
                  <a:prstClr val="black"/>
                </a:solidFill>
                <a:latin typeface="Arial" panose="020B0604020202020204" pitchFamily="34" charset="0"/>
                <a:cs typeface="Arial" panose="020B0604020202020204" pitchFamily="34" charset="0"/>
              </a:endParaRPr>
            </a:p>
          </p:txBody>
        </p:sp>
        <p:sp>
          <p:nvSpPr>
            <p:cNvPr id="50" name="TextBox 49">
              <a:extLst>
                <a:ext uri="{FF2B5EF4-FFF2-40B4-BE49-F238E27FC236}">
                  <a16:creationId xmlns:a16="http://schemas.microsoft.com/office/drawing/2014/main" id="{7A192C24-5CF0-4C6A-A6AD-3654428E64D2}"/>
                </a:ext>
              </a:extLst>
            </p:cNvPr>
            <p:cNvSpPr txBox="1"/>
            <p:nvPr/>
          </p:nvSpPr>
          <p:spPr>
            <a:xfrm>
              <a:off x="765995" y="3834764"/>
              <a:ext cx="924973" cy="209848"/>
            </a:xfrm>
            <a:prstGeom prst="rect">
              <a:avLst/>
            </a:prstGeom>
            <a:noFill/>
          </p:spPr>
          <p:txBody>
            <a:bodyPr wrap="none" rtlCol="0">
              <a:spAutoFit/>
            </a:bodyPr>
            <a:lstStyle/>
            <a:p>
              <a:r>
                <a:rPr lang="en-US" altLang="ko-KR" sz="1050" b="1" dirty="0">
                  <a:solidFill>
                    <a:prstClr val="black"/>
                  </a:solidFill>
                  <a:latin typeface="Arial" panose="020B0604020202020204" pitchFamily="34" charset="0"/>
                  <a:cs typeface="Arial" panose="020B0604020202020204" pitchFamily="34" charset="0"/>
                </a:rPr>
                <a:t>NP (100</a:t>
              </a:r>
              <a:r>
                <a:rPr lang="el-GR" altLang="ko-KR" sz="1050" b="1" dirty="0">
                  <a:latin typeface="Arial" panose="020B0604020202020204" pitchFamily="34" charset="0"/>
                  <a:cs typeface="Arial" panose="020B0604020202020204" pitchFamily="34" charset="0"/>
                </a:rPr>
                <a:t> μ</a:t>
              </a:r>
              <a:r>
                <a:rPr lang="en-US" altLang="ko-KR" sz="1050" b="1" dirty="0">
                  <a:solidFill>
                    <a:prstClr val="black"/>
                  </a:solidFill>
                  <a:latin typeface="Arial" panose="020B0604020202020204" pitchFamily="34" charset="0"/>
                  <a:cs typeface="Arial" panose="020B0604020202020204" pitchFamily="34" charset="0"/>
                </a:rPr>
                <a:t>g/ml)</a:t>
              </a:r>
              <a:endParaRPr lang="ko-KR" altLang="en-US" sz="1050" b="1" dirty="0">
                <a:solidFill>
                  <a:prstClr val="black"/>
                </a:solidFill>
                <a:latin typeface="Arial" panose="020B0604020202020204" pitchFamily="34" charset="0"/>
                <a:cs typeface="Arial" panose="020B0604020202020204" pitchFamily="34" charset="0"/>
              </a:endParaRPr>
            </a:p>
          </p:txBody>
        </p:sp>
        <p:cxnSp>
          <p:nvCxnSpPr>
            <p:cNvPr id="51" name="직선 연결선 50">
              <a:extLst>
                <a:ext uri="{FF2B5EF4-FFF2-40B4-BE49-F238E27FC236}">
                  <a16:creationId xmlns:a16="http://schemas.microsoft.com/office/drawing/2014/main" id="{0B6F8DF5-4C6D-44F8-B58C-041BF75328E1}"/>
                </a:ext>
              </a:extLst>
            </p:cNvPr>
            <p:cNvCxnSpPr>
              <a:cxnSpLocks/>
            </p:cNvCxnSpPr>
            <p:nvPr/>
          </p:nvCxnSpPr>
          <p:spPr>
            <a:xfrm>
              <a:off x="531935" y="4050036"/>
              <a:ext cx="1393093" cy="0"/>
            </a:xfrm>
            <a:prstGeom prst="line">
              <a:avLst/>
            </a:prstGeom>
            <a:noFill/>
            <a:ln w="12700" cap="flat" cmpd="sng" algn="ctr">
              <a:solidFill>
                <a:sysClr val="windowText" lastClr="000000"/>
              </a:solidFill>
              <a:prstDash val="solid"/>
              <a:miter lim="800000"/>
            </a:ln>
            <a:effectLst/>
          </p:spPr>
        </p:cxnSp>
        <p:sp>
          <p:nvSpPr>
            <p:cNvPr id="52" name="직사각형 51">
              <a:extLst>
                <a:ext uri="{FF2B5EF4-FFF2-40B4-BE49-F238E27FC236}">
                  <a16:creationId xmlns:a16="http://schemas.microsoft.com/office/drawing/2014/main" id="{537A8C60-FDC4-46B3-A738-DEC1F1FF6B77}"/>
                </a:ext>
              </a:extLst>
            </p:cNvPr>
            <p:cNvSpPr/>
            <p:nvPr/>
          </p:nvSpPr>
          <p:spPr>
            <a:xfrm>
              <a:off x="230827" y="3933594"/>
              <a:ext cx="22794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f</a:t>
              </a:r>
            </a:p>
          </p:txBody>
        </p:sp>
      </p:grpSp>
      <p:grpSp>
        <p:nvGrpSpPr>
          <p:cNvPr id="75" name="그룹 74">
            <a:extLst>
              <a:ext uri="{FF2B5EF4-FFF2-40B4-BE49-F238E27FC236}">
                <a16:creationId xmlns:a16="http://schemas.microsoft.com/office/drawing/2014/main" id="{D6090115-A608-42D5-9EF3-EEB96A8BAE04}"/>
              </a:ext>
            </a:extLst>
          </p:cNvPr>
          <p:cNvGrpSpPr/>
          <p:nvPr/>
        </p:nvGrpSpPr>
        <p:grpSpPr>
          <a:xfrm>
            <a:off x="68949" y="2001692"/>
            <a:ext cx="3469595" cy="2293718"/>
            <a:chOff x="68949" y="2314842"/>
            <a:chExt cx="3469595" cy="2293718"/>
          </a:xfrm>
        </p:grpSpPr>
        <p:pic>
          <p:nvPicPr>
            <p:cNvPr id="5" name="그림 4"/>
            <p:cNvPicPr preferRelativeResize="0">
              <a:picLocks/>
            </p:cNvPicPr>
            <p:nvPr/>
          </p:nvPicPr>
          <p:blipFill>
            <a:blip r:embed="rId15">
              <a:extLst>
                <a:ext uri="{28A0092B-C50C-407E-A947-70E740481C1C}">
                  <a14:useLocalDpi xmlns:a14="http://schemas.microsoft.com/office/drawing/2010/main" val="0"/>
                </a:ext>
              </a:extLst>
            </a:blip>
            <a:stretch>
              <a:fillRect/>
            </a:stretch>
          </p:blipFill>
          <p:spPr>
            <a:xfrm>
              <a:off x="378972" y="3807554"/>
              <a:ext cx="1487603" cy="148760"/>
            </a:xfrm>
            <a:prstGeom prst="rect">
              <a:avLst/>
            </a:prstGeom>
            <a:ln>
              <a:solidFill>
                <a:sysClr val="windowText" lastClr="000000"/>
              </a:solidFill>
            </a:ln>
          </p:spPr>
        </p:pic>
        <p:pic>
          <p:nvPicPr>
            <p:cNvPr id="6" name="그림 5"/>
            <p:cNvPicPr preferRelativeResize="0">
              <a:picLocks/>
            </p:cNvPicPr>
            <p:nvPr/>
          </p:nvPicPr>
          <p:blipFill>
            <a:blip r:embed="rId16">
              <a:extLst>
                <a:ext uri="{28A0092B-C50C-407E-A947-70E740481C1C}">
                  <a14:useLocalDpi xmlns:a14="http://schemas.microsoft.com/office/drawing/2010/main" val="0"/>
                </a:ext>
              </a:extLst>
            </a:blip>
            <a:stretch>
              <a:fillRect/>
            </a:stretch>
          </p:blipFill>
          <p:spPr>
            <a:xfrm>
              <a:off x="378972" y="3102795"/>
              <a:ext cx="1487603" cy="208265"/>
            </a:xfrm>
            <a:prstGeom prst="rect">
              <a:avLst/>
            </a:prstGeom>
            <a:ln>
              <a:solidFill>
                <a:sysClr val="windowText" lastClr="000000"/>
              </a:solidFill>
            </a:ln>
          </p:spPr>
        </p:pic>
        <p:pic>
          <p:nvPicPr>
            <p:cNvPr id="7" name="그림 6"/>
            <p:cNvPicPr preferRelativeResize="0">
              <a:picLocks/>
            </p:cNvPicPr>
            <p:nvPr/>
          </p:nvPicPr>
          <p:blipFill>
            <a:blip r:embed="rId17">
              <a:extLst>
                <a:ext uri="{28A0092B-C50C-407E-A947-70E740481C1C}">
                  <a14:useLocalDpi xmlns:a14="http://schemas.microsoft.com/office/drawing/2010/main" val="0"/>
                </a:ext>
              </a:extLst>
            </a:blip>
            <a:stretch>
              <a:fillRect/>
            </a:stretch>
          </p:blipFill>
          <p:spPr>
            <a:xfrm>
              <a:off x="378972" y="2907545"/>
              <a:ext cx="1487603" cy="148760"/>
            </a:xfrm>
            <a:prstGeom prst="rect">
              <a:avLst/>
            </a:prstGeom>
            <a:ln>
              <a:solidFill>
                <a:sysClr val="windowText" lastClr="000000"/>
              </a:solidFill>
            </a:ln>
          </p:spPr>
        </p:pic>
        <p:pic>
          <p:nvPicPr>
            <p:cNvPr id="8" name="그림 7"/>
            <p:cNvPicPr preferRelativeResize="0">
              <a:picLocks/>
            </p:cNvPicPr>
            <p:nvPr/>
          </p:nvPicPr>
          <p:blipFill>
            <a:blip r:embed="rId18">
              <a:extLst>
                <a:ext uri="{28A0092B-C50C-407E-A947-70E740481C1C}">
                  <a14:useLocalDpi xmlns:a14="http://schemas.microsoft.com/office/drawing/2010/main" val="0"/>
                </a:ext>
              </a:extLst>
            </a:blip>
            <a:stretch>
              <a:fillRect/>
            </a:stretch>
          </p:blipFill>
          <p:spPr>
            <a:xfrm>
              <a:off x="378972" y="3612304"/>
              <a:ext cx="1487603" cy="148760"/>
            </a:xfrm>
            <a:prstGeom prst="rect">
              <a:avLst/>
            </a:prstGeom>
            <a:ln>
              <a:solidFill>
                <a:sysClr val="windowText" lastClr="000000"/>
              </a:solidFill>
            </a:ln>
          </p:spPr>
        </p:pic>
        <p:sp>
          <p:nvSpPr>
            <p:cNvPr id="9" name="TextBox 8"/>
            <p:cNvSpPr txBox="1"/>
            <p:nvPr/>
          </p:nvSpPr>
          <p:spPr>
            <a:xfrm>
              <a:off x="289275" y="2314842"/>
              <a:ext cx="490440" cy="216207"/>
            </a:xfrm>
            <a:prstGeom prst="rect">
              <a:avLst/>
            </a:prstGeom>
            <a:noFill/>
          </p:spPr>
          <p:txBody>
            <a:bodyPr wrap="none" rtlCol="0">
              <a:spAutoFit/>
            </a:bodyPr>
            <a:lstStyle/>
            <a:p>
              <a:r>
                <a:rPr lang="en-US" altLang="ko-KR" sz="1100" b="1" dirty="0">
                  <a:solidFill>
                    <a:prstClr val="black"/>
                  </a:solidFill>
                  <a:latin typeface="Arial" panose="020B0604020202020204" pitchFamily="34" charset="0"/>
                  <a:cs typeface="Arial" panose="020B0604020202020204" pitchFamily="34" charset="0"/>
                </a:rPr>
                <a:t>THP-1</a:t>
              </a:r>
              <a:endParaRPr lang="ko-KR" altLang="en-US" sz="1100" b="1" dirty="0">
                <a:solidFill>
                  <a:prstClr val="black"/>
                </a:solidFill>
                <a:latin typeface="Arial" panose="020B0604020202020204" pitchFamily="34" charset="0"/>
                <a:cs typeface="Arial" panose="020B0604020202020204" pitchFamily="34" charset="0"/>
              </a:endParaRPr>
            </a:p>
          </p:txBody>
        </p:sp>
        <p:pic>
          <p:nvPicPr>
            <p:cNvPr id="10" name="Picture 4" descr="C:\Users\김창웅\Desktop\20190423_231718.png"/>
            <p:cNvPicPr preferRelativeResize="0">
              <a:picLocks noChangeArrowheads="1"/>
            </p:cNvPicPr>
            <p:nvPr/>
          </p:nvPicPr>
          <p:blipFill>
            <a:blip r:embed="rId19">
              <a:extLst>
                <a:ext uri="{BEBA8EAE-BF5A-486C-A8C5-ECC9F3942E4B}">
                  <a14:imgProps xmlns:a14="http://schemas.microsoft.com/office/drawing/2010/main">
                    <a14:imgLayer r:embed="rId20">
                      <a14:imgEffect>
                        <a14:brightnessContrast contrast="40000"/>
                      </a14:imgEffect>
                    </a14:imgLayer>
                  </a14:imgProps>
                </a:ext>
                <a:ext uri="{28A0092B-C50C-407E-A947-70E740481C1C}">
                  <a14:useLocalDpi xmlns:a14="http://schemas.microsoft.com/office/drawing/2010/main" val="0"/>
                </a:ext>
              </a:extLst>
            </a:blip>
            <a:srcRect/>
            <a:stretch>
              <a:fillRect/>
            </a:stretch>
          </p:blipFill>
          <p:spPr bwMode="auto">
            <a:xfrm>
              <a:off x="378972" y="3357550"/>
              <a:ext cx="1487603" cy="208265"/>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1869402" y="2868120"/>
              <a:ext cx="1196161" cy="261610"/>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pNF</a:t>
              </a:r>
              <a:r>
                <a:rPr lang="en-US" altLang="ko-KR" sz="1100" b="1" dirty="0">
                  <a:solidFill>
                    <a:prstClr val="black"/>
                  </a:solidFill>
                  <a:latin typeface="Arial" panose="020B0604020202020204" pitchFamily="34" charset="0"/>
                  <a:cs typeface="Arial" panose="020B0604020202020204" pitchFamily="34" charset="0"/>
                </a:rPr>
                <a:t>-</a:t>
              </a:r>
              <a:r>
                <a:rPr lang="el-GR" altLang="ko-KR" sz="1100" b="1" dirty="0">
                  <a:latin typeface="Arial" panose="020B0604020202020204" pitchFamily="34" charset="0"/>
                  <a:cs typeface="Arial" panose="020B0604020202020204" pitchFamily="34" charset="0"/>
                </a:rPr>
                <a:t>κ</a:t>
              </a:r>
              <a:r>
                <a:rPr lang="en-US" altLang="ko-KR" sz="1100" b="1" dirty="0">
                  <a:solidFill>
                    <a:prstClr val="black"/>
                  </a:solidFill>
                  <a:latin typeface="Arial" panose="020B0604020202020204" pitchFamily="34" charset="0"/>
                  <a:cs typeface="Arial" panose="020B0604020202020204" pitchFamily="34" charset="0"/>
                </a:rPr>
                <a:t>B (p-p65)</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12" name="TextBox 11"/>
            <p:cNvSpPr txBox="1"/>
            <p:nvPr/>
          </p:nvSpPr>
          <p:spPr>
            <a:xfrm>
              <a:off x="1869402" y="3113248"/>
              <a:ext cx="471893" cy="216207"/>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pERK</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13" name="TextBox 12"/>
            <p:cNvSpPr txBox="1"/>
            <p:nvPr/>
          </p:nvSpPr>
          <p:spPr>
            <a:xfrm>
              <a:off x="1869402" y="3569511"/>
              <a:ext cx="769971" cy="216207"/>
            </a:xfrm>
            <a:prstGeom prst="rect">
              <a:avLst/>
            </a:prstGeom>
            <a:noFill/>
          </p:spPr>
          <p:txBody>
            <a:bodyPr wrap="none" rtlCol="0">
              <a:spAutoFit/>
            </a:bodyPr>
            <a:lstStyle/>
            <a:p>
              <a:r>
                <a:rPr lang="en-US" altLang="ko-KR" sz="1100" b="1" dirty="0">
                  <a:solidFill>
                    <a:prstClr val="black"/>
                  </a:solidFill>
                  <a:latin typeface="Arial" panose="020B0604020202020204" pitchFamily="34" charset="0"/>
                  <a:cs typeface="Arial" panose="020B0604020202020204" pitchFamily="34" charset="0"/>
                </a:rPr>
                <a:t>pp38MAPK</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14" name="TextBox 13"/>
            <p:cNvSpPr txBox="1"/>
            <p:nvPr/>
          </p:nvSpPr>
          <p:spPr>
            <a:xfrm>
              <a:off x="1869402" y="3770508"/>
              <a:ext cx="808343" cy="216207"/>
            </a:xfrm>
            <a:prstGeom prst="rect">
              <a:avLst/>
            </a:prstGeom>
            <a:noFill/>
          </p:spPr>
          <p:txBody>
            <a:bodyPr wrap="square" rtlCol="0">
              <a:spAutoFit/>
            </a:bodyPr>
            <a:lstStyle/>
            <a:p>
              <a:r>
                <a:rPr lang="el-GR" altLang="ko-KR" sz="1100" b="1" dirty="0">
                  <a:latin typeface="Arial" panose="020B0604020202020204" pitchFamily="34" charset="0"/>
                  <a:cs typeface="Arial" panose="020B0604020202020204" pitchFamily="34" charset="0"/>
                </a:rPr>
                <a:t>β</a:t>
              </a:r>
              <a:r>
                <a:rPr lang="en-US" altLang="ko-KR" sz="1100" b="1" dirty="0">
                  <a:solidFill>
                    <a:prstClr val="black"/>
                  </a:solidFill>
                  <a:latin typeface="Arial" panose="020B0604020202020204" pitchFamily="34" charset="0"/>
                  <a:cs typeface="Arial" panose="020B0604020202020204" pitchFamily="34" charset="0"/>
                </a:rPr>
                <a:t>-actin</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15" name="TextBox 14"/>
            <p:cNvSpPr txBox="1"/>
            <p:nvPr/>
          </p:nvSpPr>
          <p:spPr>
            <a:xfrm>
              <a:off x="1869402" y="3331468"/>
              <a:ext cx="458645" cy="216207"/>
            </a:xfrm>
            <a:prstGeom prst="rect">
              <a:avLst/>
            </a:prstGeom>
            <a:noFill/>
          </p:spPr>
          <p:txBody>
            <a:bodyPr wrap="none" rtlCol="0">
              <a:spAutoFit/>
            </a:bodyPr>
            <a:lstStyle/>
            <a:p>
              <a:r>
                <a:rPr lang="en-US" altLang="ko-KR" sz="1100" b="1" dirty="0" err="1">
                  <a:solidFill>
                    <a:prstClr val="black"/>
                  </a:solidFill>
                  <a:latin typeface="Arial" panose="020B0604020202020204" pitchFamily="34" charset="0"/>
                  <a:cs typeface="Arial" panose="020B0604020202020204" pitchFamily="34" charset="0"/>
                </a:rPr>
                <a:t>pJNK</a:t>
              </a:r>
              <a:endParaRPr lang="ko-KR" altLang="en-US" sz="1100" b="1" dirty="0">
                <a:solidFill>
                  <a:prstClr val="black"/>
                </a:solidFill>
                <a:latin typeface="Arial" panose="020B0604020202020204" pitchFamily="34" charset="0"/>
                <a:cs typeface="Arial" panose="020B0604020202020204" pitchFamily="34" charset="0"/>
              </a:endParaRPr>
            </a:p>
          </p:txBody>
        </p:sp>
        <p:sp>
          <p:nvSpPr>
            <p:cNvPr id="16" name="TextBox 15">
              <a:extLst>
                <a:ext uri="{FF2B5EF4-FFF2-40B4-BE49-F238E27FC236}">
                  <a16:creationId xmlns:a16="http://schemas.microsoft.com/office/drawing/2014/main" id="{6C08AD10-4DB8-4CDD-80D8-5F1F9915B24A}"/>
                </a:ext>
              </a:extLst>
            </p:cNvPr>
            <p:cNvSpPr txBox="1"/>
            <p:nvPr/>
          </p:nvSpPr>
          <p:spPr>
            <a:xfrm>
              <a:off x="358426" y="2694744"/>
              <a:ext cx="2007281" cy="253916"/>
            </a:xfrm>
            <a:prstGeom prst="rect">
              <a:avLst/>
            </a:prstGeom>
            <a:noFill/>
          </p:spPr>
          <p:txBody>
            <a:bodyPr wrap="none" rtlCol="0">
              <a:spAutoFit/>
            </a:bodyPr>
            <a:lstStyle/>
            <a:p>
              <a:r>
                <a:rPr lang="en-US" altLang="ko-KR" sz="1050" b="1" dirty="0">
                  <a:solidFill>
                    <a:prstClr val="black"/>
                  </a:solidFill>
                  <a:latin typeface="Arial" panose="020B0604020202020204" pitchFamily="34" charset="0"/>
                  <a:cs typeface="Arial" panose="020B0604020202020204" pitchFamily="34" charset="0"/>
                </a:rPr>
                <a:t>0    15   30  45   60  120  (min)</a:t>
              </a:r>
              <a:endParaRPr lang="ko-KR" altLang="en-US" sz="1050" b="1" dirty="0">
                <a:solidFill>
                  <a:prstClr val="black"/>
                </a:solidFill>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7A192C24-5CF0-4C6A-A6AD-3654428E64D2}"/>
                </a:ext>
              </a:extLst>
            </p:cNvPr>
            <p:cNvSpPr txBox="1"/>
            <p:nvPr/>
          </p:nvSpPr>
          <p:spPr>
            <a:xfrm>
              <a:off x="613032" y="2502856"/>
              <a:ext cx="924973" cy="209848"/>
            </a:xfrm>
            <a:prstGeom prst="rect">
              <a:avLst/>
            </a:prstGeom>
            <a:noFill/>
          </p:spPr>
          <p:txBody>
            <a:bodyPr wrap="none" rtlCol="0">
              <a:spAutoFit/>
            </a:bodyPr>
            <a:lstStyle/>
            <a:p>
              <a:r>
                <a:rPr lang="en-US" altLang="ko-KR" sz="1050" b="1" dirty="0">
                  <a:solidFill>
                    <a:prstClr val="black"/>
                  </a:solidFill>
                  <a:latin typeface="Arial" panose="020B0604020202020204" pitchFamily="34" charset="0"/>
                  <a:cs typeface="Arial" panose="020B0604020202020204" pitchFamily="34" charset="0"/>
                </a:rPr>
                <a:t>NP (100</a:t>
              </a:r>
              <a:r>
                <a:rPr lang="el-GR" altLang="ko-KR" sz="1050" b="1" dirty="0">
                  <a:latin typeface="Arial" panose="020B0604020202020204" pitchFamily="34" charset="0"/>
                  <a:cs typeface="Arial" panose="020B0604020202020204" pitchFamily="34" charset="0"/>
                </a:rPr>
                <a:t> μ</a:t>
              </a:r>
              <a:r>
                <a:rPr lang="en-US" altLang="ko-KR" sz="1050" b="1" dirty="0">
                  <a:solidFill>
                    <a:prstClr val="black"/>
                  </a:solidFill>
                  <a:latin typeface="Arial" panose="020B0604020202020204" pitchFamily="34" charset="0"/>
                  <a:cs typeface="Arial" panose="020B0604020202020204" pitchFamily="34" charset="0"/>
                </a:rPr>
                <a:t>g/ml)</a:t>
              </a:r>
              <a:endParaRPr lang="ko-KR" altLang="en-US" sz="1050" b="1" dirty="0">
                <a:solidFill>
                  <a:prstClr val="black"/>
                </a:solidFill>
                <a:latin typeface="Arial" panose="020B0604020202020204" pitchFamily="34" charset="0"/>
                <a:cs typeface="Arial" panose="020B0604020202020204" pitchFamily="34" charset="0"/>
              </a:endParaRPr>
            </a:p>
          </p:txBody>
        </p:sp>
        <p:cxnSp>
          <p:nvCxnSpPr>
            <p:cNvPr id="18" name="직선 연결선 17">
              <a:extLst>
                <a:ext uri="{FF2B5EF4-FFF2-40B4-BE49-F238E27FC236}">
                  <a16:creationId xmlns:a16="http://schemas.microsoft.com/office/drawing/2014/main" id="{0B6F8DF5-4C6D-44F8-B58C-041BF75328E1}"/>
                </a:ext>
              </a:extLst>
            </p:cNvPr>
            <p:cNvCxnSpPr>
              <a:cxnSpLocks/>
            </p:cNvCxnSpPr>
            <p:nvPr/>
          </p:nvCxnSpPr>
          <p:spPr>
            <a:xfrm>
              <a:off x="378972" y="2718128"/>
              <a:ext cx="1393093" cy="0"/>
            </a:xfrm>
            <a:prstGeom prst="line">
              <a:avLst/>
            </a:prstGeom>
            <a:noFill/>
            <a:ln w="12700" cap="flat" cmpd="sng" algn="ctr">
              <a:solidFill>
                <a:sysClr val="windowText" lastClr="000000"/>
              </a:solidFill>
              <a:prstDash val="solid"/>
              <a:miter lim="800000"/>
            </a:ln>
            <a:effectLst/>
          </p:spPr>
        </p:cxnSp>
        <p:sp>
          <p:nvSpPr>
            <p:cNvPr id="46" name="직사각형 45">
              <a:extLst>
                <a:ext uri="{FF2B5EF4-FFF2-40B4-BE49-F238E27FC236}">
                  <a16:creationId xmlns:a16="http://schemas.microsoft.com/office/drawing/2014/main" id="{537A8C60-FDC4-46B3-A738-DEC1F1FF6B77}"/>
                </a:ext>
              </a:extLst>
            </p:cNvPr>
            <p:cNvSpPr/>
            <p:nvPr/>
          </p:nvSpPr>
          <p:spPr>
            <a:xfrm>
              <a:off x="68949" y="2502889"/>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d</a:t>
              </a:r>
            </a:p>
          </p:txBody>
        </p:sp>
        <p:sp>
          <p:nvSpPr>
            <p:cNvPr id="48" name="직사각형 47">
              <a:extLst>
                <a:ext uri="{FF2B5EF4-FFF2-40B4-BE49-F238E27FC236}">
                  <a16:creationId xmlns:a16="http://schemas.microsoft.com/office/drawing/2014/main" id="{537A8C60-FDC4-46B3-A738-DEC1F1FF6B77}"/>
                </a:ext>
              </a:extLst>
            </p:cNvPr>
            <p:cNvSpPr/>
            <p:nvPr/>
          </p:nvSpPr>
          <p:spPr>
            <a:xfrm>
              <a:off x="3271322" y="2512560"/>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e</a:t>
              </a:r>
            </a:p>
          </p:txBody>
        </p:sp>
        <p:sp>
          <p:nvSpPr>
            <p:cNvPr id="54" name="직사각형 53">
              <a:extLst>
                <a:ext uri="{FF2B5EF4-FFF2-40B4-BE49-F238E27FC236}">
                  <a16:creationId xmlns:a16="http://schemas.microsoft.com/office/drawing/2014/main" id="{537A8C60-FDC4-46B3-A738-DEC1F1FF6B77}"/>
                </a:ext>
              </a:extLst>
            </p:cNvPr>
            <p:cNvSpPr/>
            <p:nvPr/>
          </p:nvSpPr>
          <p:spPr>
            <a:xfrm>
              <a:off x="3275330" y="4362339"/>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g</a:t>
              </a:r>
            </a:p>
          </p:txBody>
        </p:sp>
      </p:grpSp>
      <p:graphicFrame>
        <p:nvGraphicFramePr>
          <p:cNvPr id="58" name="개체 57">
            <a:extLst>
              <a:ext uri="{FF2B5EF4-FFF2-40B4-BE49-F238E27FC236}">
                <a16:creationId xmlns:a16="http://schemas.microsoft.com/office/drawing/2014/main" id="{3CB6E99B-8C11-4634-9AEA-68324D6357ED}"/>
              </a:ext>
            </a:extLst>
          </p:cNvPr>
          <p:cNvGraphicFramePr>
            <a:graphicFrameLocks noChangeAspect="1"/>
          </p:cNvGraphicFramePr>
          <p:nvPr>
            <p:extLst>
              <p:ext uri="{D42A27DB-BD31-4B8C-83A1-F6EECF244321}">
                <p14:modId xmlns:p14="http://schemas.microsoft.com/office/powerpoint/2010/main" val="3197185723"/>
              </p:ext>
            </p:extLst>
          </p:nvPr>
        </p:nvGraphicFramePr>
        <p:xfrm>
          <a:off x="4753206" y="2308616"/>
          <a:ext cx="1536333" cy="1674091"/>
        </p:xfrm>
        <a:graphic>
          <a:graphicData uri="http://schemas.openxmlformats.org/presentationml/2006/ole">
            <mc:AlternateContent xmlns:mc="http://schemas.openxmlformats.org/markup-compatibility/2006">
              <mc:Choice xmlns:v="urn:schemas-microsoft-com:vml" Requires="v">
                <p:oleObj spid="_x0000_s3447" name="Prism 9" r:id="rId21" imgW="1858300" imgH="2026227" progId="Prism9.Document">
                  <p:embed/>
                </p:oleObj>
              </mc:Choice>
              <mc:Fallback>
                <p:oleObj name="Prism 9" r:id="rId21" imgW="1858300" imgH="2026227" progId="Prism9.Document">
                  <p:embed/>
                  <p:pic>
                    <p:nvPicPr>
                      <p:cNvPr id="0" name=""/>
                      <p:cNvPicPr/>
                      <p:nvPr/>
                    </p:nvPicPr>
                    <p:blipFill>
                      <a:blip r:embed="rId22"/>
                      <a:stretch>
                        <a:fillRect/>
                      </a:stretch>
                    </p:blipFill>
                    <p:spPr>
                      <a:xfrm>
                        <a:off x="4753206" y="2308616"/>
                        <a:ext cx="1536333" cy="1674091"/>
                      </a:xfrm>
                      <a:prstGeom prst="rect">
                        <a:avLst/>
                      </a:prstGeom>
                    </p:spPr>
                  </p:pic>
                </p:oleObj>
              </mc:Fallback>
            </mc:AlternateContent>
          </a:graphicData>
        </a:graphic>
      </p:graphicFrame>
      <p:grpSp>
        <p:nvGrpSpPr>
          <p:cNvPr id="73" name="그룹 72">
            <a:extLst>
              <a:ext uri="{FF2B5EF4-FFF2-40B4-BE49-F238E27FC236}">
                <a16:creationId xmlns:a16="http://schemas.microsoft.com/office/drawing/2014/main" id="{DAE6F989-12C0-458D-A1DE-428412A6FF24}"/>
              </a:ext>
            </a:extLst>
          </p:cNvPr>
          <p:cNvGrpSpPr/>
          <p:nvPr/>
        </p:nvGrpSpPr>
        <p:grpSpPr>
          <a:xfrm>
            <a:off x="227458" y="5502095"/>
            <a:ext cx="2959835" cy="1429238"/>
            <a:chOff x="227458" y="6797196"/>
            <a:chExt cx="2959835" cy="1429238"/>
          </a:xfrm>
        </p:grpSpPr>
        <p:sp>
          <p:nvSpPr>
            <p:cNvPr id="45" name="직사각형 44">
              <a:extLst>
                <a:ext uri="{FF2B5EF4-FFF2-40B4-BE49-F238E27FC236}">
                  <a16:creationId xmlns:a16="http://schemas.microsoft.com/office/drawing/2014/main" id="{537A8C60-FDC4-46B3-A738-DEC1F1FF6B77}"/>
                </a:ext>
              </a:extLst>
            </p:cNvPr>
            <p:cNvSpPr/>
            <p:nvPr/>
          </p:nvSpPr>
          <p:spPr>
            <a:xfrm>
              <a:off x="289275" y="6797196"/>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h</a:t>
              </a:r>
            </a:p>
          </p:txBody>
        </p:sp>
        <p:graphicFrame>
          <p:nvGraphicFramePr>
            <p:cNvPr id="63" name="개체 62">
              <a:extLst>
                <a:ext uri="{FF2B5EF4-FFF2-40B4-BE49-F238E27FC236}">
                  <a16:creationId xmlns:a16="http://schemas.microsoft.com/office/drawing/2014/main" id="{3433593A-2512-4E28-B355-BC6A25A85CA6}"/>
                </a:ext>
              </a:extLst>
            </p:cNvPr>
            <p:cNvGraphicFramePr>
              <a:graphicFrameLocks noChangeAspect="1"/>
            </p:cNvGraphicFramePr>
            <p:nvPr>
              <p:extLst>
                <p:ext uri="{D42A27DB-BD31-4B8C-83A1-F6EECF244321}">
                  <p14:modId xmlns:p14="http://schemas.microsoft.com/office/powerpoint/2010/main" val="2741492429"/>
                </p:ext>
              </p:extLst>
            </p:nvPr>
          </p:nvGraphicFramePr>
          <p:xfrm>
            <a:off x="227458" y="6839668"/>
            <a:ext cx="2959835" cy="1386766"/>
          </p:xfrm>
          <a:graphic>
            <a:graphicData uri="http://schemas.openxmlformats.org/presentationml/2006/ole">
              <mc:AlternateContent xmlns:mc="http://schemas.openxmlformats.org/markup-compatibility/2006">
                <mc:Choice xmlns:v="urn:schemas-microsoft-com:vml" Requires="v">
                  <p:oleObj spid="_x0000_s3448" name="Prism 9" r:id="rId23" imgW="3581190" imgH="1677237" progId="Prism9.Document">
                    <p:embed/>
                  </p:oleObj>
                </mc:Choice>
                <mc:Fallback>
                  <p:oleObj name="Prism 9" r:id="rId23" imgW="3581190" imgH="1677237" progId="Prism9.Document">
                    <p:embed/>
                    <p:pic>
                      <p:nvPicPr>
                        <p:cNvPr id="0" name=""/>
                        <p:cNvPicPr/>
                        <p:nvPr/>
                      </p:nvPicPr>
                      <p:blipFill>
                        <a:blip r:embed="rId24"/>
                        <a:stretch>
                          <a:fillRect/>
                        </a:stretch>
                      </p:blipFill>
                      <p:spPr>
                        <a:xfrm>
                          <a:off x="227458" y="6839668"/>
                          <a:ext cx="2959835" cy="1386766"/>
                        </a:xfrm>
                        <a:prstGeom prst="rect">
                          <a:avLst/>
                        </a:prstGeom>
                      </p:spPr>
                    </p:pic>
                  </p:oleObj>
                </mc:Fallback>
              </mc:AlternateContent>
            </a:graphicData>
          </a:graphic>
        </p:graphicFrame>
      </p:grpSp>
      <p:graphicFrame>
        <p:nvGraphicFramePr>
          <p:cNvPr id="26" name="개체 25">
            <a:extLst>
              <a:ext uri="{FF2B5EF4-FFF2-40B4-BE49-F238E27FC236}">
                <a16:creationId xmlns:a16="http://schemas.microsoft.com/office/drawing/2014/main" id="{E441BB8A-EF1B-4D46-879B-316F14974DD2}"/>
              </a:ext>
            </a:extLst>
          </p:cNvPr>
          <p:cNvGraphicFramePr>
            <a:graphicFrameLocks noChangeAspect="1"/>
          </p:cNvGraphicFramePr>
          <p:nvPr>
            <p:extLst>
              <p:ext uri="{D42A27DB-BD31-4B8C-83A1-F6EECF244321}">
                <p14:modId xmlns:p14="http://schemas.microsoft.com/office/powerpoint/2010/main" val="1189733695"/>
              </p:ext>
            </p:extLst>
          </p:nvPr>
        </p:nvGraphicFramePr>
        <p:xfrm>
          <a:off x="-79601" y="467806"/>
          <a:ext cx="2749550" cy="1724025"/>
        </p:xfrm>
        <a:graphic>
          <a:graphicData uri="http://schemas.openxmlformats.org/presentationml/2006/ole">
            <mc:AlternateContent xmlns:mc="http://schemas.openxmlformats.org/markup-compatibility/2006">
              <mc:Choice xmlns:v="urn:schemas-microsoft-com:vml" Requires="v">
                <p:oleObj spid="_x0000_s3449" name="Prism 9" r:id="rId25" imgW="3328014" imgH="2085652" progId="Prism9.Document">
                  <p:embed/>
                </p:oleObj>
              </mc:Choice>
              <mc:Fallback>
                <p:oleObj name="Prism 9" r:id="rId25" imgW="3328014" imgH="2085652" progId="Prism9.Document">
                  <p:embed/>
                  <p:pic>
                    <p:nvPicPr>
                      <p:cNvPr id="0" name=""/>
                      <p:cNvPicPr/>
                      <p:nvPr/>
                    </p:nvPicPr>
                    <p:blipFill>
                      <a:blip r:embed="rId26"/>
                      <a:stretch>
                        <a:fillRect/>
                      </a:stretch>
                    </p:blipFill>
                    <p:spPr>
                      <a:xfrm>
                        <a:off x="-79601" y="467806"/>
                        <a:ext cx="2749550" cy="1724025"/>
                      </a:xfrm>
                      <a:prstGeom prst="rect">
                        <a:avLst/>
                      </a:prstGeom>
                    </p:spPr>
                  </p:pic>
                </p:oleObj>
              </mc:Fallback>
            </mc:AlternateContent>
          </a:graphicData>
        </a:graphic>
      </p:graphicFrame>
      <p:sp>
        <p:nvSpPr>
          <p:cNvPr id="65" name="직사각형 64">
            <a:extLst>
              <a:ext uri="{FF2B5EF4-FFF2-40B4-BE49-F238E27FC236}">
                <a16:creationId xmlns:a16="http://schemas.microsoft.com/office/drawing/2014/main" id="{23DFB7B2-4CB6-4C06-959A-5AC22ADA75F6}"/>
              </a:ext>
            </a:extLst>
          </p:cNvPr>
          <p:cNvSpPr/>
          <p:nvPr/>
        </p:nvSpPr>
        <p:spPr>
          <a:xfrm>
            <a:off x="4880" y="41829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grpSp>
        <p:nvGrpSpPr>
          <p:cNvPr id="69" name="그룹 68">
            <a:extLst>
              <a:ext uri="{FF2B5EF4-FFF2-40B4-BE49-F238E27FC236}">
                <a16:creationId xmlns:a16="http://schemas.microsoft.com/office/drawing/2014/main" id="{A781173D-0A63-41AD-A5B0-3D8B4E9514A3}"/>
              </a:ext>
            </a:extLst>
          </p:cNvPr>
          <p:cNvGrpSpPr/>
          <p:nvPr/>
        </p:nvGrpSpPr>
        <p:grpSpPr>
          <a:xfrm>
            <a:off x="2474913" y="445912"/>
            <a:ext cx="3252787" cy="1745861"/>
            <a:chOff x="2474913" y="633802"/>
            <a:chExt cx="3252787" cy="1745861"/>
          </a:xfrm>
        </p:grpSpPr>
        <p:graphicFrame>
          <p:nvGraphicFramePr>
            <p:cNvPr id="44" name="개체 43">
              <a:extLst>
                <a:ext uri="{FF2B5EF4-FFF2-40B4-BE49-F238E27FC236}">
                  <a16:creationId xmlns:a16="http://schemas.microsoft.com/office/drawing/2014/main" id="{2BAE09ED-BEED-48E6-AFD9-1CFD3B8040F9}"/>
                </a:ext>
              </a:extLst>
            </p:cNvPr>
            <p:cNvGraphicFramePr>
              <a:graphicFrameLocks noChangeAspect="1"/>
            </p:cNvGraphicFramePr>
            <p:nvPr>
              <p:extLst>
                <p:ext uri="{D42A27DB-BD31-4B8C-83A1-F6EECF244321}">
                  <p14:modId xmlns:p14="http://schemas.microsoft.com/office/powerpoint/2010/main" val="1688369786"/>
                </p:ext>
              </p:extLst>
            </p:nvPr>
          </p:nvGraphicFramePr>
          <p:xfrm>
            <a:off x="2474913" y="655638"/>
            <a:ext cx="3252787" cy="1724025"/>
          </p:xfrm>
          <a:graphic>
            <a:graphicData uri="http://schemas.openxmlformats.org/presentationml/2006/ole">
              <mc:AlternateContent xmlns:mc="http://schemas.openxmlformats.org/markup-compatibility/2006">
                <mc:Choice xmlns:v="urn:schemas-microsoft-com:vml" Requires="v">
                  <p:oleObj spid="_x0000_s3450" name="Prism 9" r:id="rId27" imgW="3934843" imgH="2085652" progId="Prism9.Document">
                    <p:embed/>
                  </p:oleObj>
                </mc:Choice>
                <mc:Fallback>
                  <p:oleObj name="Prism 9" r:id="rId27" imgW="3934843" imgH="2085652" progId="Prism9.Document">
                    <p:embed/>
                    <p:pic>
                      <p:nvPicPr>
                        <p:cNvPr id="0" name=""/>
                        <p:cNvPicPr/>
                        <p:nvPr/>
                      </p:nvPicPr>
                      <p:blipFill>
                        <a:blip r:embed="rId28"/>
                        <a:stretch>
                          <a:fillRect/>
                        </a:stretch>
                      </p:blipFill>
                      <p:spPr>
                        <a:xfrm>
                          <a:off x="2474913" y="655638"/>
                          <a:ext cx="3252787" cy="1724025"/>
                        </a:xfrm>
                        <a:prstGeom prst="rect">
                          <a:avLst/>
                        </a:prstGeom>
                      </p:spPr>
                    </p:pic>
                  </p:oleObj>
                </mc:Fallback>
              </mc:AlternateContent>
            </a:graphicData>
          </a:graphic>
        </p:graphicFrame>
        <p:sp>
          <p:nvSpPr>
            <p:cNvPr id="66" name="직사각형 65">
              <a:extLst>
                <a:ext uri="{FF2B5EF4-FFF2-40B4-BE49-F238E27FC236}">
                  <a16:creationId xmlns:a16="http://schemas.microsoft.com/office/drawing/2014/main" id="{87FB879C-0910-43AD-8797-F8995EBACB8C}"/>
                </a:ext>
              </a:extLst>
            </p:cNvPr>
            <p:cNvSpPr/>
            <p:nvPr/>
          </p:nvSpPr>
          <p:spPr>
            <a:xfrm>
              <a:off x="2542350" y="633802"/>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grpSp>
      <p:grpSp>
        <p:nvGrpSpPr>
          <p:cNvPr id="70" name="그룹 69">
            <a:extLst>
              <a:ext uri="{FF2B5EF4-FFF2-40B4-BE49-F238E27FC236}">
                <a16:creationId xmlns:a16="http://schemas.microsoft.com/office/drawing/2014/main" id="{4E99B4DF-A326-437A-ADF5-4D0B30C74476}"/>
              </a:ext>
            </a:extLst>
          </p:cNvPr>
          <p:cNvGrpSpPr/>
          <p:nvPr/>
        </p:nvGrpSpPr>
        <p:grpSpPr>
          <a:xfrm>
            <a:off x="5522025" y="353842"/>
            <a:ext cx="1414654" cy="1859664"/>
            <a:chOff x="5522025" y="541732"/>
            <a:chExt cx="1414654" cy="1859664"/>
          </a:xfrm>
        </p:grpSpPr>
        <p:graphicFrame>
          <p:nvGraphicFramePr>
            <p:cNvPr id="47" name="개체 46">
              <a:extLst>
                <a:ext uri="{FF2B5EF4-FFF2-40B4-BE49-F238E27FC236}">
                  <a16:creationId xmlns:a16="http://schemas.microsoft.com/office/drawing/2014/main" id="{3FE43CE1-AD4C-4949-B615-A3D90FFC1FC7}"/>
                </a:ext>
              </a:extLst>
            </p:cNvPr>
            <p:cNvGraphicFramePr>
              <a:graphicFrameLocks noChangeAspect="1"/>
            </p:cNvGraphicFramePr>
            <p:nvPr>
              <p:extLst>
                <p:ext uri="{D42A27DB-BD31-4B8C-83A1-F6EECF244321}">
                  <p14:modId xmlns:p14="http://schemas.microsoft.com/office/powerpoint/2010/main" val="2264777673"/>
                </p:ext>
              </p:extLst>
            </p:nvPr>
          </p:nvGraphicFramePr>
          <p:xfrm>
            <a:off x="5649624" y="558060"/>
            <a:ext cx="1287055" cy="1843336"/>
          </p:xfrm>
          <a:graphic>
            <a:graphicData uri="http://schemas.openxmlformats.org/presentationml/2006/ole">
              <mc:AlternateContent xmlns:mc="http://schemas.openxmlformats.org/markup-compatibility/2006">
                <mc:Choice xmlns:v="urn:schemas-microsoft-com:vml" Requires="v">
                  <p:oleObj spid="_x0000_s3451" name="Prism 9" r:id="rId29" imgW="1557947" imgH="2230434" progId="Prism9.Document">
                    <p:embed/>
                  </p:oleObj>
                </mc:Choice>
                <mc:Fallback>
                  <p:oleObj name="Prism 9" r:id="rId29" imgW="1557947" imgH="2230434" progId="Prism9.Document">
                    <p:embed/>
                    <p:pic>
                      <p:nvPicPr>
                        <p:cNvPr id="0" name=""/>
                        <p:cNvPicPr/>
                        <p:nvPr/>
                      </p:nvPicPr>
                      <p:blipFill>
                        <a:blip r:embed="rId30"/>
                        <a:stretch>
                          <a:fillRect/>
                        </a:stretch>
                      </p:blipFill>
                      <p:spPr>
                        <a:xfrm>
                          <a:off x="5649624" y="558060"/>
                          <a:ext cx="1287055" cy="1843336"/>
                        </a:xfrm>
                        <a:prstGeom prst="rect">
                          <a:avLst/>
                        </a:prstGeom>
                      </p:spPr>
                    </p:pic>
                  </p:oleObj>
                </mc:Fallback>
              </mc:AlternateContent>
            </a:graphicData>
          </a:graphic>
        </p:graphicFrame>
        <p:sp>
          <p:nvSpPr>
            <p:cNvPr id="67" name="직사각형 66">
              <a:extLst>
                <a:ext uri="{FF2B5EF4-FFF2-40B4-BE49-F238E27FC236}">
                  <a16:creationId xmlns:a16="http://schemas.microsoft.com/office/drawing/2014/main" id="{31489583-AE57-45F7-B029-E34AEB41480E}"/>
                </a:ext>
              </a:extLst>
            </p:cNvPr>
            <p:cNvSpPr/>
            <p:nvPr/>
          </p:nvSpPr>
          <p:spPr>
            <a:xfrm>
              <a:off x="5522025" y="541732"/>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grpSp>
      <p:grpSp>
        <p:nvGrpSpPr>
          <p:cNvPr id="74" name="그룹 73">
            <a:extLst>
              <a:ext uri="{FF2B5EF4-FFF2-40B4-BE49-F238E27FC236}">
                <a16:creationId xmlns:a16="http://schemas.microsoft.com/office/drawing/2014/main" id="{C5E5D2AB-4A2B-4540-95FF-43D01206CD97}"/>
              </a:ext>
            </a:extLst>
          </p:cNvPr>
          <p:cNvGrpSpPr/>
          <p:nvPr/>
        </p:nvGrpSpPr>
        <p:grpSpPr>
          <a:xfrm>
            <a:off x="3187293" y="5502095"/>
            <a:ext cx="2874556" cy="1429238"/>
            <a:chOff x="3187293" y="6797196"/>
            <a:chExt cx="2874556" cy="1429238"/>
          </a:xfrm>
        </p:grpSpPr>
        <p:graphicFrame>
          <p:nvGraphicFramePr>
            <p:cNvPr id="64" name="개체 63">
              <a:extLst>
                <a:ext uri="{FF2B5EF4-FFF2-40B4-BE49-F238E27FC236}">
                  <a16:creationId xmlns:a16="http://schemas.microsoft.com/office/drawing/2014/main" id="{724B25C2-A7DB-4D98-9D5A-C1E1EA4ACBF9}"/>
                </a:ext>
              </a:extLst>
            </p:cNvPr>
            <p:cNvGraphicFramePr>
              <a:graphicFrameLocks noChangeAspect="1"/>
            </p:cNvGraphicFramePr>
            <p:nvPr>
              <p:extLst>
                <p:ext uri="{D42A27DB-BD31-4B8C-83A1-F6EECF244321}">
                  <p14:modId xmlns:p14="http://schemas.microsoft.com/office/powerpoint/2010/main" val="1443495090"/>
                </p:ext>
              </p:extLst>
            </p:nvPr>
          </p:nvGraphicFramePr>
          <p:xfrm>
            <a:off x="3187293" y="6839668"/>
            <a:ext cx="2874556" cy="1386766"/>
          </p:xfrm>
          <a:graphic>
            <a:graphicData uri="http://schemas.openxmlformats.org/presentationml/2006/ole">
              <mc:AlternateContent xmlns:mc="http://schemas.openxmlformats.org/markup-compatibility/2006">
                <mc:Choice xmlns:v="urn:schemas-microsoft-com:vml" Requires="v">
                  <p:oleObj spid="_x0000_s3452" name="Prism 9" r:id="rId31" imgW="3477470" imgH="1677237" progId="Prism9.Document">
                    <p:embed/>
                  </p:oleObj>
                </mc:Choice>
                <mc:Fallback>
                  <p:oleObj name="Prism 9" r:id="rId31" imgW="3477470" imgH="1677237" progId="Prism9.Document">
                    <p:embed/>
                    <p:pic>
                      <p:nvPicPr>
                        <p:cNvPr id="0" name=""/>
                        <p:cNvPicPr/>
                        <p:nvPr/>
                      </p:nvPicPr>
                      <p:blipFill>
                        <a:blip r:embed="rId32"/>
                        <a:stretch>
                          <a:fillRect/>
                        </a:stretch>
                      </p:blipFill>
                      <p:spPr>
                        <a:xfrm>
                          <a:off x="3187293" y="6839668"/>
                          <a:ext cx="2874556" cy="1386766"/>
                        </a:xfrm>
                        <a:prstGeom prst="rect">
                          <a:avLst/>
                        </a:prstGeom>
                      </p:spPr>
                    </p:pic>
                  </p:oleObj>
                </mc:Fallback>
              </mc:AlternateContent>
            </a:graphicData>
          </a:graphic>
        </p:graphicFrame>
        <p:sp>
          <p:nvSpPr>
            <p:cNvPr id="71" name="직사각형 70">
              <a:extLst>
                <a:ext uri="{FF2B5EF4-FFF2-40B4-BE49-F238E27FC236}">
                  <a16:creationId xmlns:a16="http://schemas.microsoft.com/office/drawing/2014/main" id="{F0E5255A-CC73-4E34-9E67-2ED9D8698087}"/>
                </a:ext>
              </a:extLst>
            </p:cNvPr>
            <p:cNvSpPr/>
            <p:nvPr/>
          </p:nvSpPr>
          <p:spPr>
            <a:xfrm>
              <a:off x="3260140" y="6797196"/>
              <a:ext cx="219932" cy="246221"/>
            </a:xfrm>
            <a:prstGeom prst="rect">
              <a:avLst/>
            </a:prstGeom>
          </p:spPr>
          <p:txBody>
            <a:bodyPr wrap="none">
              <a:spAutoFit/>
            </a:bodyPr>
            <a:lstStyle/>
            <a:p>
              <a:r>
                <a:rPr lang="en-US" altLang="ko-KR" sz="1000" b="1" dirty="0" err="1">
                  <a:latin typeface="Arial" panose="020B0604020202020204" pitchFamily="34" charset="0"/>
                  <a:cs typeface="Arial" panose="020B0604020202020204" pitchFamily="34" charset="0"/>
                </a:rPr>
                <a:t>i</a:t>
              </a:r>
              <a:endParaRPr lang="en-US" altLang="ko-KR" sz="1000" b="1" dirty="0">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7570718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개체 1">
            <a:extLst>
              <a:ext uri="{FF2B5EF4-FFF2-40B4-BE49-F238E27FC236}">
                <a16:creationId xmlns:a16="http://schemas.microsoft.com/office/drawing/2014/main" id="{C53A4255-1E05-4A00-8788-1CDD5B067D78}"/>
              </a:ext>
            </a:extLst>
          </p:cNvPr>
          <p:cNvGraphicFramePr>
            <a:graphicFrameLocks noChangeAspect="1"/>
          </p:cNvGraphicFramePr>
          <p:nvPr>
            <p:extLst>
              <p:ext uri="{D42A27DB-BD31-4B8C-83A1-F6EECF244321}">
                <p14:modId xmlns:p14="http://schemas.microsoft.com/office/powerpoint/2010/main" val="1533234532"/>
              </p:ext>
            </p:extLst>
          </p:nvPr>
        </p:nvGraphicFramePr>
        <p:xfrm>
          <a:off x="303746" y="982342"/>
          <a:ext cx="2048005" cy="1796105"/>
        </p:xfrm>
        <a:graphic>
          <a:graphicData uri="http://schemas.openxmlformats.org/presentationml/2006/ole">
            <mc:AlternateContent xmlns:mc="http://schemas.openxmlformats.org/markup-compatibility/2006">
              <mc:Choice xmlns:v="urn:schemas-microsoft-com:vml" Requires="v">
                <p:oleObj spid="_x0000_s4363" name="Prism 9" r:id="rId3" imgW="2478814" imgH="2172809" progId="Prism9.Document">
                  <p:embed/>
                </p:oleObj>
              </mc:Choice>
              <mc:Fallback>
                <p:oleObj name="Prism 9" r:id="rId3" imgW="2478814" imgH="2172809" progId="Prism9.Document">
                  <p:embed/>
                  <p:pic>
                    <p:nvPicPr>
                      <p:cNvPr id="96" name="개체 95">
                        <a:extLst>
                          <a:ext uri="{FF2B5EF4-FFF2-40B4-BE49-F238E27FC236}">
                            <a16:creationId xmlns:a16="http://schemas.microsoft.com/office/drawing/2014/main" id="{C53A4255-1E05-4A00-8788-1CDD5B067D78}"/>
                          </a:ext>
                        </a:extLst>
                      </p:cNvPr>
                      <p:cNvPicPr/>
                      <p:nvPr/>
                    </p:nvPicPr>
                    <p:blipFill>
                      <a:blip r:embed="rId4"/>
                      <a:stretch>
                        <a:fillRect/>
                      </a:stretch>
                    </p:blipFill>
                    <p:spPr>
                      <a:xfrm>
                        <a:off x="303746" y="982342"/>
                        <a:ext cx="2048005" cy="1796105"/>
                      </a:xfrm>
                      <a:prstGeom prst="rect">
                        <a:avLst/>
                      </a:prstGeom>
                    </p:spPr>
                  </p:pic>
                </p:oleObj>
              </mc:Fallback>
            </mc:AlternateContent>
          </a:graphicData>
        </a:graphic>
      </p:graphicFrame>
      <p:sp>
        <p:nvSpPr>
          <p:cNvPr id="3"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6</a:t>
            </a:r>
          </a:p>
        </p:txBody>
      </p:sp>
      <p:graphicFrame>
        <p:nvGraphicFramePr>
          <p:cNvPr id="9" name="개체 8">
            <a:extLst>
              <a:ext uri="{FF2B5EF4-FFF2-40B4-BE49-F238E27FC236}">
                <a16:creationId xmlns:a16="http://schemas.microsoft.com/office/drawing/2014/main" id="{9D357588-534E-41EA-82CE-622CAED19498}"/>
              </a:ext>
            </a:extLst>
          </p:cNvPr>
          <p:cNvGraphicFramePr>
            <a:graphicFrameLocks noChangeAspect="1"/>
          </p:cNvGraphicFramePr>
          <p:nvPr>
            <p:extLst>
              <p:ext uri="{D42A27DB-BD31-4B8C-83A1-F6EECF244321}">
                <p14:modId xmlns:p14="http://schemas.microsoft.com/office/powerpoint/2010/main" val="4084931768"/>
              </p:ext>
            </p:extLst>
          </p:nvPr>
        </p:nvGraphicFramePr>
        <p:xfrm>
          <a:off x="2828925" y="2673104"/>
          <a:ext cx="3976688" cy="1549400"/>
        </p:xfrm>
        <a:graphic>
          <a:graphicData uri="http://schemas.openxmlformats.org/presentationml/2006/ole">
            <mc:AlternateContent xmlns:mc="http://schemas.openxmlformats.org/markup-compatibility/2006">
              <mc:Choice xmlns:v="urn:schemas-microsoft-com:vml" Requires="v">
                <p:oleObj spid="_x0000_s4364" name="Prism 9" r:id="rId5" imgW="4809973" imgH="1875322" progId="Prism9.Document">
                  <p:embed/>
                </p:oleObj>
              </mc:Choice>
              <mc:Fallback>
                <p:oleObj name="Prism 9" r:id="rId5" imgW="4809973" imgH="1875322" progId="Prism9.Document">
                  <p:embed/>
                  <p:pic>
                    <p:nvPicPr>
                      <p:cNvPr id="111" name="개체 110">
                        <a:extLst>
                          <a:ext uri="{FF2B5EF4-FFF2-40B4-BE49-F238E27FC236}">
                            <a16:creationId xmlns:a16="http://schemas.microsoft.com/office/drawing/2014/main" id="{9D357588-534E-41EA-82CE-622CAED19498}"/>
                          </a:ext>
                        </a:extLst>
                      </p:cNvPr>
                      <p:cNvPicPr/>
                      <p:nvPr/>
                    </p:nvPicPr>
                    <p:blipFill>
                      <a:blip r:embed="rId6"/>
                      <a:stretch>
                        <a:fillRect/>
                      </a:stretch>
                    </p:blipFill>
                    <p:spPr>
                      <a:xfrm>
                        <a:off x="2828925" y="2673104"/>
                        <a:ext cx="3976688" cy="1549400"/>
                      </a:xfrm>
                      <a:prstGeom prst="rect">
                        <a:avLst/>
                      </a:prstGeom>
                    </p:spPr>
                  </p:pic>
                </p:oleObj>
              </mc:Fallback>
            </mc:AlternateContent>
          </a:graphicData>
        </a:graphic>
      </p:graphicFrame>
      <p:graphicFrame>
        <p:nvGraphicFramePr>
          <p:cNvPr id="14" name="개체 13">
            <a:extLst>
              <a:ext uri="{FF2B5EF4-FFF2-40B4-BE49-F238E27FC236}">
                <a16:creationId xmlns:a16="http://schemas.microsoft.com/office/drawing/2014/main" id="{6653EB7C-7D31-473A-B79D-CD82C2BB027C}"/>
              </a:ext>
            </a:extLst>
          </p:cNvPr>
          <p:cNvGraphicFramePr>
            <a:graphicFrameLocks noChangeAspect="1"/>
          </p:cNvGraphicFramePr>
          <p:nvPr>
            <p:extLst>
              <p:ext uri="{D42A27DB-BD31-4B8C-83A1-F6EECF244321}">
                <p14:modId xmlns:p14="http://schemas.microsoft.com/office/powerpoint/2010/main" val="1849479112"/>
              </p:ext>
            </p:extLst>
          </p:nvPr>
        </p:nvGraphicFramePr>
        <p:xfrm>
          <a:off x="242969" y="2704215"/>
          <a:ext cx="2703999" cy="1478605"/>
        </p:xfrm>
        <a:graphic>
          <a:graphicData uri="http://schemas.openxmlformats.org/presentationml/2006/ole">
            <mc:AlternateContent xmlns:mc="http://schemas.openxmlformats.org/markup-compatibility/2006">
              <mc:Choice xmlns:v="urn:schemas-microsoft-com:vml" Requires="v">
                <p:oleObj spid="_x0000_s4365" name="Prism 9" r:id="rId7" imgW="3271833" imgH="1788525" progId="Prism9.Document">
                  <p:embed/>
                </p:oleObj>
              </mc:Choice>
              <mc:Fallback>
                <p:oleObj name="Prism 9" r:id="rId7" imgW="3271833" imgH="1788525" progId="Prism9.Document">
                  <p:embed/>
                  <p:pic>
                    <p:nvPicPr>
                      <p:cNvPr id="104" name="개체 103">
                        <a:extLst>
                          <a:ext uri="{FF2B5EF4-FFF2-40B4-BE49-F238E27FC236}">
                            <a16:creationId xmlns:a16="http://schemas.microsoft.com/office/drawing/2014/main" id="{6653EB7C-7D31-473A-B79D-CD82C2BB027C}"/>
                          </a:ext>
                        </a:extLst>
                      </p:cNvPr>
                      <p:cNvPicPr/>
                      <p:nvPr/>
                    </p:nvPicPr>
                    <p:blipFill>
                      <a:blip r:embed="rId8"/>
                      <a:stretch>
                        <a:fillRect/>
                      </a:stretch>
                    </p:blipFill>
                    <p:spPr>
                      <a:xfrm>
                        <a:off x="242969" y="2704215"/>
                        <a:ext cx="2703999" cy="1478605"/>
                      </a:xfrm>
                      <a:prstGeom prst="rect">
                        <a:avLst/>
                      </a:prstGeom>
                    </p:spPr>
                  </p:pic>
                </p:oleObj>
              </mc:Fallback>
            </mc:AlternateContent>
          </a:graphicData>
        </a:graphic>
      </p:graphicFrame>
      <p:graphicFrame>
        <p:nvGraphicFramePr>
          <p:cNvPr id="21" name="개체 20">
            <a:extLst>
              <a:ext uri="{FF2B5EF4-FFF2-40B4-BE49-F238E27FC236}">
                <a16:creationId xmlns:a16="http://schemas.microsoft.com/office/drawing/2014/main" id="{2194B803-5110-41B8-AE92-2DA1E59D1F81}"/>
              </a:ext>
            </a:extLst>
          </p:cNvPr>
          <p:cNvGraphicFramePr>
            <a:graphicFrameLocks noChangeAspect="1"/>
          </p:cNvGraphicFramePr>
          <p:nvPr>
            <p:extLst>
              <p:ext uri="{D42A27DB-BD31-4B8C-83A1-F6EECF244321}">
                <p14:modId xmlns:p14="http://schemas.microsoft.com/office/powerpoint/2010/main" val="1151647770"/>
              </p:ext>
            </p:extLst>
          </p:nvPr>
        </p:nvGraphicFramePr>
        <p:xfrm>
          <a:off x="242972" y="4176136"/>
          <a:ext cx="2703996" cy="1478605"/>
        </p:xfrm>
        <a:graphic>
          <a:graphicData uri="http://schemas.openxmlformats.org/presentationml/2006/ole">
            <mc:AlternateContent xmlns:mc="http://schemas.openxmlformats.org/markup-compatibility/2006">
              <mc:Choice xmlns:v="urn:schemas-microsoft-com:vml" Requires="v">
                <p:oleObj spid="_x0000_s4366" name="Prism 9" r:id="rId9" imgW="3271833" imgH="1788525" progId="Prism9.Document">
                  <p:embed/>
                </p:oleObj>
              </mc:Choice>
              <mc:Fallback>
                <p:oleObj name="Prism 9" r:id="rId9" imgW="3271833" imgH="1788525" progId="Prism9.Document">
                  <p:embed/>
                  <p:pic>
                    <p:nvPicPr>
                      <p:cNvPr id="107" name="개체 106">
                        <a:extLst>
                          <a:ext uri="{FF2B5EF4-FFF2-40B4-BE49-F238E27FC236}">
                            <a16:creationId xmlns:a16="http://schemas.microsoft.com/office/drawing/2014/main" id="{2194B803-5110-41B8-AE92-2DA1E59D1F81}"/>
                          </a:ext>
                        </a:extLst>
                      </p:cNvPr>
                      <p:cNvPicPr/>
                      <p:nvPr/>
                    </p:nvPicPr>
                    <p:blipFill>
                      <a:blip r:embed="rId10"/>
                      <a:stretch>
                        <a:fillRect/>
                      </a:stretch>
                    </p:blipFill>
                    <p:spPr>
                      <a:xfrm>
                        <a:off x="242972" y="4176136"/>
                        <a:ext cx="2703996" cy="1478605"/>
                      </a:xfrm>
                      <a:prstGeom prst="rect">
                        <a:avLst/>
                      </a:prstGeom>
                    </p:spPr>
                  </p:pic>
                </p:oleObj>
              </mc:Fallback>
            </mc:AlternateContent>
          </a:graphicData>
        </a:graphic>
      </p:graphicFrame>
      <p:graphicFrame>
        <p:nvGraphicFramePr>
          <p:cNvPr id="24" name="개체 23">
            <a:extLst>
              <a:ext uri="{FF2B5EF4-FFF2-40B4-BE49-F238E27FC236}">
                <a16:creationId xmlns:a16="http://schemas.microsoft.com/office/drawing/2014/main" id="{C8A6E554-4A18-4A6D-B1B8-EDEEAC49CE86}"/>
              </a:ext>
            </a:extLst>
          </p:cNvPr>
          <p:cNvGraphicFramePr>
            <a:graphicFrameLocks noChangeAspect="1"/>
          </p:cNvGraphicFramePr>
          <p:nvPr>
            <p:extLst>
              <p:ext uri="{D42A27DB-BD31-4B8C-83A1-F6EECF244321}">
                <p14:modId xmlns:p14="http://schemas.microsoft.com/office/powerpoint/2010/main" val="1253398823"/>
              </p:ext>
            </p:extLst>
          </p:nvPr>
        </p:nvGraphicFramePr>
        <p:xfrm>
          <a:off x="2871788" y="4173538"/>
          <a:ext cx="3252787" cy="1481137"/>
        </p:xfrm>
        <a:graphic>
          <a:graphicData uri="http://schemas.openxmlformats.org/presentationml/2006/ole">
            <mc:AlternateContent xmlns:mc="http://schemas.openxmlformats.org/markup-compatibility/2006">
              <mc:Choice xmlns:v="urn:schemas-microsoft-com:vml" Requires="v">
                <p:oleObj spid="_x0000_s4367" name="Prism 9" r:id="rId11" imgW="3934843" imgH="1792847" progId="Prism9.Document">
                  <p:embed/>
                </p:oleObj>
              </mc:Choice>
              <mc:Fallback>
                <p:oleObj name="Prism 9" r:id="rId11" imgW="3934843" imgH="1792847" progId="Prism9.Document">
                  <p:embed/>
                  <p:pic>
                    <p:nvPicPr>
                      <p:cNvPr id="108" name="개체 107">
                        <a:extLst>
                          <a:ext uri="{FF2B5EF4-FFF2-40B4-BE49-F238E27FC236}">
                            <a16:creationId xmlns:a16="http://schemas.microsoft.com/office/drawing/2014/main" id="{C8A6E554-4A18-4A6D-B1B8-EDEEAC49CE86}"/>
                          </a:ext>
                        </a:extLst>
                      </p:cNvPr>
                      <p:cNvPicPr/>
                      <p:nvPr/>
                    </p:nvPicPr>
                    <p:blipFill>
                      <a:blip r:embed="rId12"/>
                      <a:stretch>
                        <a:fillRect/>
                      </a:stretch>
                    </p:blipFill>
                    <p:spPr>
                      <a:xfrm>
                        <a:off x="2871788" y="4173538"/>
                        <a:ext cx="3252787" cy="1481137"/>
                      </a:xfrm>
                      <a:prstGeom prst="rect">
                        <a:avLst/>
                      </a:prstGeom>
                    </p:spPr>
                  </p:pic>
                </p:oleObj>
              </mc:Fallback>
            </mc:AlternateContent>
          </a:graphicData>
        </a:graphic>
      </p:graphicFrame>
      <p:sp>
        <p:nvSpPr>
          <p:cNvPr id="26" name="직사각형 25"/>
          <p:cNvSpPr/>
          <p:nvPr/>
        </p:nvSpPr>
        <p:spPr>
          <a:xfrm>
            <a:off x="0" y="5904693"/>
            <a:ext cx="6858000" cy="1676100"/>
          </a:xfrm>
          <a:prstGeom prst="rect">
            <a:avLst/>
          </a:prstGeom>
        </p:spPr>
        <p:txBody>
          <a:bodyPr wrap="square">
            <a:spAutoFit/>
          </a:bodyPr>
          <a:lstStyle/>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Supplementary Figure 6. Increase in viral pathogenicity by pre-treatment of IL-β and IL-6, or co-treatment with trypsin. </a:t>
            </a:r>
          </a:p>
          <a:p>
            <a:pPr algn="just" latinLnBrk="1">
              <a:lnSpc>
                <a:spcPct val="125000"/>
              </a:lnSpc>
              <a:spcAft>
                <a:spcPts val="800"/>
              </a:spcAft>
            </a:pPr>
            <a:r>
              <a:rPr lang="en-US" altLang="ko-KR" sz="1100" kern="100" dirty="0">
                <a:latin typeface="Arial" panose="020B0604020202020204" pitchFamily="34" charset="0"/>
                <a:cs typeface="Arial" panose="020B0604020202020204" pitchFamily="34" charset="0"/>
              </a:rPr>
              <a:t>a, BMDMs were treated with IL-1β or IL-6 (0.01–10 ng/ml) for 20 h, before ELISA was used to detect trypsin in the cell culture supernatant. b-e, Mice (n = 6) were pretreated intranasally with IL-1β and IL-6 (1–10 ng/mouse), followed by PR8 (32 PFU) infection at day 3 (b, c). Mice were inoculated intranasally with a mixture of PR8 virus (32 PFU) and trypsin (10 </a:t>
            </a:r>
            <a:r>
              <a:rPr lang="en-US" altLang="ko-KR" sz="1100" kern="100" dirty="0" err="1">
                <a:latin typeface="Arial" panose="020B0604020202020204" pitchFamily="34" charset="0"/>
                <a:cs typeface="Arial" panose="020B0604020202020204" pitchFamily="34" charset="0"/>
              </a:rPr>
              <a:t>μg</a:t>
            </a:r>
            <a:r>
              <a:rPr lang="en-US" altLang="ko-KR" sz="1100" kern="100" dirty="0">
                <a:latin typeface="Arial" panose="020B0604020202020204" pitchFamily="34" charset="0"/>
                <a:cs typeface="Arial" panose="020B0604020202020204" pitchFamily="34" charset="0"/>
              </a:rPr>
              <a:t>/ml) (d, e). The body weight and survival rate were monitored for two weeks. </a:t>
            </a:r>
          </a:p>
        </p:txBody>
      </p:sp>
      <p:sp>
        <p:nvSpPr>
          <p:cNvPr id="10" name="직사각형 9">
            <a:extLst>
              <a:ext uri="{FF2B5EF4-FFF2-40B4-BE49-F238E27FC236}">
                <a16:creationId xmlns:a16="http://schemas.microsoft.com/office/drawing/2014/main" id="{23DFB7B2-4CB6-4C06-959A-5AC22ADA75F6}"/>
              </a:ext>
            </a:extLst>
          </p:cNvPr>
          <p:cNvSpPr/>
          <p:nvPr/>
        </p:nvSpPr>
        <p:spPr>
          <a:xfrm>
            <a:off x="202924" y="92082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sp>
        <p:nvSpPr>
          <p:cNvPr id="11" name="직사각형 10">
            <a:extLst>
              <a:ext uri="{FF2B5EF4-FFF2-40B4-BE49-F238E27FC236}">
                <a16:creationId xmlns:a16="http://schemas.microsoft.com/office/drawing/2014/main" id="{23DFB7B2-4CB6-4C06-959A-5AC22ADA75F6}"/>
              </a:ext>
            </a:extLst>
          </p:cNvPr>
          <p:cNvSpPr/>
          <p:nvPr/>
        </p:nvSpPr>
        <p:spPr>
          <a:xfrm>
            <a:off x="135112" y="2584948"/>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sp>
        <p:nvSpPr>
          <p:cNvPr id="12" name="직사각형 11">
            <a:extLst>
              <a:ext uri="{FF2B5EF4-FFF2-40B4-BE49-F238E27FC236}">
                <a16:creationId xmlns:a16="http://schemas.microsoft.com/office/drawing/2014/main" id="{23DFB7B2-4CB6-4C06-959A-5AC22ADA75F6}"/>
              </a:ext>
            </a:extLst>
          </p:cNvPr>
          <p:cNvSpPr/>
          <p:nvPr/>
        </p:nvSpPr>
        <p:spPr>
          <a:xfrm>
            <a:off x="2733412" y="2584948"/>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sp>
        <p:nvSpPr>
          <p:cNvPr id="13" name="직사각형 12">
            <a:extLst>
              <a:ext uri="{FF2B5EF4-FFF2-40B4-BE49-F238E27FC236}">
                <a16:creationId xmlns:a16="http://schemas.microsoft.com/office/drawing/2014/main" id="{23DFB7B2-4CB6-4C06-959A-5AC22ADA75F6}"/>
              </a:ext>
            </a:extLst>
          </p:cNvPr>
          <p:cNvSpPr/>
          <p:nvPr/>
        </p:nvSpPr>
        <p:spPr>
          <a:xfrm>
            <a:off x="135112" y="4025392"/>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d</a:t>
            </a:r>
          </a:p>
        </p:txBody>
      </p:sp>
      <p:sp>
        <p:nvSpPr>
          <p:cNvPr id="15" name="직사각형 14">
            <a:extLst>
              <a:ext uri="{FF2B5EF4-FFF2-40B4-BE49-F238E27FC236}">
                <a16:creationId xmlns:a16="http://schemas.microsoft.com/office/drawing/2014/main" id="{23DFB7B2-4CB6-4C06-959A-5AC22ADA75F6}"/>
              </a:ext>
            </a:extLst>
          </p:cNvPr>
          <p:cNvSpPr/>
          <p:nvPr/>
        </p:nvSpPr>
        <p:spPr>
          <a:xfrm>
            <a:off x="2733412" y="404945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e</a:t>
            </a:r>
          </a:p>
        </p:txBody>
      </p:sp>
    </p:spTree>
    <p:extLst>
      <p:ext uri="{BB962C8B-B14F-4D97-AF65-F5344CB8AC3E}">
        <p14:creationId xmlns:p14="http://schemas.microsoft.com/office/powerpoint/2010/main" val="3933807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3" name="개체 22">
            <a:extLst>
              <a:ext uri="{FF2B5EF4-FFF2-40B4-BE49-F238E27FC236}">
                <a16:creationId xmlns:a16="http://schemas.microsoft.com/office/drawing/2014/main" id="{9514F644-2762-4BC1-8273-FDBC57629DF3}"/>
              </a:ext>
            </a:extLst>
          </p:cNvPr>
          <p:cNvGraphicFramePr>
            <a:graphicFrameLocks noChangeAspect="1"/>
          </p:cNvGraphicFramePr>
          <p:nvPr>
            <p:extLst>
              <p:ext uri="{D42A27DB-BD31-4B8C-83A1-F6EECF244321}">
                <p14:modId xmlns:p14="http://schemas.microsoft.com/office/powerpoint/2010/main" val="4291048196"/>
              </p:ext>
            </p:extLst>
          </p:nvPr>
        </p:nvGraphicFramePr>
        <p:xfrm>
          <a:off x="517849" y="723298"/>
          <a:ext cx="2703997" cy="1545516"/>
        </p:xfrm>
        <a:graphic>
          <a:graphicData uri="http://schemas.openxmlformats.org/presentationml/2006/ole">
            <mc:AlternateContent xmlns:mc="http://schemas.openxmlformats.org/markup-compatibility/2006">
              <mc:Choice xmlns:v="urn:schemas-microsoft-com:vml" Requires="v">
                <p:oleObj spid="_x0000_s5322" name="Prism 9" r:id="rId3" imgW="3271833" imgH="1870640" progId="Prism9.Document">
                  <p:embed/>
                </p:oleObj>
              </mc:Choice>
              <mc:Fallback>
                <p:oleObj name="Prism 9" r:id="rId3" imgW="3271833" imgH="1870640" progId="Prism9.Document">
                  <p:embed/>
                  <p:pic>
                    <p:nvPicPr>
                      <p:cNvPr id="4" name="개체 3">
                        <a:extLst>
                          <a:ext uri="{FF2B5EF4-FFF2-40B4-BE49-F238E27FC236}">
                            <a16:creationId xmlns:a16="http://schemas.microsoft.com/office/drawing/2014/main" id="{9514F644-2762-4BC1-8273-FDBC57629DF3}"/>
                          </a:ext>
                        </a:extLst>
                      </p:cNvPr>
                      <p:cNvPicPr/>
                      <p:nvPr/>
                    </p:nvPicPr>
                    <p:blipFill>
                      <a:blip r:embed="rId4"/>
                      <a:stretch>
                        <a:fillRect/>
                      </a:stretch>
                    </p:blipFill>
                    <p:spPr>
                      <a:xfrm>
                        <a:off x="517849" y="723298"/>
                        <a:ext cx="2703997" cy="1545516"/>
                      </a:xfrm>
                      <a:prstGeom prst="rect">
                        <a:avLst/>
                      </a:prstGeom>
                    </p:spPr>
                  </p:pic>
                </p:oleObj>
              </mc:Fallback>
            </mc:AlternateContent>
          </a:graphicData>
        </a:graphic>
      </p:graphicFrame>
      <p:graphicFrame>
        <p:nvGraphicFramePr>
          <p:cNvPr id="19" name="개체 18">
            <a:extLst>
              <a:ext uri="{FF2B5EF4-FFF2-40B4-BE49-F238E27FC236}">
                <a16:creationId xmlns:a16="http://schemas.microsoft.com/office/drawing/2014/main" id="{CA784FFD-5E9A-40C0-B545-42B3A6201588}"/>
              </a:ext>
            </a:extLst>
          </p:cNvPr>
          <p:cNvGraphicFramePr>
            <a:graphicFrameLocks noChangeAspect="1"/>
          </p:cNvGraphicFramePr>
          <p:nvPr>
            <p:extLst>
              <p:ext uri="{D42A27DB-BD31-4B8C-83A1-F6EECF244321}">
                <p14:modId xmlns:p14="http://schemas.microsoft.com/office/powerpoint/2010/main" val="1405575985"/>
              </p:ext>
            </p:extLst>
          </p:nvPr>
        </p:nvGraphicFramePr>
        <p:xfrm>
          <a:off x="3470091" y="724176"/>
          <a:ext cx="3028950" cy="1544638"/>
        </p:xfrm>
        <a:graphic>
          <a:graphicData uri="http://schemas.openxmlformats.org/presentationml/2006/ole">
            <mc:AlternateContent xmlns:mc="http://schemas.openxmlformats.org/markup-compatibility/2006">
              <mc:Choice xmlns:v="urn:schemas-microsoft-com:vml" Requires="v">
                <p:oleObj spid="_x0000_s5323" name="Prism 9" r:id="rId5" imgW="3665101" imgH="1870640" progId="Prism9.Document">
                  <p:embed/>
                </p:oleObj>
              </mc:Choice>
              <mc:Fallback>
                <p:oleObj name="Prism 9" r:id="rId5" imgW="3665101" imgH="1870640" progId="Prism9.Document">
                  <p:embed/>
                  <p:pic>
                    <p:nvPicPr>
                      <p:cNvPr id="6" name="개체 5">
                        <a:extLst>
                          <a:ext uri="{FF2B5EF4-FFF2-40B4-BE49-F238E27FC236}">
                            <a16:creationId xmlns:a16="http://schemas.microsoft.com/office/drawing/2014/main" id="{CA784FFD-5E9A-40C0-B545-42B3A6201588}"/>
                          </a:ext>
                        </a:extLst>
                      </p:cNvPr>
                      <p:cNvPicPr/>
                      <p:nvPr/>
                    </p:nvPicPr>
                    <p:blipFill>
                      <a:blip r:embed="rId6"/>
                      <a:stretch>
                        <a:fillRect/>
                      </a:stretch>
                    </p:blipFill>
                    <p:spPr>
                      <a:xfrm>
                        <a:off x="3470091" y="724176"/>
                        <a:ext cx="3028950" cy="1544638"/>
                      </a:xfrm>
                      <a:prstGeom prst="rect">
                        <a:avLst/>
                      </a:prstGeom>
                    </p:spPr>
                  </p:pic>
                </p:oleObj>
              </mc:Fallback>
            </mc:AlternateContent>
          </a:graphicData>
        </a:graphic>
      </p:graphicFrame>
      <p:graphicFrame>
        <p:nvGraphicFramePr>
          <p:cNvPr id="14" name="개체 13">
            <a:extLst>
              <a:ext uri="{FF2B5EF4-FFF2-40B4-BE49-F238E27FC236}">
                <a16:creationId xmlns:a16="http://schemas.microsoft.com/office/drawing/2014/main" id="{2A9C2241-4C52-4CAC-9F38-86494D7A2573}"/>
              </a:ext>
            </a:extLst>
          </p:cNvPr>
          <p:cNvGraphicFramePr>
            <a:graphicFrameLocks noChangeAspect="1"/>
          </p:cNvGraphicFramePr>
          <p:nvPr>
            <p:extLst>
              <p:ext uri="{D42A27DB-BD31-4B8C-83A1-F6EECF244321}">
                <p14:modId xmlns:p14="http://schemas.microsoft.com/office/powerpoint/2010/main" val="1990288359"/>
              </p:ext>
            </p:extLst>
          </p:nvPr>
        </p:nvGraphicFramePr>
        <p:xfrm>
          <a:off x="517849" y="2352823"/>
          <a:ext cx="2703997" cy="1545516"/>
        </p:xfrm>
        <a:graphic>
          <a:graphicData uri="http://schemas.openxmlformats.org/presentationml/2006/ole">
            <mc:AlternateContent xmlns:mc="http://schemas.openxmlformats.org/markup-compatibility/2006">
              <mc:Choice xmlns:v="urn:schemas-microsoft-com:vml" Requires="v">
                <p:oleObj spid="_x0000_s5324" name="Prism 9" r:id="rId7" imgW="3271833" imgH="1870640" progId="Prism9.Document">
                  <p:embed/>
                </p:oleObj>
              </mc:Choice>
              <mc:Fallback>
                <p:oleObj name="Prism 9" r:id="rId7" imgW="3271833" imgH="1870640" progId="Prism9.Document">
                  <p:embed/>
                  <p:pic>
                    <p:nvPicPr>
                      <p:cNvPr id="5" name="개체 4">
                        <a:extLst>
                          <a:ext uri="{FF2B5EF4-FFF2-40B4-BE49-F238E27FC236}">
                            <a16:creationId xmlns:a16="http://schemas.microsoft.com/office/drawing/2014/main" id="{2A9C2241-4C52-4CAC-9F38-86494D7A2573}"/>
                          </a:ext>
                        </a:extLst>
                      </p:cNvPr>
                      <p:cNvPicPr/>
                      <p:nvPr/>
                    </p:nvPicPr>
                    <p:blipFill>
                      <a:blip r:embed="rId8"/>
                      <a:stretch>
                        <a:fillRect/>
                      </a:stretch>
                    </p:blipFill>
                    <p:spPr>
                      <a:xfrm>
                        <a:off x="517849" y="2352823"/>
                        <a:ext cx="2703997" cy="1545516"/>
                      </a:xfrm>
                      <a:prstGeom prst="rect">
                        <a:avLst/>
                      </a:prstGeom>
                    </p:spPr>
                  </p:pic>
                </p:oleObj>
              </mc:Fallback>
            </mc:AlternateContent>
          </a:graphicData>
        </a:graphic>
      </p:graphicFrame>
      <p:sp>
        <p:nvSpPr>
          <p:cNvPr id="26" name="직사각형 25"/>
          <p:cNvSpPr/>
          <p:nvPr/>
        </p:nvSpPr>
        <p:spPr>
          <a:xfrm>
            <a:off x="648" y="4127755"/>
            <a:ext cx="6857352" cy="1252907"/>
          </a:xfrm>
          <a:prstGeom prst="rect">
            <a:avLst/>
          </a:prstGeom>
        </p:spPr>
        <p:txBody>
          <a:bodyPr wrap="square">
            <a:spAutoFit/>
          </a:bodyPr>
          <a:lstStyle/>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Supplementary Figure 7. Involvement of TLR4 and the NLRP3 inflammasome in NP-induced pathogenicity.</a:t>
            </a:r>
          </a:p>
          <a:p>
            <a:pPr algn="just" latinLnBrk="1">
              <a:lnSpc>
                <a:spcPct val="125000"/>
              </a:lnSpc>
              <a:spcAft>
                <a:spcPts val="800"/>
              </a:spcAft>
            </a:pPr>
            <a:r>
              <a:rPr lang="en-US" altLang="ko-KR" sz="1100" kern="100" dirty="0">
                <a:latin typeface="Arial" panose="020B0604020202020204" pitchFamily="34" charset="0"/>
                <a:cs typeface="Arial" panose="020B0604020202020204" pitchFamily="34" charset="0"/>
              </a:rPr>
              <a:t>a-d, WT, TLR2 KO, TLR4 KO, and NLRP3 KO mice (n = 6) were treated </a:t>
            </a:r>
            <a:r>
              <a:rPr lang="en-US" altLang="ko-KR" sz="1100" kern="100" dirty="0" err="1">
                <a:latin typeface="Arial" panose="020B0604020202020204" pitchFamily="34" charset="0"/>
                <a:cs typeface="Arial" panose="020B0604020202020204" pitchFamily="34" charset="0"/>
              </a:rPr>
              <a:t>intranasally</a:t>
            </a:r>
            <a:r>
              <a:rPr lang="en-US" altLang="ko-KR" sz="1100" kern="100" dirty="0">
                <a:latin typeface="Arial" panose="020B0604020202020204" pitchFamily="34" charset="0"/>
                <a:cs typeface="Arial" panose="020B0604020202020204" pitchFamily="34" charset="0"/>
              </a:rPr>
              <a:t> with rNP (10 μg/ml). Three days later, the mice were infected with PR8 virus (32 PFU) and body weight and survival rate were monitored for two weeks. </a:t>
            </a:r>
          </a:p>
        </p:txBody>
      </p:sp>
      <p:graphicFrame>
        <p:nvGraphicFramePr>
          <p:cNvPr id="3" name="개체 2">
            <a:extLst>
              <a:ext uri="{FF2B5EF4-FFF2-40B4-BE49-F238E27FC236}">
                <a16:creationId xmlns:a16="http://schemas.microsoft.com/office/drawing/2014/main" id="{10096109-7D3B-40A3-8265-B59FF83271AF}"/>
              </a:ext>
            </a:extLst>
          </p:cNvPr>
          <p:cNvGraphicFramePr>
            <a:graphicFrameLocks noChangeAspect="1"/>
          </p:cNvGraphicFramePr>
          <p:nvPr>
            <p:extLst>
              <p:ext uri="{D42A27DB-BD31-4B8C-83A1-F6EECF244321}">
                <p14:modId xmlns:p14="http://schemas.microsoft.com/office/powerpoint/2010/main" val="1853839688"/>
              </p:ext>
            </p:extLst>
          </p:nvPr>
        </p:nvGraphicFramePr>
        <p:xfrm>
          <a:off x="3429000" y="2359383"/>
          <a:ext cx="3070041" cy="1538956"/>
        </p:xfrm>
        <a:graphic>
          <a:graphicData uri="http://schemas.openxmlformats.org/presentationml/2006/ole">
            <mc:AlternateContent xmlns:mc="http://schemas.openxmlformats.org/markup-compatibility/2006">
              <mc:Choice xmlns:v="urn:schemas-microsoft-com:vml" Requires="v">
                <p:oleObj spid="_x0000_s5325" name="Prism 9" r:id="rId9" imgW="3715520" imgH="1861636" progId="Prism9.Document">
                  <p:embed/>
                </p:oleObj>
              </mc:Choice>
              <mc:Fallback>
                <p:oleObj name="Prism 9" r:id="rId9" imgW="3715520" imgH="1861636" progId="Prism9.Document">
                  <p:embed/>
                  <p:pic>
                    <p:nvPicPr>
                      <p:cNvPr id="0" name=""/>
                      <p:cNvPicPr/>
                      <p:nvPr/>
                    </p:nvPicPr>
                    <p:blipFill>
                      <a:blip r:embed="rId10"/>
                      <a:stretch>
                        <a:fillRect/>
                      </a:stretch>
                    </p:blipFill>
                    <p:spPr>
                      <a:xfrm>
                        <a:off x="3429000" y="2359383"/>
                        <a:ext cx="3070041" cy="1538956"/>
                      </a:xfrm>
                      <a:prstGeom prst="rect">
                        <a:avLst/>
                      </a:prstGeom>
                    </p:spPr>
                  </p:pic>
                </p:oleObj>
              </mc:Fallback>
            </mc:AlternateContent>
          </a:graphicData>
        </a:graphic>
      </p:graphicFrame>
      <p:sp>
        <p:nvSpPr>
          <p:cNvPr id="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7</a:t>
            </a:r>
          </a:p>
        </p:txBody>
      </p:sp>
      <p:sp>
        <p:nvSpPr>
          <p:cNvPr id="8" name="직사각형 7">
            <a:extLst>
              <a:ext uri="{FF2B5EF4-FFF2-40B4-BE49-F238E27FC236}">
                <a16:creationId xmlns:a16="http://schemas.microsoft.com/office/drawing/2014/main" id="{32E7875D-E748-4F77-99AC-393623E9A5D6}"/>
              </a:ext>
            </a:extLst>
          </p:cNvPr>
          <p:cNvSpPr/>
          <p:nvPr/>
        </p:nvSpPr>
        <p:spPr>
          <a:xfrm>
            <a:off x="413345" y="720576"/>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sp>
        <p:nvSpPr>
          <p:cNvPr id="9" name="직사각형 8">
            <a:extLst>
              <a:ext uri="{FF2B5EF4-FFF2-40B4-BE49-F238E27FC236}">
                <a16:creationId xmlns:a16="http://schemas.microsoft.com/office/drawing/2014/main" id="{E0B63D31-2928-442A-8512-BEC5DC738946}"/>
              </a:ext>
            </a:extLst>
          </p:cNvPr>
          <p:cNvSpPr/>
          <p:nvPr/>
        </p:nvSpPr>
        <p:spPr>
          <a:xfrm>
            <a:off x="3344567" y="720576"/>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sp>
        <p:nvSpPr>
          <p:cNvPr id="10" name="직사각형 9">
            <a:extLst>
              <a:ext uri="{FF2B5EF4-FFF2-40B4-BE49-F238E27FC236}">
                <a16:creationId xmlns:a16="http://schemas.microsoft.com/office/drawing/2014/main" id="{A1A551AF-9AD7-49B2-9BC6-EE15B0B97521}"/>
              </a:ext>
            </a:extLst>
          </p:cNvPr>
          <p:cNvSpPr/>
          <p:nvPr/>
        </p:nvSpPr>
        <p:spPr>
          <a:xfrm>
            <a:off x="413345" y="2336862"/>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sp>
        <p:nvSpPr>
          <p:cNvPr id="11" name="직사각형 10">
            <a:extLst>
              <a:ext uri="{FF2B5EF4-FFF2-40B4-BE49-F238E27FC236}">
                <a16:creationId xmlns:a16="http://schemas.microsoft.com/office/drawing/2014/main" id="{8EBA9A7F-A348-4620-982B-2B199AEEB45B}"/>
              </a:ext>
            </a:extLst>
          </p:cNvPr>
          <p:cNvSpPr/>
          <p:nvPr/>
        </p:nvSpPr>
        <p:spPr>
          <a:xfrm>
            <a:off x="3344567" y="2336862"/>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d</a:t>
            </a:r>
          </a:p>
        </p:txBody>
      </p:sp>
    </p:spTree>
    <p:extLst>
      <p:ext uri="{BB962C8B-B14F-4D97-AF65-F5344CB8AC3E}">
        <p14:creationId xmlns:p14="http://schemas.microsoft.com/office/powerpoint/2010/main" val="187351466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개체 2">
            <a:extLst>
              <a:ext uri="{FF2B5EF4-FFF2-40B4-BE49-F238E27FC236}">
                <a16:creationId xmlns:a16="http://schemas.microsoft.com/office/drawing/2014/main" id="{D4AD281B-97B2-4976-8E47-0EE459552263}"/>
              </a:ext>
            </a:extLst>
          </p:cNvPr>
          <p:cNvGraphicFramePr>
            <a:graphicFrameLocks noChangeAspect="1"/>
          </p:cNvGraphicFramePr>
          <p:nvPr>
            <p:extLst>
              <p:ext uri="{D42A27DB-BD31-4B8C-83A1-F6EECF244321}">
                <p14:modId xmlns:p14="http://schemas.microsoft.com/office/powerpoint/2010/main" val="1401169381"/>
              </p:ext>
            </p:extLst>
          </p:nvPr>
        </p:nvGraphicFramePr>
        <p:xfrm>
          <a:off x="675105" y="890047"/>
          <a:ext cx="1184275" cy="1781175"/>
        </p:xfrm>
        <a:graphic>
          <a:graphicData uri="http://schemas.openxmlformats.org/presentationml/2006/ole">
            <mc:AlternateContent xmlns:mc="http://schemas.openxmlformats.org/markup-compatibility/2006">
              <mc:Choice xmlns:v="urn:schemas-microsoft-com:vml" Requires="v">
                <p:oleObj spid="_x0000_s6346" name="Prism 9" r:id="rId3" imgW="1431539" imgH="2155882" progId="Prism9.Document">
                  <p:embed/>
                </p:oleObj>
              </mc:Choice>
              <mc:Fallback>
                <p:oleObj name="Prism 9" r:id="rId3" imgW="1431539" imgH="2155882" progId="Prism9.Document">
                  <p:embed/>
                  <p:pic>
                    <p:nvPicPr>
                      <p:cNvPr id="11" name="개체 10">
                        <a:extLst>
                          <a:ext uri="{FF2B5EF4-FFF2-40B4-BE49-F238E27FC236}">
                            <a16:creationId xmlns:a16="http://schemas.microsoft.com/office/drawing/2014/main" id="{D4AD281B-97B2-4976-8E47-0EE459552263}"/>
                          </a:ext>
                        </a:extLst>
                      </p:cNvPr>
                      <p:cNvPicPr/>
                      <p:nvPr/>
                    </p:nvPicPr>
                    <p:blipFill>
                      <a:blip r:embed="rId4"/>
                      <a:stretch>
                        <a:fillRect/>
                      </a:stretch>
                    </p:blipFill>
                    <p:spPr>
                      <a:xfrm>
                        <a:off x="675105" y="890047"/>
                        <a:ext cx="1184275" cy="1781175"/>
                      </a:xfrm>
                      <a:prstGeom prst="rect">
                        <a:avLst/>
                      </a:prstGeom>
                    </p:spPr>
                  </p:pic>
                </p:oleObj>
              </mc:Fallback>
            </mc:AlternateContent>
          </a:graphicData>
        </a:graphic>
      </p:graphicFrame>
      <p:sp>
        <p:nvSpPr>
          <p:cNvPr id="5"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8</a:t>
            </a:r>
          </a:p>
        </p:txBody>
      </p:sp>
      <p:graphicFrame>
        <p:nvGraphicFramePr>
          <p:cNvPr id="8" name="개체 7">
            <a:extLst>
              <a:ext uri="{FF2B5EF4-FFF2-40B4-BE49-F238E27FC236}">
                <a16:creationId xmlns:a16="http://schemas.microsoft.com/office/drawing/2014/main" id="{B1F54861-5D96-41AC-80A4-59A4F218B826}"/>
              </a:ext>
            </a:extLst>
          </p:cNvPr>
          <p:cNvGraphicFramePr>
            <a:graphicFrameLocks noChangeAspect="1"/>
          </p:cNvGraphicFramePr>
          <p:nvPr>
            <p:extLst>
              <p:ext uri="{D42A27DB-BD31-4B8C-83A1-F6EECF244321}">
                <p14:modId xmlns:p14="http://schemas.microsoft.com/office/powerpoint/2010/main" val="3487640784"/>
              </p:ext>
            </p:extLst>
          </p:nvPr>
        </p:nvGraphicFramePr>
        <p:xfrm>
          <a:off x="2535238" y="864995"/>
          <a:ext cx="3479380" cy="1481229"/>
        </p:xfrm>
        <a:graphic>
          <a:graphicData uri="http://schemas.openxmlformats.org/presentationml/2006/ole">
            <mc:AlternateContent xmlns:mc="http://schemas.openxmlformats.org/markup-compatibility/2006">
              <mc:Choice xmlns:v="urn:schemas-microsoft-com:vml" Requires="v">
                <p:oleObj spid="_x0000_s6347" name="Prism 9" r:id="rId5" imgW="4209266" imgH="1792847" progId="Prism9.Document">
                  <p:embed/>
                </p:oleObj>
              </mc:Choice>
              <mc:Fallback>
                <p:oleObj name="Prism 9" r:id="rId5" imgW="4209266" imgH="1792847" progId="Prism9.Document">
                  <p:embed/>
                  <p:pic>
                    <p:nvPicPr>
                      <p:cNvPr id="14" name="개체 13">
                        <a:extLst>
                          <a:ext uri="{FF2B5EF4-FFF2-40B4-BE49-F238E27FC236}">
                            <a16:creationId xmlns:a16="http://schemas.microsoft.com/office/drawing/2014/main" id="{B1F54861-5D96-41AC-80A4-59A4F218B826}"/>
                          </a:ext>
                        </a:extLst>
                      </p:cNvPr>
                      <p:cNvPicPr/>
                      <p:nvPr/>
                    </p:nvPicPr>
                    <p:blipFill>
                      <a:blip r:embed="rId6"/>
                      <a:stretch>
                        <a:fillRect/>
                      </a:stretch>
                    </p:blipFill>
                    <p:spPr>
                      <a:xfrm>
                        <a:off x="2535238" y="864995"/>
                        <a:ext cx="3479380" cy="1481229"/>
                      </a:xfrm>
                      <a:prstGeom prst="rect">
                        <a:avLst/>
                      </a:prstGeom>
                    </p:spPr>
                  </p:pic>
                </p:oleObj>
              </mc:Fallback>
            </mc:AlternateContent>
          </a:graphicData>
        </a:graphic>
      </p:graphicFrame>
      <p:graphicFrame>
        <p:nvGraphicFramePr>
          <p:cNvPr id="10" name="개체 9">
            <a:extLst>
              <a:ext uri="{FF2B5EF4-FFF2-40B4-BE49-F238E27FC236}">
                <a16:creationId xmlns:a16="http://schemas.microsoft.com/office/drawing/2014/main" id="{0A2DC83D-4536-4520-A41D-D8E6E0F1414E}"/>
              </a:ext>
            </a:extLst>
          </p:cNvPr>
          <p:cNvGraphicFramePr>
            <a:graphicFrameLocks noChangeAspect="1"/>
          </p:cNvGraphicFramePr>
          <p:nvPr>
            <p:extLst>
              <p:ext uri="{D42A27DB-BD31-4B8C-83A1-F6EECF244321}">
                <p14:modId xmlns:p14="http://schemas.microsoft.com/office/powerpoint/2010/main" val="2994404236"/>
              </p:ext>
            </p:extLst>
          </p:nvPr>
        </p:nvGraphicFramePr>
        <p:xfrm>
          <a:off x="86929" y="2641274"/>
          <a:ext cx="2703998" cy="1478605"/>
        </p:xfrm>
        <a:graphic>
          <a:graphicData uri="http://schemas.openxmlformats.org/presentationml/2006/ole">
            <mc:AlternateContent xmlns:mc="http://schemas.openxmlformats.org/markup-compatibility/2006">
              <mc:Choice xmlns:v="urn:schemas-microsoft-com:vml" Requires="v">
                <p:oleObj spid="_x0000_s6348" name="Prism 9" r:id="rId7" imgW="3271833" imgH="1788525" progId="Prism9.Document">
                  <p:embed/>
                </p:oleObj>
              </mc:Choice>
              <mc:Fallback>
                <p:oleObj name="Prism 9" r:id="rId7" imgW="3271833" imgH="1788525" progId="Prism9.Document">
                  <p:embed/>
                  <p:pic>
                    <p:nvPicPr>
                      <p:cNvPr id="16" name="개체 15">
                        <a:extLst>
                          <a:ext uri="{FF2B5EF4-FFF2-40B4-BE49-F238E27FC236}">
                            <a16:creationId xmlns:a16="http://schemas.microsoft.com/office/drawing/2014/main" id="{0A2DC83D-4536-4520-A41D-D8E6E0F1414E}"/>
                          </a:ext>
                        </a:extLst>
                      </p:cNvPr>
                      <p:cNvPicPr/>
                      <p:nvPr/>
                    </p:nvPicPr>
                    <p:blipFill>
                      <a:blip r:embed="rId8"/>
                      <a:stretch>
                        <a:fillRect/>
                      </a:stretch>
                    </p:blipFill>
                    <p:spPr>
                      <a:xfrm>
                        <a:off x="86929" y="2641274"/>
                        <a:ext cx="2703998" cy="1478605"/>
                      </a:xfrm>
                      <a:prstGeom prst="rect">
                        <a:avLst/>
                      </a:prstGeom>
                    </p:spPr>
                  </p:pic>
                </p:oleObj>
              </mc:Fallback>
            </mc:AlternateContent>
          </a:graphicData>
        </a:graphic>
      </p:graphicFrame>
      <p:graphicFrame>
        <p:nvGraphicFramePr>
          <p:cNvPr id="11" name="개체 10">
            <a:extLst>
              <a:ext uri="{FF2B5EF4-FFF2-40B4-BE49-F238E27FC236}">
                <a16:creationId xmlns:a16="http://schemas.microsoft.com/office/drawing/2014/main" id="{27FCEEBD-14D0-457A-ABBE-6A3EB133EE7B}"/>
              </a:ext>
            </a:extLst>
          </p:cNvPr>
          <p:cNvGraphicFramePr>
            <a:graphicFrameLocks noChangeAspect="1"/>
          </p:cNvGraphicFramePr>
          <p:nvPr>
            <p:extLst>
              <p:ext uri="{D42A27DB-BD31-4B8C-83A1-F6EECF244321}">
                <p14:modId xmlns:p14="http://schemas.microsoft.com/office/powerpoint/2010/main" val="289964034"/>
              </p:ext>
            </p:extLst>
          </p:nvPr>
        </p:nvGraphicFramePr>
        <p:xfrm>
          <a:off x="2535238" y="2638742"/>
          <a:ext cx="4324350" cy="1481137"/>
        </p:xfrm>
        <a:graphic>
          <a:graphicData uri="http://schemas.openxmlformats.org/presentationml/2006/ole">
            <mc:AlternateContent xmlns:mc="http://schemas.openxmlformats.org/markup-compatibility/2006">
              <mc:Choice xmlns:v="urn:schemas-microsoft-com:vml" Requires="v">
                <p:oleObj spid="_x0000_s6349" name="Prism 9" r:id="rId9" imgW="5230971" imgH="1792847" progId="Prism9.Document">
                  <p:embed/>
                </p:oleObj>
              </mc:Choice>
              <mc:Fallback>
                <p:oleObj name="Prism 9" r:id="rId9" imgW="5230971" imgH="1792847" progId="Prism9.Document">
                  <p:embed/>
                  <p:pic>
                    <p:nvPicPr>
                      <p:cNvPr id="22" name="개체 21">
                        <a:extLst>
                          <a:ext uri="{FF2B5EF4-FFF2-40B4-BE49-F238E27FC236}">
                            <a16:creationId xmlns:a16="http://schemas.microsoft.com/office/drawing/2014/main" id="{27FCEEBD-14D0-457A-ABBE-6A3EB133EE7B}"/>
                          </a:ext>
                        </a:extLst>
                      </p:cNvPr>
                      <p:cNvPicPr/>
                      <p:nvPr/>
                    </p:nvPicPr>
                    <p:blipFill>
                      <a:blip r:embed="rId10"/>
                      <a:stretch>
                        <a:fillRect/>
                      </a:stretch>
                    </p:blipFill>
                    <p:spPr>
                      <a:xfrm>
                        <a:off x="2535238" y="2638742"/>
                        <a:ext cx="4324350" cy="1481137"/>
                      </a:xfrm>
                      <a:prstGeom prst="rect">
                        <a:avLst/>
                      </a:prstGeom>
                    </p:spPr>
                  </p:pic>
                </p:oleObj>
              </mc:Fallback>
            </mc:AlternateContent>
          </a:graphicData>
        </a:graphic>
      </p:graphicFrame>
      <p:sp>
        <p:nvSpPr>
          <p:cNvPr id="13" name="직사각형 12">
            <a:extLst>
              <a:ext uri="{FF2B5EF4-FFF2-40B4-BE49-F238E27FC236}">
                <a16:creationId xmlns:a16="http://schemas.microsoft.com/office/drawing/2014/main" id="{A58E6668-AB40-41B3-8A2F-703C8683FB7D}"/>
              </a:ext>
            </a:extLst>
          </p:cNvPr>
          <p:cNvSpPr/>
          <p:nvPr/>
        </p:nvSpPr>
        <p:spPr>
          <a:xfrm>
            <a:off x="0" y="4410134"/>
            <a:ext cx="6858000" cy="2201885"/>
          </a:xfrm>
          <a:prstGeom prst="rect">
            <a:avLst/>
          </a:prstGeom>
        </p:spPr>
        <p:txBody>
          <a:bodyPr wrap="square">
            <a:spAutoFit/>
          </a:bodyPr>
          <a:lstStyle/>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Supplementary Figure 8. Anti-NP serum treatment decreases influenza pathogenesis.</a:t>
            </a:r>
          </a:p>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a</a:t>
            </a:r>
            <a:r>
              <a:rPr lang="en-US" altLang="ko-KR" sz="1100" kern="100" dirty="0">
                <a:latin typeface="Arial" panose="020B0604020202020204" pitchFamily="34" charset="0"/>
                <a:cs typeface="Arial" panose="020B0604020202020204" pitchFamily="34" charset="0"/>
              </a:rPr>
              <a:t>, PR8 virus was incubated with anti-NP serum for 1 h. MDCK cells were infected with the incubated virus for 72 h, and the virus titer (TCID50) was determined. </a:t>
            </a:r>
            <a:r>
              <a:rPr lang="en-US" altLang="ko-KR" sz="1100" b="1" kern="100" dirty="0">
                <a:latin typeface="Arial" panose="020B0604020202020204" pitchFamily="34" charset="0"/>
                <a:cs typeface="Arial" panose="020B0604020202020204" pitchFamily="34" charset="0"/>
              </a:rPr>
              <a:t>b</a:t>
            </a:r>
            <a:r>
              <a:rPr lang="en-US" altLang="ko-KR" sz="1100" kern="100" dirty="0">
                <a:latin typeface="Arial" panose="020B0604020202020204" pitchFamily="34" charset="0"/>
                <a:cs typeface="Arial" panose="020B0604020202020204" pitchFamily="34" charset="0"/>
              </a:rPr>
              <a:t>, Mice (n = 6) were infected with the PR8 virus (96 PFU), and then anti-NP serum (200 </a:t>
            </a:r>
            <a:r>
              <a:rPr lang="en-US" altLang="ko-KR" sz="1100" kern="100" dirty="0" err="1">
                <a:latin typeface="Arial" panose="020B0604020202020204" pitchFamily="34" charset="0"/>
                <a:cs typeface="Arial" panose="020B0604020202020204" pitchFamily="34" charset="0"/>
              </a:rPr>
              <a:t>μl</a:t>
            </a:r>
            <a:r>
              <a:rPr lang="en-US" altLang="ko-KR" sz="1100" kern="100" dirty="0">
                <a:latin typeface="Arial" panose="020B0604020202020204" pitchFamily="34" charset="0"/>
                <a:cs typeface="Arial" panose="020B0604020202020204" pitchFamily="34" charset="0"/>
              </a:rPr>
              <a:t>/mouse) was administered </a:t>
            </a:r>
            <a:r>
              <a:rPr lang="en-US" altLang="ko-KR" sz="1100" kern="100" dirty="0" err="1">
                <a:latin typeface="Arial" panose="020B0604020202020204" pitchFamily="34" charset="0"/>
                <a:cs typeface="Arial" panose="020B0604020202020204" pitchFamily="34" charset="0"/>
              </a:rPr>
              <a:t>intraperitoneally</a:t>
            </a:r>
            <a:r>
              <a:rPr lang="en-US" altLang="ko-KR" sz="1100" kern="100" dirty="0">
                <a:latin typeface="Arial" panose="020B0604020202020204" pitchFamily="34" charset="0"/>
                <a:cs typeface="Arial" panose="020B0604020202020204" pitchFamily="34" charset="0"/>
              </a:rPr>
              <a:t> daily for three days; the body weight and survival rates were monitored for two weeks. </a:t>
            </a:r>
            <a:r>
              <a:rPr lang="en-US" altLang="ko-KR" sz="1100" b="1" kern="100" dirty="0">
                <a:latin typeface="Arial" panose="020B0604020202020204" pitchFamily="34" charset="0"/>
                <a:cs typeface="Arial" panose="020B0604020202020204" pitchFamily="34" charset="0"/>
              </a:rPr>
              <a:t>c</a:t>
            </a:r>
            <a:r>
              <a:rPr lang="en-US" altLang="ko-KR" sz="1100" kern="100" dirty="0">
                <a:latin typeface="Arial" panose="020B0604020202020204" pitchFamily="34" charset="0"/>
                <a:cs typeface="Arial" panose="020B0604020202020204" pitchFamily="34" charset="0"/>
              </a:rPr>
              <a:t>, Mice (n = 6) were infected with PR8 virus (32 PFU) and then purified IgG, from either naïve or NP-immunized mice (15–240 μg/mouse), was administered daily for three days. The body weight and survival rate were monitored for two weeks. Data are presented as the mean ± SEM.</a:t>
            </a:r>
          </a:p>
          <a:p>
            <a:pPr algn="just" latinLnBrk="1">
              <a:lnSpc>
                <a:spcPct val="125000"/>
              </a:lnSpc>
              <a:spcAft>
                <a:spcPts val="800"/>
              </a:spcAft>
            </a:pPr>
            <a:r>
              <a:rPr lang="en-US" altLang="ko-KR" sz="1100" kern="100" dirty="0">
                <a:latin typeface="Arial" panose="020B0604020202020204" pitchFamily="34" charset="0"/>
                <a:cs typeface="Arial" panose="020B0604020202020204" pitchFamily="34" charset="0"/>
              </a:rPr>
              <a:t> </a:t>
            </a:r>
          </a:p>
        </p:txBody>
      </p:sp>
      <p:sp>
        <p:nvSpPr>
          <p:cNvPr id="9" name="직사각형 8">
            <a:extLst>
              <a:ext uri="{FF2B5EF4-FFF2-40B4-BE49-F238E27FC236}">
                <a16:creationId xmlns:a16="http://schemas.microsoft.com/office/drawing/2014/main" id="{0BB34296-DE04-44D5-B1F0-7F24B714B005}"/>
              </a:ext>
            </a:extLst>
          </p:cNvPr>
          <p:cNvSpPr/>
          <p:nvPr/>
        </p:nvSpPr>
        <p:spPr>
          <a:xfrm>
            <a:off x="588184" y="864995"/>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sp>
        <p:nvSpPr>
          <p:cNvPr id="12" name="직사각형 11">
            <a:extLst>
              <a:ext uri="{FF2B5EF4-FFF2-40B4-BE49-F238E27FC236}">
                <a16:creationId xmlns:a16="http://schemas.microsoft.com/office/drawing/2014/main" id="{E6C899F5-2B37-4C51-9D74-505C752AC711}"/>
              </a:ext>
            </a:extLst>
          </p:cNvPr>
          <p:cNvSpPr/>
          <p:nvPr/>
        </p:nvSpPr>
        <p:spPr>
          <a:xfrm>
            <a:off x="2407639" y="804303"/>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sp>
        <p:nvSpPr>
          <p:cNvPr id="14" name="직사각형 13">
            <a:extLst>
              <a:ext uri="{FF2B5EF4-FFF2-40B4-BE49-F238E27FC236}">
                <a16:creationId xmlns:a16="http://schemas.microsoft.com/office/drawing/2014/main" id="{F3F8259F-4F08-46C8-8BF6-D3533BEB7646}"/>
              </a:ext>
            </a:extLst>
          </p:cNvPr>
          <p:cNvSpPr/>
          <p:nvPr/>
        </p:nvSpPr>
        <p:spPr>
          <a:xfrm>
            <a:off x="-29784" y="2573163"/>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c</a:t>
            </a:r>
          </a:p>
        </p:txBody>
      </p:sp>
    </p:spTree>
    <p:extLst>
      <p:ext uri="{BB962C8B-B14F-4D97-AF65-F5344CB8AC3E}">
        <p14:creationId xmlns:p14="http://schemas.microsoft.com/office/powerpoint/2010/main" val="262087132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2019D3-11EC-48C5-94CF-1312A11F5D13}"/>
              </a:ext>
            </a:extLst>
          </p:cNvPr>
          <p:cNvSpPr txBox="1"/>
          <p:nvPr/>
        </p:nvSpPr>
        <p:spPr>
          <a:xfrm>
            <a:off x="462524" y="560554"/>
            <a:ext cx="620683" cy="307777"/>
          </a:xfrm>
          <a:prstGeom prst="rect">
            <a:avLst/>
          </a:prstGeom>
          <a:noFill/>
        </p:spPr>
        <p:txBody>
          <a:bodyPr wrap="none" rtlCol="0">
            <a:spAutoFit/>
          </a:bodyPr>
          <a:lstStyle/>
          <a:p>
            <a:r>
              <a:rPr lang="en-US" altLang="ko-KR" sz="1400" b="1" dirty="0">
                <a:latin typeface="Arial" panose="020B0604020202020204" pitchFamily="34" charset="0"/>
                <a:cs typeface="Arial" panose="020B0604020202020204" pitchFamily="34" charset="0"/>
              </a:rPr>
              <a:t>Lung</a:t>
            </a:r>
            <a:endParaRPr lang="ko-KR" altLang="en-US" sz="1400" b="1" dirty="0">
              <a:latin typeface="Arial" panose="020B0604020202020204" pitchFamily="34" charset="0"/>
              <a:cs typeface="Arial" panose="020B0604020202020204" pitchFamily="34" charset="0"/>
            </a:endParaRPr>
          </a:p>
        </p:txBody>
      </p:sp>
      <p:grpSp>
        <p:nvGrpSpPr>
          <p:cNvPr id="3" name="그룹 2">
            <a:extLst>
              <a:ext uri="{FF2B5EF4-FFF2-40B4-BE49-F238E27FC236}">
                <a16:creationId xmlns:a16="http://schemas.microsoft.com/office/drawing/2014/main" id="{FDBE8E90-9066-4A9D-9220-9FF94E3A526D}"/>
              </a:ext>
            </a:extLst>
          </p:cNvPr>
          <p:cNvGrpSpPr/>
          <p:nvPr/>
        </p:nvGrpSpPr>
        <p:grpSpPr>
          <a:xfrm>
            <a:off x="398915" y="1024616"/>
            <a:ext cx="1700730" cy="1519379"/>
            <a:chOff x="225269" y="869424"/>
            <a:chExt cx="2057884" cy="1838449"/>
          </a:xfrm>
        </p:grpSpPr>
        <p:sp>
          <p:nvSpPr>
            <p:cNvPr id="4" name="TextBox 3">
              <a:extLst>
                <a:ext uri="{FF2B5EF4-FFF2-40B4-BE49-F238E27FC236}">
                  <a16:creationId xmlns:a16="http://schemas.microsoft.com/office/drawing/2014/main" id="{05891C47-25C7-40C6-ADF8-99547F681EB0}"/>
                </a:ext>
              </a:extLst>
            </p:cNvPr>
            <p:cNvSpPr txBox="1"/>
            <p:nvPr/>
          </p:nvSpPr>
          <p:spPr>
            <a:xfrm>
              <a:off x="386488" y="869424"/>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5</a:t>
              </a:r>
              <a:endParaRPr lang="ko-KR" altLang="en-US" sz="1000" b="1" baseline="30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BFE1DDE6-DB0D-4A9E-891A-C2A38F69956F}"/>
                </a:ext>
              </a:extLst>
            </p:cNvPr>
            <p:cNvSpPr txBox="1"/>
            <p:nvPr/>
          </p:nvSpPr>
          <p:spPr>
            <a:xfrm>
              <a:off x="386488" y="123738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4</a:t>
              </a:r>
              <a:endParaRPr lang="ko-KR" altLang="en-US" sz="1000" b="1" baseline="30000" dirty="0">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34B0B7E0-8EE0-4D12-A087-3771242F4FE4}"/>
                </a:ext>
              </a:extLst>
            </p:cNvPr>
            <p:cNvSpPr txBox="1"/>
            <p:nvPr/>
          </p:nvSpPr>
          <p:spPr>
            <a:xfrm>
              <a:off x="386488" y="1605354"/>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3</a:t>
              </a:r>
              <a:endParaRPr lang="ko-KR" altLang="en-US" sz="1000" b="1" baseline="300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9CD8BE59-2616-4E04-A36C-1E78C05FA1AC}"/>
                </a:ext>
              </a:extLst>
            </p:cNvPr>
            <p:cNvSpPr txBox="1"/>
            <p:nvPr/>
          </p:nvSpPr>
          <p:spPr>
            <a:xfrm>
              <a:off x="386488" y="197331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2</a:t>
              </a:r>
              <a:endParaRPr lang="ko-KR" altLang="en-US" sz="1000" b="1" baseline="30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F1CACB32-7805-4060-AD75-B1F0F0404375}"/>
                </a:ext>
              </a:extLst>
            </p:cNvPr>
            <p:cNvSpPr txBox="1"/>
            <p:nvPr/>
          </p:nvSpPr>
          <p:spPr>
            <a:xfrm>
              <a:off x="750927" y="225515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2</a:t>
              </a:r>
              <a:endParaRPr lang="ko-KR" altLang="en-US" sz="1000" b="1" baseline="30000" dirty="0">
                <a:latin typeface="Arial" panose="020B0604020202020204" pitchFamily="34" charset="0"/>
                <a:cs typeface="Arial" panose="020B0604020202020204" pitchFamily="34" charset="0"/>
              </a:endParaRPr>
            </a:p>
          </p:txBody>
        </p:sp>
        <p:sp>
          <p:nvSpPr>
            <p:cNvPr id="9" name="TextBox 8">
              <a:extLst>
                <a:ext uri="{FF2B5EF4-FFF2-40B4-BE49-F238E27FC236}">
                  <a16:creationId xmlns:a16="http://schemas.microsoft.com/office/drawing/2014/main" id="{C4A8EE2A-8845-4599-AA95-7CC8E1E7E122}"/>
                </a:ext>
              </a:extLst>
            </p:cNvPr>
            <p:cNvSpPr txBox="1"/>
            <p:nvPr/>
          </p:nvSpPr>
          <p:spPr>
            <a:xfrm>
              <a:off x="1110895" y="225515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3</a:t>
              </a:r>
              <a:endParaRPr lang="ko-KR" altLang="en-US" sz="1000" b="1" baseline="30000" dirty="0">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08399C58-F83E-4C23-97DB-E59EAB5C32C7}"/>
                </a:ext>
              </a:extLst>
            </p:cNvPr>
            <p:cNvSpPr txBox="1"/>
            <p:nvPr/>
          </p:nvSpPr>
          <p:spPr>
            <a:xfrm>
              <a:off x="1470863" y="225515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4</a:t>
              </a:r>
              <a:endParaRPr lang="ko-KR" altLang="en-US" sz="1000" b="1" baseline="30000" dirty="0">
                <a:latin typeface="Arial" panose="020B0604020202020204" pitchFamily="34" charset="0"/>
                <a:cs typeface="Arial" panose="020B0604020202020204" pitchFamily="34" charset="0"/>
              </a:endParaRPr>
            </a:p>
          </p:txBody>
        </p:sp>
        <p:sp>
          <p:nvSpPr>
            <p:cNvPr id="11" name="TextBox 10">
              <a:extLst>
                <a:ext uri="{FF2B5EF4-FFF2-40B4-BE49-F238E27FC236}">
                  <a16:creationId xmlns:a16="http://schemas.microsoft.com/office/drawing/2014/main" id="{8105A438-405E-47C7-813F-A0A7663D25FF}"/>
                </a:ext>
              </a:extLst>
            </p:cNvPr>
            <p:cNvSpPr txBox="1"/>
            <p:nvPr/>
          </p:nvSpPr>
          <p:spPr>
            <a:xfrm>
              <a:off x="1830831" y="2255159"/>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5</a:t>
              </a:r>
              <a:endParaRPr lang="ko-KR" altLang="en-US" sz="1000" b="1" baseline="30000" dirty="0">
                <a:latin typeface="Arial" panose="020B0604020202020204" pitchFamily="34" charset="0"/>
                <a:cs typeface="Arial" panose="020B0604020202020204" pitchFamily="34" charset="0"/>
              </a:endParaRPr>
            </a:p>
          </p:txBody>
        </p:sp>
        <p:sp>
          <p:nvSpPr>
            <p:cNvPr id="12" name="TextBox 11">
              <a:extLst>
                <a:ext uri="{FF2B5EF4-FFF2-40B4-BE49-F238E27FC236}">
                  <a16:creationId xmlns:a16="http://schemas.microsoft.com/office/drawing/2014/main" id="{42B707A2-64E1-4A46-BEAE-4C40A9640A86}"/>
                </a:ext>
              </a:extLst>
            </p:cNvPr>
            <p:cNvSpPr txBox="1"/>
            <p:nvPr/>
          </p:nvSpPr>
          <p:spPr>
            <a:xfrm rot="16200000">
              <a:off x="107339" y="1461617"/>
              <a:ext cx="533787" cy="297928"/>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CD3</a:t>
              </a:r>
              <a:endParaRPr lang="ko-KR" altLang="en-US" sz="1000" b="1" dirty="0">
                <a:latin typeface="Arial" panose="020B0604020202020204" pitchFamily="34" charset="0"/>
                <a:cs typeface="Arial" panose="020B0604020202020204" pitchFamily="34" charset="0"/>
              </a:endParaRPr>
            </a:p>
          </p:txBody>
        </p:sp>
        <p:sp>
          <p:nvSpPr>
            <p:cNvPr id="13" name="TextBox 12">
              <a:extLst>
                <a:ext uri="{FF2B5EF4-FFF2-40B4-BE49-F238E27FC236}">
                  <a16:creationId xmlns:a16="http://schemas.microsoft.com/office/drawing/2014/main" id="{179A8847-9802-4F35-AC88-422DEA89BE61}"/>
                </a:ext>
              </a:extLst>
            </p:cNvPr>
            <p:cNvSpPr txBox="1"/>
            <p:nvPr/>
          </p:nvSpPr>
          <p:spPr>
            <a:xfrm>
              <a:off x="1067015" y="2409946"/>
              <a:ext cx="704476"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NK 1.1</a:t>
              </a:r>
            </a:p>
          </p:txBody>
        </p:sp>
        <p:pic>
          <p:nvPicPr>
            <p:cNvPr id="14" name="그림 13">
              <a:extLst>
                <a:ext uri="{FF2B5EF4-FFF2-40B4-BE49-F238E27FC236}">
                  <a16:creationId xmlns:a16="http://schemas.microsoft.com/office/drawing/2014/main" id="{963A4913-CFD2-4D7C-B73A-8B6782879FE1}"/>
                </a:ext>
              </a:extLst>
            </p:cNvPr>
            <p:cNvPicPr preferRelativeResize="0">
              <a:picLocks/>
            </p:cNvPicPr>
            <p:nvPr/>
          </p:nvPicPr>
          <p:blipFill rotWithShape="1">
            <a:blip r:embed="rId3"/>
            <a:srcRect l="17754" b="33670"/>
            <a:stretch/>
          </p:blipFill>
          <p:spPr>
            <a:xfrm>
              <a:off x="747744" y="966228"/>
              <a:ext cx="1260000" cy="1315963"/>
            </a:xfrm>
            <a:prstGeom prst="rect">
              <a:avLst/>
            </a:prstGeom>
          </p:spPr>
        </p:pic>
      </p:grpSp>
      <p:grpSp>
        <p:nvGrpSpPr>
          <p:cNvPr id="15" name="그룹 14">
            <a:extLst>
              <a:ext uri="{FF2B5EF4-FFF2-40B4-BE49-F238E27FC236}">
                <a16:creationId xmlns:a16="http://schemas.microsoft.com/office/drawing/2014/main" id="{1C64070A-7018-4995-A773-FD12D1207FDF}"/>
              </a:ext>
            </a:extLst>
          </p:cNvPr>
          <p:cNvGrpSpPr/>
          <p:nvPr/>
        </p:nvGrpSpPr>
        <p:grpSpPr>
          <a:xfrm>
            <a:off x="1962402" y="1059544"/>
            <a:ext cx="1710195" cy="1525729"/>
            <a:chOff x="2127176" y="861740"/>
            <a:chExt cx="2069336" cy="1846133"/>
          </a:xfrm>
        </p:grpSpPr>
        <p:sp>
          <p:nvSpPr>
            <p:cNvPr id="16" name="TextBox 15">
              <a:extLst>
                <a:ext uri="{FF2B5EF4-FFF2-40B4-BE49-F238E27FC236}">
                  <a16:creationId xmlns:a16="http://schemas.microsoft.com/office/drawing/2014/main" id="{0B94CCA6-0C36-418E-8E7A-04805655F97A}"/>
                </a:ext>
              </a:extLst>
            </p:cNvPr>
            <p:cNvSpPr txBox="1"/>
            <p:nvPr/>
          </p:nvSpPr>
          <p:spPr>
            <a:xfrm rot="16200000">
              <a:off x="2009246" y="1461618"/>
              <a:ext cx="533787"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CD3</a:t>
              </a:r>
              <a:endParaRPr lang="ko-KR" altLang="en-US" sz="1000" b="1" dirty="0">
                <a:latin typeface="Arial" panose="020B0604020202020204" pitchFamily="34" charset="0"/>
                <a:cs typeface="Arial" panose="020B0604020202020204" pitchFamily="34" charset="0"/>
              </a:endParaRPr>
            </a:p>
          </p:txBody>
        </p:sp>
        <p:sp>
          <p:nvSpPr>
            <p:cNvPr id="17" name="TextBox 16">
              <a:extLst>
                <a:ext uri="{FF2B5EF4-FFF2-40B4-BE49-F238E27FC236}">
                  <a16:creationId xmlns:a16="http://schemas.microsoft.com/office/drawing/2014/main" id="{455544A6-DB1B-419B-A32C-5C67C1A0FF97}"/>
                </a:ext>
              </a:extLst>
            </p:cNvPr>
            <p:cNvSpPr txBox="1"/>
            <p:nvPr/>
          </p:nvSpPr>
          <p:spPr>
            <a:xfrm>
              <a:off x="2954363" y="2409945"/>
              <a:ext cx="704475" cy="297928"/>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NK 1.1</a:t>
              </a:r>
            </a:p>
          </p:txBody>
        </p:sp>
        <p:sp>
          <p:nvSpPr>
            <p:cNvPr id="18" name="TextBox 17">
              <a:extLst>
                <a:ext uri="{FF2B5EF4-FFF2-40B4-BE49-F238E27FC236}">
                  <a16:creationId xmlns:a16="http://schemas.microsoft.com/office/drawing/2014/main" id="{9A3C5BC5-6BEE-40EC-9387-4ACE0374FDC0}"/>
                </a:ext>
              </a:extLst>
            </p:cNvPr>
            <p:cNvSpPr txBox="1"/>
            <p:nvPr/>
          </p:nvSpPr>
          <p:spPr>
            <a:xfrm>
              <a:off x="2299847" y="861740"/>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5</a:t>
              </a:r>
              <a:endParaRPr lang="ko-KR" altLang="en-US" sz="1000" b="1" baseline="30000" dirty="0">
                <a:latin typeface="Arial" panose="020B0604020202020204" pitchFamily="34" charset="0"/>
                <a:cs typeface="Arial" panose="020B0604020202020204" pitchFamily="34" charset="0"/>
              </a:endParaRPr>
            </a:p>
          </p:txBody>
        </p:sp>
        <p:sp>
          <p:nvSpPr>
            <p:cNvPr id="19" name="TextBox 18">
              <a:extLst>
                <a:ext uri="{FF2B5EF4-FFF2-40B4-BE49-F238E27FC236}">
                  <a16:creationId xmlns:a16="http://schemas.microsoft.com/office/drawing/2014/main" id="{5CEBB157-07FE-44BE-9B15-FE13FEFEB209}"/>
                </a:ext>
              </a:extLst>
            </p:cNvPr>
            <p:cNvSpPr txBox="1"/>
            <p:nvPr/>
          </p:nvSpPr>
          <p:spPr>
            <a:xfrm>
              <a:off x="2299847" y="1229705"/>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4</a:t>
              </a:r>
              <a:endParaRPr lang="ko-KR" altLang="en-US" sz="1000" b="1" baseline="30000" dirty="0">
                <a:latin typeface="Arial" panose="020B0604020202020204" pitchFamily="34" charset="0"/>
                <a:cs typeface="Arial" panose="020B0604020202020204" pitchFamily="34" charset="0"/>
              </a:endParaRPr>
            </a:p>
          </p:txBody>
        </p:sp>
        <p:sp>
          <p:nvSpPr>
            <p:cNvPr id="20" name="TextBox 19">
              <a:extLst>
                <a:ext uri="{FF2B5EF4-FFF2-40B4-BE49-F238E27FC236}">
                  <a16:creationId xmlns:a16="http://schemas.microsoft.com/office/drawing/2014/main" id="{9901ED71-D180-44F0-80EB-5C558D047059}"/>
                </a:ext>
              </a:extLst>
            </p:cNvPr>
            <p:cNvSpPr txBox="1"/>
            <p:nvPr/>
          </p:nvSpPr>
          <p:spPr>
            <a:xfrm>
              <a:off x="2299847" y="1597670"/>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3</a:t>
              </a:r>
              <a:endParaRPr lang="ko-KR" altLang="en-US" sz="1000" b="1" baseline="30000" dirty="0">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71B95799-7AA3-4332-81C6-356F28455F06}"/>
                </a:ext>
              </a:extLst>
            </p:cNvPr>
            <p:cNvSpPr txBox="1"/>
            <p:nvPr/>
          </p:nvSpPr>
          <p:spPr>
            <a:xfrm>
              <a:off x="2299847" y="1965635"/>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2</a:t>
              </a:r>
              <a:endParaRPr lang="ko-KR" altLang="en-US" sz="1000" b="1" baseline="30000" dirty="0">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E3736E15-270C-48AE-B5F2-D275FB920049}"/>
                </a:ext>
              </a:extLst>
            </p:cNvPr>
            <p:cNvSpPr txBox="1"/>
            <p:nvPr/>
          </p:nvSpPr>
          <p:spPr>
            <a:xfrm>
              <a:off x="2664286" y="2247476"/>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2</a:t>
              </a:r>
              <a:endParaRPr lang="ko-KR" altLang="en-US" sz="1000" b="1" baseline="30000" dirty="0">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E294C222-0D5D-49F3-93FD-574FCC5CCB96}"/>
                </a:ext>
              </a:extLst>
            </p:cNvPr>
            <p:cNvSpPr txBox="1"/>
            <p:nvPr/>
          </p:nvSpPr>
          <p:spPr>
            <a:xfrm>
              <a:off x="3024254" y="2247476"/>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3</a:t>
              </a:r>
              <a:endParaRPr lang="ko-KR" altLang="en-US" sz="1000" b="1" baseline="30000" dirty="0">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C412525C-737A-4D3C-A5B9-8503E59770DE}"/>
                </a:ext>
              </a:extLst>
            </p:cNvPr>
            <p:cNvSpPr txBox="1"/>
            <p:nvPr/>
          </p:nvSpPr>
          <p:spPr>
            <a:xfrm>
              <a:off x="3384222" y="2247476"/>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4</a:t>
              </a:r>
              <a:endParaRPr lang="ko-KR" altLang="en-US" sz="1000" b="1" baseline="30000" dirty="0">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796F29CF-E16A-4551-A373-7DCBEDD43149}"/>
                </a:ext>
              </a:extLst>
            </p:cNvPr>
            <p:cNvSpPr txBox="1"/>
            <p:nvPr/>
          </p:nvSpPr>
          <p:spPr>
            <a:xfrm>
              <a:off x="3744190" y="2247476"/>
              <a:ext cx="452322" cy="297927"/>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10</a:t>
              </a:r>
              <a:r>
                <a:rPr lang="en-US" altLang="ko-KR" sz="1000" b="1" baseline="30000" dirty="0">
                  <a:latin typeface="Arial" panose="020B0604020202020204" pitchFamily="34" charset="0"/>
                  <a:cs typeface="Arial" panose="020B0604020202020204" pitchFamily="34" charset="0"/>
                </a:rPr>
                <a:t>5</a:t>
              </a:r>
              <a:endParaRPr lang="ko-KR" altLang="en-US" sz="1000" b="1" baseline="30000" dirty="0">
                <a:latin typeface="Arial" panose="020B0604020202020204" pitchFamily="34" charset="0"/>
                <a:cs typeface="Arial" panose="020B0604020202020204" pitchFamily="34" charset="0"/>
              </a:endParaRPr>
            </a:p>
          </p:txBody>
        </p:sp>
        <p:pic>
          <p:nvPicPr>
            <p:cNvPr id="26" name="그림 25">
              <a:extLst>
                <a:ext uri="{FF2B5EF4-FFF2-40B4-BE49-F238E27FC236}">
                  <a16:creationId xmlns:a16="http://schemas.microsoft.com/office/drawing/2014/main" id="{053153FC-7A5D-47CB-B4E3-C07760162D97}"/>
                </a:ext>
              </a:extLst>
            </p:cNvPr>
            <p:cNvPicPr preferRelativeResize="0">
              <a:picLocks/>
            </p:cNvPicPr>
            <p:nvPr/>
          </p:nvPicPr>
          <p:blipFill rotWithShape="1">
            <a:blip r:embed="rId4"/>
            <a:srcRect l="16396" b="13214"/>
            <a:stretch/>
          </p:blipFill>
          <p:spPr>
            <a:xfrm>
              <a:off x="2630931" y="946554"/>
              <a:ext cx="1260000" cy="1317600"/>
            </a:xfrm>
            <a:prstGeom prst="rect">
              <a:avLst/>
            </a:prstGeom>
          </p:spPr>
        </p:pic>
      </p:grpSp>
      <p:sp>
        <p:nvSpPr>
          <p:cNvPr id="28" name="TextBox 27">
            <a:extLst>
              <a:ext uri="{FF2B5EF4-FFF2-40B4-BE49-F238E27FC236}">
                <a16:creationId xmlns:a16="http://schemas.microsoft.com/office/drawing/2014/main" id="{E1746909-09AC-4371-9483-89E31E3902C2}"/>
              </a:ext>
            </a:extLst>
          </p:cNvPr>
          <p:cNvSpPr txBox="1"/>
          <p:nvPr/>
        </p:nvSpPr>
        <p:spPr>
          <a:xfrm>
            <a:off x="1059492" y="864174"/>
            <a:ext cx="631904"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Isotype</a:t>
            </a:r>
            <a:endParaRPr lang="ko-KR" altLang="en-US" sz="1000" b="1" dirty="0">
              <a:latin typeface="Arial" panose="020B0604020202020204" pitchFamily="34" charset="0"/>
              <a:cs typeface="Arial" panose="020B0604020202020204" pitchFamily="34" charset="0"/>
            </a:endParaRPr>
          </a:p>
        </p:txBody>
      </p:sp>
      <p:sp>
        <p:nvSpPr>
          <p:cNvPr id="29" name="TextBox 28">
            <a:extLst>
              <a:ext uri="{FF2B5EF4-FFF2-40B4-BE49-F238E27FC236}">
                <a16:creationId xmlns:a16="http://schemas.microsoft.com/office/drawing/2014/main" id="{423830BA-2B93-4FC1-B475-D23DAD136C46}"/>
              </a:ext>
            </a:extLst>
          </p:cNvPr>
          <p:cNvSpPr txBox="1"/>
          <p:nvPr/>
        </p:nvSpPr>
        <p:spPr>
          <a:xfrm>
            <a:off x="2538510" y="864174"/>
            <a:ext cx="875561" cy="246221"/>
          </a:xfrm>
          <a:prstGeom prst="rect">
            <a:avLst/>
          </a:prstGeom>
          <a:noFill/>
        </p:spPr>
        <p:txBody>
          <a:bodyPr wrap="none" rtlCol="0">
            <a:spAutoFit/>
          </a:bodyPr>
          <a:lstStyle/>
          <a:p>
            <a:r>
              <a:rPr lang="en-US" altLang="ko-KR" sz="1000" b="1" dirty="0">
                <a:latin typeface="Arial" panose="020B0604020202020204" pitchFamily="34" charset="0"/>
                <a:cs typeface="Arial" panose="020B0604020202020204" pitchFamily="34" charset="0"/>
              </a:rPr>
              <a:t>Anti-NK 1.1</a:t>
            </a:r>
            <a:endParaRPr lang="ko-KR" altLang="en-US" sz="1000" b="1" dirty="0">
              <a:latin typeface="Arial" panose="020B0604020202020204" pitchFamily="34" charset="0"/>
              <a:cs typeface="Arial" panose="020B0604020202020204" pitchFamily="34" charset="0"/>
            </a:endParaRPr>
          </a:p>
        </p:txBody>
      </p:sp>
      <p:graphicFrame>
        <p:nvGraphicFramePr>
          <p:cNvPr id="30" name="개체 29">
            <a:extLst>
              <a:ext uri="{FF2B5EF4-FFF2-40B4-BE49-F238E27FC236}">
                <a16:creationId xmlns:a16="http://schemas.microsoft.com/office/drawing/2014/main" id="{5CC021B3-1BDD-44BB-B980-87FBC1ECC19F}"/>
              </a:ext>
            </a:extLst>
          </p:cNvPr>
          <p:cNvGraphicFramePr>
            <a:graphicFrameLocks noChangeAspect="1"/>
          </p:cNvGraphicFramePr>
          <p:nvPr>
            <p:extLst>
              <p:ext uri="{D42A27DB-BD31-4B8C-83A1-F6EECF244321}">
                <p14:modId xmlns:p14="http://schemas.microsoft.com/office/powerpoint/2010/main" val="3483422531"/>
              </p:ext>
            </p:extLst>
          </p:nvPr>
        </p:nvGraphicFramePr>
        <p:xfrm>
          <a:off x="3948733" y="1004661"/>
          <a:ext cx="1246385" cy="1777738"/>
        </p:xfrm>
        <a:graphic>
          <a:graphicData uri="http://schemas.openxmlformats.org/presentationml/2006/ole">
            <mc:AlternateContent xmlns:mc="http://schemas.openxmlformats.org/markup-compatibility/2006">
              <mc:Choice xmlns:v="urn:schemas-microsoft-com:vml" Requires="v">
                <p:oleObj spid="_x0000_s7272" name="Prism 9" r:id="rId5" imgW="1507888" imgH="2151200" progId="Prism9.Document">
                  <p:embed/>
                </p:oleObj>
              </mc:Choice>
              <mc:Fallback>
                <p:oleObj name="Prism 9" r:id="rId5" imgW="1507888" imgH="2151200" progId="Prism9.Document">
                  <p:embed/>
                  <p:pic>
                    <p:nvPicPr>
                      <p:cNvPr id="8" name="개체 7">
                        <a:extLst>
                          <a:ext uri="{FF2B5EF4-FFF2-40B4-BE49-F238E27FC236}">
                            <a16:creationId xmlns:a16="http://schemas.microsoft.com/office/drawing/2014/main" id="{5CC021B3-1BDD-44BB-B980-87FBC1ECC19F}"/>
                          </a:ext>
                        </a:extLst>
                      </p:cNvPr>
                      <p:cNvPicPr/>
                      <p:nvPr/>
                    </p:nvPicPr>
                    <p:blipFill>
                      <a:blip r:embed="rId6"/>
                      <a:stretch>
                        <a:fillRect/>
                      </a:stretch>
                    </p:blipFill>
                    <p:spPr>
                      <a:xfrm>
                        <a:off x="3948733" y="1004661"/>
                        <a:ext cx="1246385" cy="1777738"/>
                      </a:xfrm>
                      <a:prstGeom prst="rect">
                        <a:avLst/>
                      </a:prstGeom>
                    </p:spPr>
                  </p:pic>
                </p:oleObj>
              </mc:Fallback>
            </mc:AlternateContent>
          </a:graphicData>
        </a:graphic>
      </p:graphicFrame>
      <p:sp>
        <p:nvSpPr>
          <p:cNvPr id="36" name="직사각형 35"/>
          <p:cNvSpPr/>
          <p:nvPr/>
        </p:nvSpPr>
        <p:spPr>
          <a:xfrm>
            <a:off x="648" y="4652252"/>
            <a:ext cx="6857352" cy="1676100"/>
          </a:xfrm>
          <a:prstGeom prst="rect">
            <a:avLst/>
          </a:prstGeom>
        </p:spPr>
        <p:txBody>
          <a:bodyPr wrap="square">
            <a:spAutoFit/>
          </a:bodyPr>
          <a:lstStyle/>
          <a:p>
            <a:pPr algn="just" latinLnBrk="1">
              <a:lnSpc>
                <a:spcPct val="125000"/>
              </a:lnSpc>
              <a:spcAft>
                <a:spcPts val="800"/>
              </a:spcAft>
            </a:pPr>
            <a:r>
              <a:rPr lang="en-US" altLang="ko-KR" sz="1100" b="1" kern="100" dirty="0">
                <a:latin typeface="Arial" panose="020B0604020202020204" pitchFamily="34" charset="0"/>
                <a:cs typeface="Arial" panose="020B0604020202020204" pitchFamily="34" charset="0"/>
              </a:rPr>
              <a:t>Supplementary Figure 9. Effect of anti-NP antibodies during influenza viral infection in NK cell-depleted mice</a:t>
            </a:r>
          </a:p>
          <a:p>
            <a:pPr algn="just">
              <a:lnSpc>
                <a:spcPct val="125000"/>
              </a:lnSpc>
              <a:spcAft>
                <a:spcPts val="800"/>
              </a:spcAft>
            </a:pPr>
            <a:r>
              <a:rPr lang="en-US" altLang="ko-KR" sz="1100" b="1" kern="100" dirty="0">
                <a:latin typeface="Arial" panose="020B0604020202020204" pitchFamily="34" charset="0"/>
                <a:cs typeface="Arial" panose="020B0604020202020204" pitchFamily="34" charset="0"/>
              </a:rPr>
              <a:t>a</a:t>
            </a:r>
            <a:r>
              <a:rPr lang="en-US" altLang="ko-KR" sz="1100" kern="100" dirty="0">
                <a:latin typeface="Arial" panose="020B0604020202020204" pitchFamily="34" charset="0"/>
                <a:cs typeface="Arial" panose="020B0604020202020204" pitchFamily="34" charset="0"/>
              </a:rPr>
              <a:t>, NK cells were depleted by intraperitoneal injection of anti-NK1.1 antibody (100 μg). Two days later, NK cell population in the spleen and lung were assessed by flow cytometry. Data are presented as the mean ± SD from triplicate culture wells. </a:t>
            </a:r>
            <a:r>
              <a:rPr lang="en-US" altLang="ko-KR" sz="1100" b="1" kern="100" dirty="0">
                <a:latin typeface="Arial" panose="020B0604020202020204" pitchFamily="34" charset="0"/>
                <a:cs typeface="Arial" panose="020B0604020202020204" pitchFamily="34" charset="0"/>
              </a:rPr>
              <a:t>b</a:t>
            </a:r>
            <a:r>
              <a:rPr lang="en-US" altLang="ko-KR" sz="1100" kern="100" dirty="0">
                <a:latin typeface="Arial" panose="020B0604020202020204" pitchFamily="34" charset="0"/>
                <a:cs typeface="Arial" panose="020B0604020202020204" pitchFamily="34" charset="0"/>
              </a:rPr>
              <a:t>, Two days later, </a:t>
            </a:r>
            <a:r>
              <a:rPr lang="en-US" altLang="ko-KR" sz="1100" kern="100" dirty="0">
                <a:solidFill>
                  <a:srgbClr val="0070C0"/>
                </a:solidFill>
                <a:latin typeface="Arial" panose="020B0604020202020204" pitchFamily="34" charset="0"/>
                <a:cs typeface="Arial" panose="020B0604020202020204" pitchFamily="34" charset="0"/>
              </a:rPr>
              <a:t>mice (n=16) </a:t>
            </a:r>
            <a:r>
              <a:rPr lang="en-US" altLang="ko-KR" sz="1100" kern="100" dirty="0">
                <a:latin typeface="Arial" panose="020B0604020202020204" pitchFamily="34" charset="0"/>
                <a:cs typeface="Arial" panose="020B0604020202020204" pitchFamily="34" charset="0"/>
              </a:rPr>
              <a:t>were infected with PR8 virus (32 PFU) and then intraperitoneally treated with anti-NP serum (200 </a:t>
            </a:r>
            <a:r>
              <a:rPr lang="en-US" altLang="ko-KR" sz="1100" kern="100" dirty="0" err="1">
                <a:latin typeface="Arial" panose="020B0604020202020204" pitchFamily="34" charset="0"/>
                <a:cs typeface="Arial" panose="020B0604020202020204" pitchFamily="34" charset="0"/>
              </a:rPr>
              <a:t>μl</a:t>
            </a:r>
            <a:r>
              <a:rPr lang="en-US" altLang="ko-KR" sz="1100" kern="100" dirty="0">
                <a:latin typeface="Arial" panose="020B0604020202020204" pitchFamily="34" charset="0"/>
                <a:cs typeface="Arial" panose="020B0604020202020204" pitchFamily="34" charset="0"/>
              </a:rPr>
              <a:t>/mouse) daily for three days; body weight was monitored for two weeks. ***p &lt; 0.001 and</a:t>
            </a:r>
            <a:r>
              <a:rPr lang="ko-KR" altLang="en-US" sz="1100" kern="100" dirty="0">
                <a:latin typeface="Arial" panose="020B0604020202020204" pitchFamily="34" charset="0"/>
                <a:cs typeface="Arial" panose="020B0604020202020204" pitchFamily="34" charset="0"/>
              </a:rPr>
              <a:t> </a:t>
            </a:r>
            <a:r>
              <a:rPr lang="en-US" altLang="ko-KR" sz="1100" kern="100" dirty="0">
                <a:latin typeface="Arial" panose="020B0604020202020204" pitchFamily="34" charset="0"/>
                <a:cs typeface="Arial" panose="020B0604020202020204" pitchFamily="34" charset="0"/>
              </a:rPr>
              <a:t>*p &lt; 0.05.</a:t>
            </a:r>
          </a:p>
        </p:txBody>
      </p:sp>
      <p:sp>
        <p:nvSpPr>
          <p:cNvPr id="37" name="제목 1">
            <a:extLst>
              <a:ext uri="{FF2B5EF4-FFF2-40B4-BE49-F238E27FC236}">
                <a16:creationId xmlns:a16="http://schemas.microsoft.com/office/drawing/2014/main" id="{EB401889-F823-45A6-A385-8E5198110223}"/>
              </a:ext>
            </a:extLst>
          </p:cNvPr>
          <p:cNvSpPr txBox="1">
            <a:spLocks/>
          </p:cNvSpPr>
          <p:nvPr/>
        </p:nvSpPr>
        <p:spPr>
          <a:xfrm>
            <a:off x="648" y="3005"/>
            <a:ext cx="2082795" cy="464046"/>
          </a:xfrm>
          <a:prstGeom prst="rect">
            <a:avLst/>
          </a:prstGeom>
        </p:spPr>
        <p:txBody>
          <a:bodyPr vert="horz" lIns="91440" tIns="45720" rIns="91440" bIns="45720" rtlCol="0" anchor="ctr">
            <a:normAutofit/>
          </a:bodyPr>
          <a:lstStyle>
            <a:lvl1pPr algn="l" defTabSz="914400" rtl="0" eaLnBrk="1" latinLnBrk="1" hangingPunct="1">
              <a:lnSpc>
                <a:spcPct val="90000"/>
              </a:lnSpc>
              <a:spcBef>
                <a:spcPct val="0"/>
              </a:spcBef>
              <a:buNone/>
              <a:defRPr sz="4400" kern="1200">
                <a:solidFill>
                  <a:schemeClr val="tx1"/>
                </a:solidFill>
                <a:latin typeface="+mj-lt"/>
                <a:ea typeface="+mj-ea"/>
                <a:cs typeface="+mj-cs"/>
              </a:defRPr>
            </a:lvl1pPr>
          </a:lstStyle>
          <a:p>
            <a:r>
              <a:rPr lang="en-US" altLang="ko-KR" sz="1200" b="1" dirty="0">
                <a:latin typeface="Arial" panose="020B0604020202020204" pitchFamily="34" charset="0"/>
                <a:cs typeface="Arial" panose="020B0604020202020204" pitchFamily="34" charset="0"/>
              </a:rPr>
              <a:t>Supplementary Figure 9</a:t>
            </a:r>
          </a:p>
        </p:txBody>
      </p:sp>
      <p:graphicFrame>
        <p:nvGraphicFramePr>
          <p:cNvPr id="27" name="개체 26">
            <a:extLst>
              <a:ext uri="{FF2B5EF4-FFF2-40B4-BE49-F238E27FC236}">
                <a16:creationId xmlns:a16="http://schemas.microsoft.com/office/drawing/2014/main" id="{FF278382-0757-402D-8001-FB7617A2A070}"/>
              </a:ext>
            </a:extLst>
          </p:cNvPr>
          <p:cNvGraphicFramePr>
            <a:graphicFrameLocks noChangeAspect="1"/>
          </p:cNvGraphicFramePr>
          <p:nvPr>
            <p:extLst>
              <p:ext uri="{D42A27DB-BD31-4B8C-83A1-F6EECF244321}">
                <p14:modId xmlns:p14="http://schemas.microsoft.com/office/powerpoint/2010/main" val="3279984786"/>
              </p:ext>
            </p:extLst>
          </p:nvPr>
        </p:nvGraphicFramePr>
        <p:xfrm>
          <a:off x="606158" y="3032581"/>
          <a:ext cx="4347914" cy="1481229"/>
        </p:xfrm>
        <a:graphic>
          <a:graphicData uri="http://schemas.openxmlformats.org/presentationml/2006/ole">
            <mc:AlternateContent xmlns:mc="http://schemas.openxmlformats.org/markup-compatibility/2006">
              <mc:Choice xmlns:v="urn:schemas-microsoft-com:vml" Requires="v">
                <p:oleObj spid="_x0000_s7273" name="Prism 9" r:id="rId7" imgW="5261223" imgH="1792847" progId="Prism9.Document">
                  <p:embed/>
                </p:oleObj>
              </mc:Choice>
              <mc:Fallback>
                <p:oleObj name="Prism 9" r:id="rId7" imgW="5261223" imgH="1792847" progId="Prism9.Document">
                  <p:embed/>
                  <p:pic>
                    <p:nvPicPr>
                      <p:cNvPr id="0" name=""/>
                      <p:cNvPicPr/>
                      <p:nvPr/>
                    </p:nvPicPr>
                    <p:blipFill>
                      <a:blip r:embed="rId8"/>
                      <a:stretch>
                        <a:fillRect/>
                      </a:stretch>
                    </p:blipFill>
                    <p:spPr>
                      <a:xfrm>
                        <a:off x="606158" y="3032581"/>
                        <a:ext cx="4347914" cy="1481229"/>
                      </a:xfrm>
                      <a:prstGeom prst="rect">
                        <a:avLst/>
                      </a:prstGeom>
                    </p:spPr>
                  </p:pic>
                </p:oleObj>
              </mc:Fallback>
            </mc:AlternateContent>
          </a:graphicData>
        </a:graphic>
      </p:graphicFrame>
      <p:sp>
        <p:nvSpPr>
          <p:cNvPr id="33" name="직사각형 32">
            <a:extLst>
              <a:ext uri="{FF2B5EF4-FFF2-40B4-BE49-F238E27FC236}">
                <a16:creationId xmlns:a16="http://schemas.microsoft.com/office/drawing/2014/main" id="{E2759DB6-1528-4F10-BD37-06C61CAAF667}"/>
              </a:ext>
            </a:extLst>
          </p:cNvPr>
          <p:cNvSpPr/>
          <p:nvPr/>
        </p:nvSpPr>
        <p:spPr>
          <a:xfrm>
            <a:off x="378636" y="930184"/>
            <a:ext cx="255198"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a</a:t>
            </a:r>
          </a:p>
        </p:txBody>
      </p:sp>
      <p:sp>
        <p:nvSpPr>
          <p:cNvPr id="35" name="직사각형 34">
            <a:extLst>
              <a:ext uri="{FF2B5EF4-FFF2-40B4-BE49-F238E27FC236}">
                <a16:creationId xmlns:a16="http://schemas.microsoft.com/office/drawing/2014/main" id="{0AFC9D6E-4CB9-41ED-9555-56A59D1F4D91}"/>
              </a:ext>
            </a:extLst>
          </p:cNvPr>
          <p:cNvSpPr/>
          <p:nvPr/>
        </p:nvSpPr>
        <p:spPr>
          <a:xfrm>
            <a:off x="485575" y="2969288"/>
            <a:ext cx="263214" cy="246221"/>
          </a:xfrm>
          <a:prstGeom prst="rect">
            <a:avLst/>
          </a:prstGeom>
        </p:spPr>
        <p:txBody>
          <a:bodyPr wrap="none">
            <a:spAutoFit/>
          </a:bodyPr>
          <a:lstStyle/>
          <a:p>
            <a:r>
              <a:rPr lang="en-US" altLang="ko-KR" sz="1000" b="1" dirty="0">
                <a:latin typeface="Arial" panose="020B0604020202020204" pitchFamily="34" charset="0"/>
                <a:cs typeface="Arial" panose="020B0604020202020204" pitchFamily="34" charset="0"/>
              </a:rPr>
              <a:t>b</a:t>
            </a:r>
          </a:p>
        </p:txBody>
      </p:sp>
    </p:spTree>
    <p:extLst>
      <p:ext uri="{BB962C8B-B14F-4D97-AF65-F5344CB8AC3E}">
        <p14:creationId xmlns:p14="http://schemas.microsoft.com/office/powerpoint/2010/main" val="2824060228"/>
      </p:ext>
    </p:extLst>
  </p:cSld>
  <p:clrMapOvr>
    <a:masterClrMapping/>
  </p:clrMapOvr>
</p:sld>
</file>

<file path=ppt/theme/theme1.xml><?xml version="1.0" encoding="utf-8"?>
<a:theme xmlns:a="http://schemas.openxmlformats.org/drawingml/2006/main" name="Office 테마">
  <a:themeElements>
    <a:clrScheme name="Office 테마">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테마">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테마">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2364</TotalTime>
  <Words>1496</Words>
  <Application>Microsoft Office PowerPoint</Application>
  <PresentationFormat>A4 용지(210x297mm)</PresentationFormat>
  <Paragraphs>147</Paragraphs>
  <Slides>9</Slides>
  <Notes>0</Notes>
  <HiddenSlides>0</HiddenSlides>
  <MMClips>0</MMClips>
  <ScaleCrop>false</ScaleCrop>
  <HeadingPairs>
    <vt:vector size="8" baseType="variant">
      <vt:variant>
        <vt:lpstr>사용한 글꼴</vt:lpstr>
      </vt:variant>
      <vt:variant>
        <vt:i4>3</vt:i4>
      </vt:variant>
      <vt:variant>
        <vt:lpstr>테마</vt:lpstr>
      </vt:variant>
      <vt:variant>
        <vt:i4>1</vt:i4>
      </vt:variant>
      <vt:variant>
        <vt:lpstr>포함된 OLE 서버</vt:lpstr>
      </vt:variant>
      <vt:variant>
        <vt:i4>1</vt:i4>
      </vt:variant>
      <vt:variant>
        <vt:lpstr>슬라이드 제목</vt:lpstr>
      </vt:variant>
      <vt:variant>
        <vt:i4>9</vt:i4>
      </vt:variant>
    </vt:vector>
  </HeadingPairs>
  <TitlesOfParts>
    <vt:vector size="14" baseType="lpstr">
      <vt:lpstr>Arial</vt:lpstr>
      <vt:lpstr>Calibri</vt:lpstr>
      <vt:lpstr>Calibri Light</vt:lpstr>
      <vt:lpstr>Office 테마</vt:lpstr>
      <vt:lpstr>Prism 9</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프레젠테이션</dc:title>
  <dc:creator>USER</dc:creator>
  <cp:lastModifiedBy>user</cp:lastModifiedBy>
  <cp:revision>61</cp:revision>
  <cp:lastPrinted>2022-01-10T08:15:03Z</cp:lastPrinted>
  <dcterms:created xsi:type="dcterms:W3CDTF">2021-12-17T14:56:39Z</dcterms:created>
  <dcterms:modified xsi:type="dcterms:W3CDTF">2022-03-03T01:16:35Z</dcterms:modified>
</cp:coreProperties>
</file>