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</p:sldMasterIdLst>
  <p:notesMasterIdLst>
    <p:notesMasterId r:id="rId7"/>
  </p:notesMasterIdLst>
  <p:handoutMasterIdLst>
    <p:handoutMasterId r:id="rId12"/>
  </p:handoutMasterIdLst>
  <p:sldIdLst>
    <p:sldId id="258" r:id="rId5"/>
    <p:sldId id="264" r:id="rId6"/>
    <p:sldId id="266" r:id="rId8"/>
    <p:sldId id="268" r:id="rId9"/>
    <p:sldId id="269" r:id="rId10"/>
    <p:sldId id="265" r:id="rId11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82018" autoAdjust="0"/>
  </p:normalViewPr>
  <p:slideViewPr>
    <p:cSldViewPr>
      <p:cViewPr varScale="1">
        <p:scale>
          <a:sx n="65" d="100"/>
          <a:sy n="65" d="100"/>
        </p:scale>
        <p:origin x="1882" y="43"/>
      </p:cViewPr>
      <p:guideLst>
        <p:guide orient="horz" pos="213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4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14CED5-1094-4844-806F-39A0C731C1A8}" type="datetimeFigureOut">
              <a:rPr lang="es-MX" smtClean="0"/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  <a:endParaRPr lang="es-ES"/>
          </a:p>
          <a:p>
            <a:pPr lvl="1"/>
            <a:r>
              <a:rPr lang="es-ES"/>
              <a:t>Segundo nivel</a:t>
            </a:r>
            <a:endParaRPr lang="es-ES"/>
          </a:p>
          <a:p>
            <a:pPr lvl="2"/>
            <a:r>
              <a:rPr lang="es-ES"/>
              <a:t>Tercer nivel</a:t>
            </a:r>
            <a:endParaRPr lang="es-ES"/>
          </a:p>
          <a:p>
            <a:pPr lvl="3"/>
            <a:r>
              <a:rPr lang="es-ES"/>
              <a:t>Cuarto nivel</a:t>
            </a:r>
            <a:endParaRPr lang="es-ES"/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617512-7C78-4217-91CD-6690EC7669F1}" type="slidenum">
              <a:rPr lang="es-MX" smtClean="0"/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617512-7C78-4217-91CD-6690EC7669F1}" type="slidenum">
              <a:rPr lang="es-MX" smtClean="0"/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617512-7C78-4217-91CD-6690EC7669F1}" type="slidenum">
              <a:rPr lang="es-MX" smtClean="0"/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/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altLang="en-US"/>
              <a:t>Click to edit Master title style</a:t>
            </a:r>
            <a:endParaRPr lang="en-US" alt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en-US"/>
              <a:t>Click to edit Master text styles</a:t>
            </a:r>
            <a:endParaRPr lang="en-US" altLang="en-US"/>
          </a:p>
          <a:p>
            <a:pPr lvl="1"/>
            <a:r>
              <a:rPr lang="en-US" altLang="en-US"/>
              <a:t>Second level</a:t>
            </a:r>
            <a:endParaRPr lang="en-US" altLang="en-US"/>
          </a:p>
          <a:p>
            <a:pPr lvl="2"/>
            <a:r>
              <a:rPr lang="en-US" altLang="en-US"/>
              <a:t>Third level</a:t>
            </a:r>
            <a:endParaRPr lang="en-US" altLang="en-US"/>
          </a:p>
          <a:p>
            <a:pPr lvl="3"/>
            <a:r>
              <a:rPr lang="en-US" altLang="en-US"/>
              <a:t>Fourth level</a:t>
            </a:r>
            <a:endParaRPr lang="en-US" altLang="en-US"/>
          </a:p>
          <a:p>
            <a:pPr lvl="4"/>
            <a:r>
              <a:rPr lang="en-US" altLang="en-US"/>
              <a:t>Fifth level</a:t>
            </a:r>
            <a:endParaRPr lang="en-US" altLang="en-US"/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MS PGothic" panose="020B0600070205080204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MS PGothic" panose="020B0600070205080204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MS PGothic" panose="020B0600070205080204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MS PGothic" panose="020B0600070205080204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MS PGothic" panose="020B0600070205080204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altLang="en-US"/>
              <a:t>Click to edit Master title style</a:t>
            </a:r>
            <a:endParaRPr lang="en-US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en-US"/>
              <a:t>Click to edit Master text styles</a:t>
            </a:r>
            <a:endParaRPr lang="en-US" altLang="en-US"/>
          </a:p>
          <a:p>
            <a:pPr lvl="1"/>
            <a:r>
              <a:rPr lang="en-US" altLang="en-US"/>
              <a:t>Second level</a:t>
            </a:r>
            <a:endParaRPr lang="en-US" altLang="en-US"/>
          </a:p>
          <a:p>
            <a:pPr lvl="2"/>
            <a:r>
              <a:rPr lang="en-US" altLang="en-US"/>
              <a:t>Third level</a:t>
            </a:r>
            <a:endParaRPr lang="en-US" altLang="en-US"/>
          </a:p>
          <a:p>
            <a:pPr lvl="3"/>
            <a:r>
              <a:rPr lang="en-US" altLang="en-US"/>
              <a:t>Fourth level</a:t>
            </a:r>
            <a:endParaRPr lang="en-US" altLang="en-US"/>
          </a:p>
          <a:p>
            <a:pPr lvl="4"/>
            <a:r>
              <a:rPr lang="en-US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altLang="en-US"/>
              <a:t>Click to edit Master title style</a:t>
            </a:r>
            <a:endParaRPr lang="en-US" altLang="en-US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 altLang="en-US"/>
              <a:t>Click to edit Master text styles</a:t>
            </a:r>
            <a:endParaRPr lang="en-US" altLang="en-US"/>
          </a:p>
          <a:p>
            <a:pPr lvl="1"/>
            <a:r>
              <a:rPr lang="en-US" altLang="en-US"/>
              <a:t>Second level</a:t>
            </a:r>
            <a:endParaRPr lang="en-US" altLang="en-US"/>
          </a:p>
          <a:p>
            <a:pPr lvl="2"/>
            <a:r>
              <a:rPr lang="en-US" altLang="en-US"/>
              <a:t>Third level</a:t>
            </a:r>
            <a:endParaRPr lang="en-US" altLang="en-US"/>
          </a:p>
          <a:p>
            <a:pPr lvl="3"/>
            <a:r>
              <a:rPr lang="en-US" altLang="en-US"/>
              <a:t>Fourth level</a:t>
            </a:r>
            <a:endParaRPr lang="en-US" altLang="en-US"/>
          </a:p>
          <a:p>
            <a:pPr lvl="4"/>
            <a:r>
              <a:rPr lang="en-US" altLang="en-US"/>
              <a:t>Fifth level</a:t>
            </a:r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  <a:endParaRPr lang="en-US" sz="1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609600" y="990601"/>
            <a:ext cx="7772400" cy="1143000"/>
          </a:xfrm>
          <a:ln>
            <a:solidFill>
              <a:schemeClr val="tx1"/>
            </a:solidFill>
            <a:miter lim="800000"/>
          </a:ln>
        </p:spPr>
        <p:txBody>
          <a:bodyPr/>
          <a:lstStyle/>
          <a:p>
            <a:pPr marL="342900" indent="-342900"/>
            <a:r>
              <a:rPr lang="en-US" sz="1800" b="1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Cardiac amyloidosis in Latin America: Gaps and opportunities to increase awareness of the disease.</a:t>
            </a:r>
            <a:r>
              <a:rPr lang="en-US" sz="1800" b="1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</a:rPr>
              <a:t> </a:t>
            </a:r>
            <a:br>
              <a:rPr lang="en-US" sz="1800" b="1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</a:rPr>
            </a:br>
            <a:r>
              <a:rPr lang="en-US" sz="1800" b="1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</a:rPr>
              <a:t>Findings from the AMILO-LATAM research group</a:t>
            </a:r>
            <a:endParaRPr lang="en-US" altLang="en-US" sz="7200" dirty="0"/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1219200" y="2209800"/>
            <a:ext cx="6553200" cy="1754336"/>
          </a:xfrm>
          <a:ln>
            <a:solidFill>
              <a:schemeClr val="tx1"/>
            </a:solidFill>
            <a:miter lim="800000"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400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Fernando </a:t>
            </a:r>
            <a:r>
              <a:rPr lang="en-US" sz="1400" dirty="0" err="1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Mut</a:t>
            </a:r>
            <a:r>
              <a:rPr lang="en-US" sz="1400" baseline="30000" dirty="0" err="1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sz="1400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, Isabel </a:t>
            </a:r>
            <a:r>
              <a:rPr lang="en-US" sz="1400" dirty="0" err="1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Carvajal</a:t>
            </a:r>
            <a:r>
              <a:rPr lang="en-US" sz="1400" baseline="30000" dirty="0" err="1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b,c</a:t>
            </a:r>
            <a:r>
              <a:rPr lang="es-MX" sz="1400" dirty="0"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sz="1400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Jorge </a:t>
            </a:r>
            <a:r>
              <a:rPr lang="en-US" sz="1400" dirty="0" err="1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Camilletti</a:t>
            </a:r>
            <a:r>
              <a:rPr lang="en-US" sz="1400" baseline="30000" dirty="0" err="1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s-MX" sz="1400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sz="1400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Juan </a:t>
            </a:r>
            <a:r>
              <a:rPr lang="en-US" sz="1400" dirty="0" err="1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Erriest</a:t>
            </a:r>
            <a:r>
              <a:rPr lang="en-US" sz="1400" baseline="30000" dirty="0" err="1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s-MX" sz="1400" dirty="0"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endParaRPr lang="es-MX" sz="1400" dirty="0"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1400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Erick </a:t>
            </a:r>
            <a:r>
              <a:rPr lang="en-US" sz="1400" dirty="0" err="1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Alexanderson</a:t>
            </a:r>
            <a:r>
              <a:rPr lang="en-US" sz="1400" baseline="30000" dirty="0" err="1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b,e,f</a:t>
            </a:r>
            <a:r>
              <a:rPr lang="es-MX" sz="1400" dirty="0"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sz="1400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Gabriel </a:t>
            </a:r>
            <a:r>
              <a:rPr lang="en-US" sz="1400" dirty="0" err="1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Grossman</a:t>
            </a:r>
            <a:r>
              <a:rPr lang="en-US" sz="1400" baseline="30000" dirty="0" err="1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g,h</a:t>
            </a:r>
            <a:endParaRPr lang="en-US" sz="1400" baseline="30000" dirty="0">
              <a:solidFill>
                <a:srgbClr val="202124"/>
              </a:solidFill>
              <a:latin typeface="Tahoma" panose="020B060403050404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400" baseline="30000" dirty="0">
                <a:solidFill>
                  <a:srgbClr val="202124"/>
                </a:solidFill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a) </a:t>
            </a:r>
            <a:r>
              <a:rPr lang="en-US" sz="1400" baseline="30000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Nuclear Medicine Servi</a:t>
            </a:r>
            <a:r>
              <a:rPr lang="en-US" sz="1400" baseline="30000" dirty="0">
                <a:solidFill>
                  <a:srgbClr val="202124"/>
                </a:solidFill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ce, Italian Hospital, Montevideo, Uruguay. b) National Institute of Cardiology Ignacio Chavez, Mexico City, Mexico. c) Hospital de </a:t>
            </a:r>
            <a:r>
              <a:rPr lang="en-US" sz="1400" baseline="30000" dirty="0" err="1">
                <a:solidFill>
                  <a:srgbClr val="202124"/>
                </a:solidFill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Cardiologia, Centro</a:t>
            </a:r>
            <a:r>
              <a:rPr lang="en-US" sz="1400" baseline="30000" dirty="0">
                <a:solidFill>
                  <a:srgbClr val="202124"/>
                </a:solidFill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Medico Nacional </a:t>
            </a:r>
            <a:r>
              <a:rPr lang="en-US" sz="1400" baseline="30000" dirty="0" err="1">
                <a:solidFill>
                  <a:srgbClr val="202124"/>
                </a:solidFill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SXXI, Mexico</a:t>
            </a:r>
            <a:r>
              <a:rPr lang="en-US" sz="1400" baseline="30000" dirty="0">
                <a:solidFill>
                  <a:srgbClr val="202124"/>
                </a:solidFill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City, Mexico. d) Nuclear Medicine Service, Italian Hospital, La Plata, Argentina. e) Universidad Nacional </a:t>
            </a:r>
            <a:r>
              <a:rPr lang="en-US" sz="1400" baseline="30000" dirty="0" err="1">
                <a:solidFill>
                  <a:srgbClr val="202124"/>
                </a:solidFill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Autonoma</a:t>
            </a:r>
            <a:r>
              <a:rPr lang="en-US" sz="1400" baseline="30000" dirty="0">
                <a:solidFill>
                  <a:srgbClr val="202124"/>
                </a:solidFill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de Mexico, PET/CT Unit, Faculty of Medicine, Mexico City, Mexico. f) Universidad Nacional </a:t>
            </a:r>
            <a:r>
              <a:rPr lang="en-US" sz="1400" baseline="30000" dirty="0" err="1">
                <a:solidFill>
                  <a:srgbClr val="202124"/>
                </a:solidFill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Autonoma</a:t>
            </a:r>
            <a:r>
              <a:rPr lang="en-US" sz="1400" baseline="30000" dirty="0">
                <a:solidFill>
                  <a:srgbClr val="202124"/>
                </a:solidFill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de Mexico, Department of Physiology, Faculty of Medicine, Mexico City, Mexico. g) Nuclear Medicine Department, Moinhos de Vento Hospital, Porto Alegre, Brazil. h) </a:t>
            </a:r>
            <a:r>
              <a:rPr lang="en-US" sz="1400" baseline="30000" dirty="0" err="1">
                <a:solidFill>
                  <a:srgbClr val="202124"/>
                </a:solidFill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Cardionuclear</a:t>
            </a:r>
            <a:r>
              <a:rPr lang="en-US" sz="1400" baseline="30000" dirty="0">
                <a:solidFill>
                  <a:srgbClr val="202124"/>
                </a:solidFill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Clinic, Porto Alegre, Brazil </a:t>
            </a:r>
            <a:endParaRPr lang="en-US" sz="1400" baseline="30000" dirty="0">
              <a:solidFill>
                <a:srgbClr val="202124"/>
              </a:solidFill>
              <a:latin typeface="Tahoma" panose="020B060403050404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s-MX" sz="1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Una foto de un grupo de personas sonriendo&#10;&#10;Descripción generada automáticament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114832"/>
            <a:ext cx="3156490" cy="17755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/>
          <a:srcRect l="2112" r="4256"/>
          <a:stretch>
            <a:fillRect/>
          </a:stretch>
        </p:blipFill>
        <p:spPr>
          <a:xfrm>
            <a:off x="5000625" y="4282537"/>
            <a:ext cx="3352800" cy="136892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BACKGROUND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</a:ln>
        </p:spPr>
        <p:txBody>
          <a:bodyPr/>
          <a:lstStyle/>
          <a:p>
            <a:pPr marL="0" indent="0" algn="just">
              <a:buNone/>
            </a:pPr>
            <a:r>
              <a:rPr lang="en-US" altLang="en-US" sz="1800" dirty="0"/>
              <a:t>1-</a:t>
            </a:r>
            <a:r>
              <a:rPr lang="en-US" sz="1800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</a:rPr>
              <a:t>Cardiac amyloidosis (CA) is an under-diagnosed disease presenting as a restrictive cardiomyopathy with high morbidity and mortality.</a:t>
            </a:r>
            <a:endParaRPr lang="en-US" sz="1800" dirty="0">
              <a:solidFill>
                <a:srgbClr val="202124"/>
              </a:solidFill>
              <a:effectLst/>
              <a:latin typeface="Tahoma" panose="020B0604030504040204" pitchFamily="34" charset="0"/>
              <a:ea typeface="SimSun" panose="02010600030101010101" pitchFamily="2" charset="-122"/>
            </a:endParaRPr>
          </a:p>
          <a:p>
            <a:pPr marL="0" indent="0" algn="just">
              <a:buNone/>
            </a:pPr>
            <a:endParaRPr lang="en-US" sz="1800" dirty="0">
              <a:solidFill>
                <a:srgbClr val="202124"/>
              </a:solidFill>
              <a:effectLst/>
              <a:latin typeface="Tahoma" panose="020B0604030504040204" pitchFamily="34" charset="0"/>
              <a:ea typeface="SimSun" panose="02010600030101010101" pitchFamily="2" charset="-122"/>
            </a:endParaRPr>
          </a:p>
          <a:p>
            <a:pPr marL="0" indent="0" algn="just">
              <a:buNone/>
            </a:pPr>
            <a:r>
              <a:rPr lang="en-US" altLang="en-US" sz="1800" dirty="0"/>
              <a:t>2- </a:t>
            </a:r>
            <a:r>
              <a:rPr lang="en-US" sz="1800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</a:rPr>
              <a:t>Wild-type transthyretin amyloid cardiomyopathy (ATTR-CM) is mostly seen in elderly patients, with increasing prevalence as life expectancy is growing. </a:t>
            </a:r>
            <a:endParaRPr lang="en-US" sz="1800" dirty="0">
              <a:solidFill>
                <a:srgbClr val="202124"/>
              </a:solidFill>
              <a:effectLst/>
              <a:latin typeface="Tahoma" panose="020B0604030504040204" pitchFamily="34" charset="0"/>
              <a:ea typeface="SimSun" panose="02010600030101010101" pitchFamily="2" charset="-122"/>
            </a:endParaRPr>
          </a:p>
          <a:p>
            <a:pPr marL="0" indent="0" algn="just">
              <a:buNone/>
            </a:pPr>
            <a:endParaRPr lang="en-US" sz="1800" dirty="0">
              <a:solidFill>
                <a:srgbClr val="202124"/>
              </a:solidFill>
              <a:effectLst/>
              <a:latin typeface="Tahoma" panose="020B0604030504040204" pitchFamily="34" charset="0"/>
              <a:ea typeface="SimSun" panose="02010600030101010101" pitchFamily="2" charset="-122"/>
            </a:endParaRPr>
          </a:p>
          <a:p>
            <a:pPr marL="0" indent="0" algn="just">
              <a:buNone/>
            </a:pPr>
            <a:r>
              <a:rPr lang="en-US" sz="1800" dirty="0">
                <a:solidFill>
                  <a:srgbClr val="202124"/>
                </a:solidFill>
                <a:latin typeface="Tahoma" panose="020B0604030504040204" pitchFamily="34" charset="0"/>
                <a:ea typeface="SimSun" panose="02010600030101010101" pitchFamily="2" charset="-122"/>
              </a:rPr>
              <a:t>3- </a:t>
            </a:r>
            <a:r>
              <a:rPr lang="en-US" sz="1800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</a:rPr>
              <a:t>New diagnostic imaging techniques and novel treatments allow for a better prognosis, but lack of clinical awareness and timely diagnosis is still common and delays  appropriate management. </a:t>
            </a:r>
            <a:endParaRPr lang="en-US" sz="1800" dirty="0">
              <a:solidFill>
                <a:srgbClr val="202124"/>
              </a:solidFill>
              <a:effectLst/>
              <a:latin typeface="Tahoma" panose="020B0604030504040204" pitchFamily="34" charset="0"/>
              <a:ea typeface="SimSun" panose="02010600030101010101" pitchFamily="2" charset="-122"/>
            </a:endParaRPr>
          </a:p>
          <a:p>
            <a:pPr marL="0" indent="0" algn="just">
              <a:buNone/>
            </a:pPr>
            <a:endParaRPr lang="en-US" sz="1800" dirty="0">
              <a:solidFill>
                <a:srgbClr val="202124"/>
              </a:solidFill>
              <a:effectLst/>
              <a:latin typeface="Tahoma" panose="020B0604030504040204" pitchFamily="34" charset="0"/>
              <a:ea typeface="SimSun" panose="02010600030101010101" pitchFamily="2" charset="-122"/>
            </a:endParaRPr>
          </a:p>
          <a:p>
            <a:pPr marL="0" indent="0" algn="just">
              <a:buNone/>
            </a:pPr>
            <a:r>
              <a:rPr lang="en-US" sz="1800" dirty="0">
                <a:solidFill>
                  <a:srgbClr val="202124"/>
                </a:solidFill>
                <a:latin typeface="Tahoma" panose="020B0604030504040204" pitchFamily="34" charset="0"/>
                <a:ea typeface="SimSun" panose="02010600030101010101" pitchFamily="2" charset="-122"/>
              </a:rPr>
              <a:t>4. </a:t>
            </a:r>
            <a:r>
              <a:rPr lang="en-US" sz="1800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</a:rPr>
              <a:t>In this regard, we have recently created an international working group on CA (AMILO-LATAM) composed by cardiac imaging specialists from different Latin American countries, aiming to identify potential needs in technical resources, training and education.</a:t>
            </a:r>
            <a:endParaRPr lang="en-US" sz="1800" dirty="0">
              <a:solidFill>
                <a:srgbClr val="202124"/>
              </a:solidFill>
              <a:effectLst/>
              <a:latin typeface="Tahoma" panose="020B0604030504040204" pitchFamily="34" charset="0"/>
              <a:ea typeface="SimSun" panose="02010600030101010101" pitchFamily="2" charset="-122"/>
            </a:endParaRPr>
          </a:p>
          <a:p>
            <a:pPr marL="0" indent="0">
              <a:buNone/>
            </a:pPr>
            <a:endParaRPr lang="en-US" altLang="en-US" sz="1800" dirty="0"/>
          </a:p>
          <a:p>
            <a:pPr marL="0" indent="0">
              <a:buNone/>
            </a:pPr>
            <a:endParaRPr lang="en-US" altLang="en-US" sz="1800" dirty="0"/>
          </a:p>
          <a:p>
            <a:pPr marL="514350" indent="-514350">
              <a:buFont typeface="Times New Roman" panose="02020603050405020304" pitchFamily="18" charset="0"/>
              <a:buAutoNum type="alphaUcPeriod"/>
            </a:pPr>
            <a:endParaRPr lang="en-US" alt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  <a:endParaRPr lang="en-US" sz="1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METHODS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572000"/>
          </a:xfrm>
          <a:ln>
            <a:solidFill>
              <a:schemeClr val="accent1"/>
            </a:solidFill>
            <a:miter lim="800000"/>
          </a:ln>
        </p:spPr>
        <p:txBody>
          <a:bodyPr/>
          <a:lstStyle/>
          <a:p>
            <a:pPr marL="514350" indent="-514350">
              <a:buFont typeface="Times New Roman" panose="02020603050405020304" pitchFamily="18" charset="0"/>
              <a:buAutoNum type="alphaUcPeriod"/>
            </a:pPr>
            <a:r>
              <a:rPr lang="en-US" altLang="en-US" sz="1800" dirty="0"/>
              <a:t>Study type: Cross-sectional/observational study. </a:t>
            </a:r>
            <a:endParaRPr lang="en-US" altLang="en-US" sz="1800" dirty="0"/>
          </a:p>
          <a:p>
            <a:pPr lvl="1" indent="-342900">
              <a:buFont typeface="Times New Roman" panose="02020603050405020304" pitchFamily="18" charset="0"/>
              <a:buAutoNum type="arabicPeriod"/>
            </a:pPr>
            <a:r>
              <a:rPr lang="en-US" sz="1800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</a:rPr>
              <a:t>Anonymous questionnaires were managed via Google Forms.</a:t>
            </a:r>
            <a:endParaRPr lang="en-US" sz="1800" dirty="0">
              <a:solidFill>
                <a:srgbClr val="202124"/>
              </a:solidFill>
              <a:latin typeface="Tahoma" panose="020B0604030504040204" pitchFamily="34" charset="0"/>
              <a:ea typeface="SimSun" panose="02010600030101010101" pitchFamily="2" charset="-122"/>
            </a:endParaRPr>
          </a:p>
          <a:p>
            <a:pPr lvl="1" indent="-342900">
              <a:buFont typeface="Times New Roman" panose="02020603050405020304" pitchFamily="18" charset="0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</a:rPr>
              <a:t>Links to the surveys were distributed by E-mail,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</a:rPr>
              <a:t>Whatsapp</a:t>
            </a:r>
            <a:r>
              <a:rPr lang="en-US" sz="180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</a:rPr>
              <a:t>, Facebook, and Twitter. </a:t>
            </a:r>
            <a:endParaRPr lang="en-US" altLang="en-US" sz="1800" dirty="0"/>
          </a:p>
          <a:p>
            <a:pPr marL="514350" indent="-514350">
              <a:buFont typeface="Times New Roman" panose="02020603050405020304" pitchFamily="18" charset="0"/>
              <a:buAutoNum type="alphaUcPeriod"/>
            </a:pPr>
            <a:r>
              <a:rPr lang="en-US" altLang="en-US" sz="1800" dirty="0"/>
              <a:t>Study subjects: </a:t>
            </a:r>
            <a:endParaRPr lang="en-US" altLang="en-US" sz="1800" dirty="0"/>
          </a:p>
          <a:p>
            <a:pPr marL="457200" lvl="1" indent="0">
              <a:buNone/>
            </a:pPr>
            <a:r>
              <a:rPr lang="en-US" sz="1800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</a:rPr>
              <a:t>Two on-line surveys were distributed among clinicians and cardiac imaging professionals, respectively; one asking about awareness of CA and in different clinical scenarios (10 questions), the other about the availability of diagnostic techniques and studies performed (5 questions). </a:t>
            </a:r>
            <a:endParaRPr lang="en-US" altLang="en-US" sz="1800" dirty="0"/>
          </a:p>
          <a:p>
            <a:pPr marL="514350" indent="-514350">
              <a:buFont typeface="Times New Roman" panose="02020603050405020304" pitchFamily="18" charset="0"/>
              <a:buAutoNum type="alphaUcPeriod"/>
            </a:pPr>
            <a:r>
              <a:rPr lang="en-US" altLang="en-US" sz="1800" dirty="0"/>
              <a:t>Study endpoints:</a:t>
            </a:r>
            <a:endParaRPr lang="en-US" altLang="en-US" sz="1800" dirty="0"/>
          </a:p>
          <a:p>
            <a:pPr marL="342900" lvl="1" indent="0">
              <a:buNone/>
            </a:pPr>
            <a:r>
              <a:rPr lang="en-US" sz="1800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+mn-ea"/>
              </a:rPr>
              <a:t>  Our purpose was to investigate the knowledge of clinicians regarding</a:t>
            </a:r>
            <a:endParaRPr lang="en-US" sz="1800" dirty="0">
              <a:solidFill>
                <a:srgbClr val="202124"/>
              </a:solidFill>
              <a:effectLst/>
              <a:latin typeface="Tahoma" panose="020B0604030504040204" pitchFamily="34" charset="0"/>
              <a:ea typeface="SimSun" panose="02010600030101010101" pitchFamily="2" charset="-122"/>
              <a:cs typeface="+mn-ea"/>
            </a:endParaRPr>
          </a:p>
          <a:p>
            <a:pPr marL="342900" lvl="1" indent="0">
              <a:buNone/>
            </a:pPr>
            <a:r>
              <a:rPr lang="en-US" sz="1800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+mn-ea"/>
              </a:rPr>
              <a:t>  ATTR-CM and to assess the availability of imaging resources in the Latin</a:t>
            </a:r>
            <a:endParaRPr lang="en-US" sz="1800" dirty="0">
              <a:solidFill>
                <a:srgbClr val="202124"/>
              </a:solidFill>
              <a:effectLst/>
              <a:latin typeface="Tahoma" panose="020B0604030504040204" pitchFamily="34" charset="0"/>
              <a:ea typeface="SimSun" panose="02010600030101010101" pitchFamily="2" charset="-122"/>
              <a:cs typeface="+mn-ea"/>
            </a:endParaRPr>
          </a:p>
          <a:p>
            <a:pPr marL="342900" lvl="1" indent="0">
              <a:buNone/>
            </a:pPr>
            <a:r>
              <a:rPr lang="en-US" sz="1800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+mn-ea"/>
              </a:rPr>
              <a:t>  American region. </a:t>
            </a:r>
            <a:endParaRPr lang="en-US" sz="1800" dirty="0">
              <a:solidFill>
                <a:srgbClr val="202124"/>
              </a:solidFill>
              <a:effectLst/>
              <a:latin typeface="Tahoma" panose="020B0604030504040204" pitchFamily="34" charset="0"/>
              <a:ea typeface="SimSun" panose="02010600030101010101" pitchFamily="2" charset="-122"/>
              <a:cs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  <a:endParaRPr lang="en-US" sz="1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  <a:endParaRPr lang="en-US" sz="1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9" name="Content Placeholder 3" descr="Picture 3"/>
          <p:cNvPicPr>
            <a:picLocks noChangeAspect="1"/>
          </p:cNvPicPr>
          <p:nvPr/>
        </p:nvPicPr>
        <p:blipFill>
          <a:blip r:embed="rId3"/>
          <a:srcRect l="2073" t="2773" r="27235" b="3473"/>
          <a:stretch>
            <a:fillRect/>
          </a:stretch>
        </p:blipFill>
        <p:spPr>
          <a:xfrm>
            <a:off x="838200" y="1534807"/>
            <a:ext cx="3398097" cy="21280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7" descr="Bar graph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6831" y="1534807"/>
            <a:ext cx="3398098" cy="21113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CuadroTexto 13"/>
          <p:cNvSpPr txBox="1"/>
          <p:nvPr/>
        </p:nvSpPr>
        <p:spPr>
          <a:xfrm>
            <a:off x="4460631" y="3960576"/>
            <a:ext cx="3474298" cy="2138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300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Fig. 1. Percentage of responders according to medical specialty (n=406).</a:t>
            </a:r>
            <a:endParaRPr lang="en-US" sz="1300" dirty="0">
              <a:solidFill>
                <a:srgbClr val="202124"/>
              </a:solidFill>
              <a:effectLst/>
              <a:latin typeface="Tahoma" panose="020B060403050404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endParaRPr lang="en-US" sz="800" dirty="0">
              <a:solidFill>
                <a:srgbClr val="000000"/>
              </a:solidFill>
              <a:effectLst/>
              <a:latin typeface="Tahoma" panose="020B060403050404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sz="130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Fig. 2. Degree of knowledge about CA considering total responses and by specialty (expressed in % of total for each category).</a:t>
            </a:r>
            <a:endParaRPr lang="en-US" sz="1300" dirty="0">
              <a:solidFill>
                <a:srgbClr val="000000"/>
              </a:solidFill>
              <a:effectLst/>
              <a:latin typeface="Tahoma" panose="020B060403050404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endParaRPr lang="en-US" sz="800" dirty="0">
              <a:solidFill>
                <a:srgbClr val="000000"/>
              </a:solidFill>
              <a:effectLst/>
              <a:latin typeface="Tahoma" panose="020B060403050404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en-US" sz="1300" dirty="0">
                <a:solidFill>
                  <a:srgbClr val="000000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Fig. 3. Distribution of responses for the single most appropriate test to be performed after CA is suspected by ETT results.  </a:t>
            </a:r>
            <a:endParaRPr lang="es-MX" sz="13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endParaRPr lang="es-MX" sz="13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5" name="Content Placeholder 3" descr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3896718"/>
            <a:ext cx="3398097" cy="21113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CuadroTexto 15"/>
          <p:cNvSpPr txBox="1"/>
          <p:nvPr/>
        </p:nvSpPr>
        <p:spPr>
          <a:xfrm>
            <a:off x="3937817" y="1534807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/>
              <a:t>1</a:t>
            </a:r>
            <a:endParaRPr lang="es-MX" sz="16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7702520" y="153156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/>
              <a:t>2</a:t>
            </a:r>
            <a:endParaRPr lang="es-MX" sz="1600" dirty="0"/>
          </a:p>
        </p:txBody>
      </p:sp>
      <p:sp>
        <p:nvSpPr>
          <p:cNvPr id="21" name="CuadroTexto 20"/>
          <p:cNvSpPr txBox="1"/>
          <p:nvPr/>
        </p:nvSpPr>
        <p:spPr>
          <a:xfrm>
            <a:off x="3942083" y="3943699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600" dirty="0"/>
              <a:t>3</a:t>
            </a:r>
            <a:endParaRPr lang="es-MX" sz="1600" dirty="0"/>
          </a:p>
        </p:txBody>
      </p:sp>
      <p:sp>
        <p:nvSpPr>
          <p:cNvPr id="23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RESULTS</a:t>
            </a:r>
            <a:endParaRPr lang="en-US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  <a:endParaRPr lang="en-US" sz="1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4" t="-1489" b="6624"/>
          <a:stretch>
            <a:fillRect/>
          </a:stretch>
        </p:blipFill>
        <p:spPr>
          <a:xfrm>
            <a:off x="304800" y="1623646"/>
            <a:ext cx="4114800" cy="3359121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1" b="8029"/>
          <a:stretch>
            <a:fillRect/>
          </a:stretch>
        </p:blipFill>
        <p:spPr>
          <a:xfrm>
            <a:off x="4724400" y="1623646"/>
            <a:ext cx="4206053" cy="3359121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sp>
        <p:nvSpPr>
          <p:cNvPr id="18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RESULTS</a:t>
            </a:r>
            <a:endParaRPr lang="en-US" sz="3600" dirty="0"/>
          </a:p>
        </p:txBody>
      </p:sp>
      <p:sp>
        <p:nvSpPr>
          <p:cNvPr id="19" name="CuadroTexto 18"/>
          <p:cNvSpPr txBox="1"/>
          <p:nvPr/>
        </p:nvSpPr>
        <p:spPr>
          <a:xfrm>
            <a:off x="381000" y="5091619"/>
            <a:ext cx="3810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1400" dirty="0"/>
              <a:t>Fig. 4 NM </a:t>
            </a:r>
            <a:r>
              <a:rPr lang="es-MX" sz="1400" dirty="0" err="1"/>
              <a:t>scans</a:t>
            </a:r>
            <a:r>
              <a:rPr lang="es-MX" sz="1400" dirty="0"/>
              <a:t> </a:t>
            </a:r>
            <a:r>
              <a:rPr lang="es-MX" sz="1400" dirty="0" err="1"/>
              <a:t>requested</a:t>
            </a:r>
            <a:r>
              <a:rPr lang="es-MX" sz="1400" dirty="0"/>
              <a:t> </a:t>
            </a:r>
            <a:r>
              <a:rPr lang="es-MX" sz="1400" dirty="0" err="1"/>
              <a:t>during</a:t>
            </a:r>
            <a:r>
              <a:rPr lang="es-MX" sz="1400" dirty="0"/>
              <a:t> </a:t>
            </a:r>
            <a:r>
              <a:rPr lang="es-MX" sz="1400" dirty="0" err="1"/>
              <a:t>the</a:t>
            </a:r>
            <a:r>
              <a:rPr lang="es-MX" sz="1400" dirty="0"/>
              <a:t> </a:t>
            </a:r>
            <a:r>
              <a:rPr lang="es-MX" sz="1400" dirty="0" err="1"/>
              <a:t>previous</a:t>
            </a:r>
            <a:r>
              <a:rPr lang="es-MX" sz="1400" dirty="0"/>
              <a:t> </a:t>
            </a:r>
            <a:r>
              <a:rPr lang="es-MX" sz="1400" dirty="0" err="1"/>
              <a:t>year</a:t>
            </a:r>
            <a:r>
              <a:rPr lang="es-MX" sz="1400" dirty="0"/>
              <a:t>, </a:t>
            </a:r>
            <a:r>
              <a:rPr lang="es-MX" sz="1400" dirty="0" err="1"/>
              <a:t>expressed</a:t>
            </a:r>
            <a:r>
              <a:rPr lang="es-MX" sz="1400" dirty="0"/>
              <a:t> as </a:t>
            </a:r>
            <a:r>
              <a:rPr lang="es-MX" sz="1400" dirty="0" err="1"/>
              <a:t>percentage</a:t>
            </a:r>
            <a:r>
              <a:rPr lang="es-MX" sz="1400" dirty="0"/>
              <a:t> </a:t>
            </a:r>
            <a:r>
              <a:rPr lang="es-MX" sz="1400" dirty="0" err="1"/>
              <a:t>of</a:t>
            </a:r>
            <a:r>
              <a:rPr lang="es-MX" sz="1400" dirty="0"/>
              <a:t> total </a:t>
            </a:r>
            <a:r>
              <a:rPr lang="es-MX" sz="1400" dirty="0" err="1"/>
              <a:t>responding</a:t>
            </a:r>
            <a:r>
              <a:rPr lang="es-MX" sz="1400" dirty="0"/>
              <a:t> </a:t>
            </a:r>
            <a:r>
              <a:rPr lang="es-MX" sz="1400" dirty="0" err="1"/>
              <a:t>physicians</a:t>
            </a:r>
            <a:r>
              <a:rPr lang="es-MX" sz="1400" dirty="0"/>
              <a:t> </a:t>
            </a:r>
            <a:r>
              <a:rPr lang="es-MX" sz="1400" dirty="0" err="1"/>
              <a:t>accross</a:t>
            </a:r>
            <a:r>
              <a:rPr lang="es-MX" sz="1400" dirty="0"/>
              <a:t> </a:t>
            </a:r>
            <a:r>
              <a:rPr lang="es-MX" sz="1400" dirty="0" err="1"/>
              <a:t>all</a:t>
            </a:r>
            <a:r>
              <a:rPr lang="es-MX" sz="1400" dirty="0"/>
              <a:t> </a:t>
            </a:r>
            <a:r>
              <a:rPr lang="es-MX" sz="1400" dirty="0" err="1"/>
              <a:t>categories</a:t>
            </a:r>
            <a:r>
              <a:rPr lang="es-MX" sz="1400" dirty="0"/>
              <a:t> </a:t>
            </a:r>
            <a:endParaRPr lang="es-MX" sz="14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4706815" y="5091619"/>
            <a:ext cx="405618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1400" dirty="0"/>
              <a:t>Fig. 5 NM </a:t>
            </a:r>
            <a:r>
              <a:rPr lang="es-MX" sz="1400" dirty="0" err="1"/>
              <a:t>scans</a:t>
            </a:r>
            <a:r>
              <a:rPr lang="es-MX" sz="1400" dirty="0"/>
              <a:t> </a:t>
            </a:r>
            <a:r>
              <a:rPr lang="es-MX" sz="1400" dirty="0" err="1"/>
              <a:t>performed</a:t>
            </a:r>
            <a:r>
              <a:rPr lang="es-MX" sz="1400" dirty="0"/>
              <a:t> </a:t>
            </a:r>
            <a:r>
              <a:rPr lang="es-MX" sz="1400" dirty="0" err="1"/>
              <a:t>during</a:t>
            </a:r>
            <a:r>
              <a:rPr lang="es-MX" sz="1400" dirty="0"/>
              <a:t> </a:t>
            </a:r>
            <a:r>
              <a:rPr lang="es-MX" sz="1400" dirty="0" err="1"/>
              <a:t>the</a:t>
            </a:r>
            <a:r>
              <a:rPr lang="es-MX" sz="1400" dirty="0"/>
              <a:t> </a:t>
            </a:r>
            <a:r>
              <a:rPr lang="es-MX" sz="1400" dirty="0" err="1"/>
              <a:t>previous</a:t>
            </a:r>
            <a:r>
              <a:rPr lang="es-MX" sz="1400" dirty="0"/>
              <a:t> </a:t>
            </a:r>
            <a:r>
              <a:rPr lang="es-MX" sz="1400" dirty="0" err="1"/>
              <a:t>year</a:t>
            </a:r>
            <a:r>
              <a:rPr lang="es-MX" sz="1400" dirty="0"/>
              <a:t>, </a:t>
            </a:r>
            <a:r>
              <a:rPr lang="es-MX" sz="1400" dirty="0" err="1"/>
              <a:t>expressed</a:t>
            </a:r>
            <a:r>
              <a:rPr lang="es-MX" sz="1400" dirty="0"/>
              <a:t> as </a:t>
            </a:r>
            <a:r>
              <a:rPr lang="es-MX" sz="1400" dirty="0" err="1"/>
              <a:t>percentage</a:t>
            </a:r>
            <a:r>
              <a:rPr lang="es-MX" sz="1400" dirty="0"/>
              <a:t> </a:t>
            </a:r>
            <a:r>
              <a:rPr lang="es-MX" sz="1400" dirty="0" err="1"/>
              <a:t>of</a:t>
            </a:r>
            <a:r>
              <a:rPr lang="es-MX" sz="1400" dirty="0"/>
              <a:t> total </a:t>
            </a:r>
            <a:r>
              <a:rPr lang="es-MX" sz="1400" dirty="0" err="1"/>
              <a:t>responding</a:t>
            </a:r>
            <a:r>
              <a:rPr lang="es-MX" sz="1400" dirty="0"/>
              <a:t> centers</a:t>
            </a:r>
            <a:endParaRPr lang="es-MX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CONCLUSIONS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</a:ln>
        </p:spPr>
        <p:txBody>
          <a:bodyPr anchor="ctr"/>
          <a:lstStyle/>
          <a:p>
            <a:pPr marL="0" indent="0" algn="ctr">
              <a:buNone/>
            </a:pPr>
            <a:r>
              <a:rPr lang="en-US" altLang="en-US" sz="2800" dirty="0"/>
              <a:t> </a:t>
            </a:r>
            <a:r>
              <a:rPr lang="en-US" sz="2400" dirty="0">
                <a:solidFill>
                  <a:srgbClr val="202124"/>
                </a:solidFill>
                <a:effectLst/>
                <a:latin typeface="Tahoma" panose="020B060403050404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The surveys demonstrated the need for educational programs and other measures to increase clinical awareness and early detection of CA, so patients receive timely treatment and management of the disease.</a:t>
            </a:r>
            <a:endParaRPr lang="es-MX" sz="2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  <a:endParaRPr lang="en-US" sz="1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3972</Words>
  <Application>WPS Presentation</Application>
  <PresentationFormat>Presentación en pantalla (4:3)</PresentationFormat>
  <Paragraphs>83</Paragraphs>
  <Slides>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1" baseType="lpstr">
      <vt:lpstr>Arial</vt:lpstr>
      <vt:lpstr>SimSun</vt:lpstr>
      <vt:lpstr>Wingdings</vt:lpstr>
      <vt:lpstr>MS PGothic</vt:lpstr>
      <vt:lpstr>Times New Roman</vt:lpstr>
      <vt:lpstr>Calibri</vt:lpstr>
      <vt:lpstr>Arial Narrow</vt:lpstr>
      <vt:lpstr>Tahoma</vt:lpstr>
      <vt:lpstr>SsykbnAdvPTimes</vt:lpstr>
      <vt:lpstr>Segoe Print</vt:lpstr>
      <vt:lpstr>Microsoft YaHei</vt:lpstr>
      <vt:lpstr>Arial Unicode MS</vt:lpstr>
      <vt:lpstr>2_Office Theme</vt:lpstr>
      <vt:lpstr>Custom Design</vt:lpstr>
      <vt:lpstr>1_Custom Design</vt:lpstr>
      <vt:lpstr>Cardiac amyloidosis in Latin America: Gaps and opportunities to increase awareness of the disease.  Findings from the AMILO-LATAM research group</vt:lpstr>
      <vt:lpstr>BACKGROUND</vt:lpstr>
      <vt:lpstr>METHODS</vt:lpstr>
      <vt:lpstr>RESULTS</vt:lpstr>
      <vt:lpstr>RESULTS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Fernando</cp:lastModifiedBy>
  <cp:revision>123</cp:revision>
  <dcterms:created xsi:type="dcterms:W3CDTF">2011-04-18T21:44:00Z</dcterms:created>
  <dcterms:modified xsi:type="dcterms:W3CDTF">2022-03-22T04:01:52Z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BBEA4FB8474F424186D1649C524BAE56</vt:lpwstr>
  </property>
  <property fmtid="{D5CDD505-2E9C-101B-9397-08002B2CF9AE}" pid="3" name="KSOProductBuildVer">
    <vt:lpwstr>1033-11.2.0.11029</vt:lpwstr>
  </property>
</Properties>
</file>