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496" y="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DBDBD-AEB7-3548-BFBB-D875542C6551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EC5CC-4B66-0847-97A2-C0D8F77089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820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C5CC-4B66-0847-97A2-C0D8F770899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079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216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95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98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06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55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99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606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454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07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15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38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15E8E-468E-6446-90EE-5CD73F5A09C5}" type="datetimeFigureOut">
              <a:rPr lang="de-DE" smtClean="0"/>
              <a:t>23.03.22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B41B-EDC6-C748-96B8-BD8E1BC0C1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57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26"/>
          <p:cNvCxnSpPr/>
          <p:nvPr/>
        </p:nvCxnSpPr>
        <p:spPr>
          <a:xfrm>
            <a:off x="0" y="1619192"/>
            <a:ext cx="9144000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3"/>
          <p:cNvSpPr/>
          <p:nvPr/>
        </p:nvSpPr>
        <p:spPr>
          <a:xfrm>
            <a:off x="6703048" y="937817"/>
            <a:ext cx="450780" cy="970199"/>
          </a:xfrm>
          <a:custGeom>
            <a:avLst/>
            <a:gdLst/>
            <a:ahLst/>
            <a:cxnLst/>
            <a:rect l="l" t="t" r="r" b="b"/>
            <a:pathLst>
              <a:path w="450780" h="1163476">
                <a:moveTo>
                  <a:pt x="327963" y="0"/>
                </a:moveTo>
                <a:lnTo>
                  <a:pt x="426216" y="0"/>
                </a:lnTo>
                <a:cubicBezTo>
                  <a:pt x="439782" y="0"/>
                  <a:pt x="450780" y="10998"/>
                  <a:pt x="450780" y="24564"/>
                </a:cubicBezTo>
                <a:lnTo>
                  <a:pt x="450780" y="1138912"/>
                </a:lnTo>
                <a:cubicBezTo>
                  <a:pt x="450780" y="1152478"/>
                  <a:pt x="439782" y="1163476"/>
                  <a:pt x="426216" y="1163476"/>
                </a:cubicBezTo>
                <a:lnTo>
                  <a:pt x="327963" y="1163476"/>
                </a:lnTo>
                <a:cubicBezTo>
                  <a:pt x="314397" y="1163476"/>
                  <a:pt x="303399" y="1152478"/>
                  <a:pt x="303399" y="1138912"/>
                </a:cubicBezTo>
                <a:lnTo>
                  <a:pt x="303399" y="24564"/>
                </a:lnTo>
                <a:cubicBezTo>
                  <a:pt x="303399" y="10998"/>
                  <a:pt x="314397" y="0"/>
                  <a:pt x="327963" y="0"/>
                </a:cubicBezTo>
                <a:close/>
                <a:moveTo>
                  <a:pt x="176263" y="0"/>
                </a:moveTo>
                <a:lnTo>
                  <a:pt x="274516" y="0"/>
                </a:lnTo>
                <a:cubicBezTo>
                  <a:pt x="288082" y="0"/>
                  <a:pt x="299080" y="10998"/>
                  <a:pt x="299080" y="24564"/>
                </a:cubicBezTo>
                <a:lnTo>
                  <a:pt x="299080" y="1138912"/>
                </a:lnTo>
                <a:cubicBezTo>
                  <a:pt x="299080" y="1152478"/>
                  <a:pt x="288082" y="1163476"/>
                  <a:pt x="274516" y="1163476"/>
                </a:cubicBezTo>
                <a:lnTo>
                  <a:pt x="176263" y="1163476"/>
                </a:lnTo>
                <a:cubicBezTo>
                  <a:pt x="162697" y="1163476"/>
                  <a:pt x="151699" y="1152478"/>
                  <a:pt x="151699" y="1138912"/>
                </a:cubicBezTo>
                <a:lnTo>
                  <a:pt x="151699" y="24564"/>
                </a:lnTo>
                <a:cubicBezTo>
                  <a:pt x="151699" y="10998"/>
                  <a:pt x="162697" y="0"/>
                  <a:pt x="176263" y="0"/>
                </a:cubicBezTo>
                <a:close/>
                <a:moveTo>
                  <a:pt x="24564" y="0"/>
                </a:moveTo>
                <a:lnTo>
                  <a:pt x="122817" y="0"/>
                </a:lnTo>
                <a:cubicBezTo>
                  <a:pt x="136383" y="0"/>
                  <a:pt x="147381" y="10998"/>
                  <a:pt x="147381" y="24564"/>
                </a:cubicBezTo>
                <a:lnTo>
                  <a:pt x="147381" y="1138912"/>
                </a:lnTo>
                <a:cubicBezTo>
                  <a:pt x="147381" y="1152478"/>
                  <a:pt x="136383" y="1163476"/>
                  <a:pt x="122817" y="1163476"/>
                </a:cubicBezTo>
                <a:lnTo>
                  <a:pt x="24564" y="1163476"/>
                </a:lnTo>
                <a:cubicBezTo>
                  <a:pt x="10998" y="1163476"/>
                  <a:pt x="0" y="1152478"/>
                  <a:pt x="0" y="1138912"/>
                </a:cubicBezTo>
                <a:lnTo>
                  <a:pt x="0" y="24564"/>
                </a:lnTo>
                <a:cubicBezTo>
                  <a:pt x="0" y="10998"/>
                  <a:pt x="10998" y="0"/>
                  <a:pt x="245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4983253" y="931336"/>
            <a:ext cx="450780" cy="976680"/>
          </a:xfrm>
          <a:custGeom>
            <a:avLst/>
            <a:gdLst/>
            <a:ahLst/>
            <a:cxnLst/>
            <a:rect l="l" t="t" r="r" b="b"/>
            <a:pathLst>
              <a:path w="450780" h="1163476">
                <a:moveTo>
                  <a:pt x="327963" y="0"/>
                </a:moveTo>
                <a:lnTo>
                  <a:pt x="426216" y="0"/>
                </a:lnTo>
                <a:cubicBezTo>
                  <a:pt x="439782" y="0"/>
                  <a:pt x="450780" y="10998"/>
                  <a:pt x="450780" y="24564"/>
                </a:cubicBezTo>
                <a:lnTo>
                  <a:pt x="450780" y="1138912"/>
                </a:lnTo>
                <a:cubicBezTo>
                  <a:pt x="450780" y="1152478"/>
                  <a:pt x="439782" y="1163476"/>
                  <a:pt x="426216" y="1163476"/>
                </a:cubicBezTo>
                <a:lnTo>
                  <a:pt x="327963" y="1163476"/>
                </a:lnTo>
                <a:cubicBezTo>
                  <a:pt x="314397" y="1163476"/>
                  <a:pt x="303399" y="1152478"/>
                  <a:pt x="303399" y="1138912"/>
                </a:cubicBezTo>
                <a:lnTo>
                  <a:pt x="303399" y="24564"/>
                </a:lnTo>
                <a:cubicBezTo>
                  <a:pt x="303399" y="10998"/>
                  <a:pt x="314397" y="0"/>
                  <a:pt x="327963" y="0"/>
                </a:cubicBezTo>
                <a:close/>
                <a:moveTo>
                  <a:pt x="176263" y="0"/>
                </a:moveTo>
                <a:lnTo>
                  <a:pt x="274516" y="0"/>
                </a:lnTo>
                <a:cubicBezTo>
                  <a:pt x="288082" y="0"/>
                  <a:pt x="299080" y="10998"/>
                  <a:pt x="299080" y="24564"/>
                </a:cubicBezTo>
                <a:lnTo>
                  <a:pt x="299080" y="1138912"/>
                </a:lnTo>
                <a:cubicBezTo>
                  <a:pt x="299080" y="1152478"/>
                  <a:pt x="288082" y="1163476"/>
                  <a:pt x="274516" y="1163476"/>
                </a:cubicBezTo>
                <a:lnTo>
                  <a:pt x="176263" y="1163476"/>
                </a:lnTo>
                <a:cubicBezTo>
                  <a:pt x="162697" y="1163476"/>
                  <a:pt x="151699" y="1152478"/>
                  <a:pt x="151699" y="1138912"/>
                </a:cubicBezTo>
                <a:lnTo>
                  <a:pt x="151699" y="24564"/>
                </a:lnTo>
                <a:cubicBezTo>
                  <a:pt x="151699" y="10998"/>
                  <a:pt x="162697" y="0"/>
                  <a:pt x="176263" y="0"/>
                </a:cubicBezTo>
                <a:close/>
                <a:moveTo>
                  <a:pt x="24564" y="0"/>
                </a:moveTo>
                <a:lnTo>
                  <a:pt x="122817" y="0"/>
                </a:lnTo>
                <a:cubicBezTo>
                  <a:pt x="136383" y="0"/>
                  <a:pt x="147381" y="10998"/>
                  <a:pt x="147381" y="24564"/>
                </a:cubicBezTo>
                <a:lnTo>
                  <a:pt x="147381" y="1138912"/>
                </a:lnTo>
                <a:cubicBezTo>
                  <a:pt x="147381" y="1152478"/>
                  <a:pt x="136383" y="1163476"/>
                  <a:pt x="122817" y="1163476"/>
                </a:cubicBezTo>
                <a:lnTo>
                  <a:pt x="24564" y="1163476"/>
                </a:lnTo>
                <a:cubicBezTo>
                  <a:pt x="10998" y="1163476"/>
                  <a:pt x="0" y="1152478"/>
                  <a:pt x="0" y="1138912"/>
                </a:cubicBezTo>
                <a:lnTo>
                  <a:pt x="0" y="24564"/>
                </a:lnTo>
                <a:cubicBezTo>
                  <a:pt x="0" y="10998"/>
                  <a:pt x="10998" y="0"/>
                  <a:pt x="245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6703494" y="691877"/>
            <a:ext cx="449781" cy="252651"/>
          </a:xfrm>
          <a:custGeom>
            <a:avLst/>
            <a:gdLst/>
            <a:ahLst/>
            <a:cxnLst/>
            <a:rect l="l" t="t" r="r" b="b"/>
            <a:pathLst>
              <a:path w="449781" h="252651">
                <a:moveTo>
                  <a:pt x="326964" y="0"/>
                </a:moveTo>
                <a:lnTo>
                  <a:pt x="425217" y="0"/>
                </a:lnTo>
                <a:cubicBezTo>
                  <a:pt x="438783" y="0"/>
                  <a:pt x="449781" y="10998"/>
                  <a:pt x="449781" y="24564"/>
                </a:cubicBezTo>
                <a:lnTo>
                  <a:pt x="449781" y="228087"/>
                </a:lnTo>
                <a:cubicBezTo>
                  <a:pt x="449781" y="241653"/>
                  <a:pt x="438783" y="252651"/>
                  <a:pt x="425217" y="252651"/>
                </a:cubicBezTo>
                <a:lnTo>
                  <a:pt x="326964" y="252651"/>
                </a:lnTo>
                <a:cubicBezTo>
                  <a:pt x="313398" y="252651"/>
                  <a:pt x="302400" y="241653"/>
                  <a:pt x="302400" y="228087"/>
                </a:cubicBezTo>
                <a:lnTo>
                  <a:pt x="302400" y="24564"/>
                </a:lnTo>
                <a:cubicBezTo>
                  <a:pt x="302400" y="10998"/>
                  <a:pt x="313398" y="0"/>
                  <a:pt x="326964" y="0"/>
                </a:cubicBezTo>
                <a:close/>
                <a:moveTo>
                  <a:pt x="175764" y="0"/>
                </a:moveTo>
                <a:lnTo>
                  <a:pt x="274017" y="0"/>
                </a:lnTo>
                <a:cubicBezTo>
                  <a:pt x="287583" y="0"/>
                  <a:pt x="298581" y="10998"/>
                  <a:pt x="298581" y="24564"/>
                </a:cubicBezTo>
                <a:lnTo>
                  <a:pt x="298581" y="228087"/>
                </a:lnTo>
                <a:cubicBezTo>
                  <a:pt x="298581" y="241653"/>
                  <a:pt x="287583" y="252651"/>
                  <a:pt x="274017" y="252651"/>
                </a:cubicBezTo>
                <a:lnTo>
                  <a:pt x="175764" y="252651"/>
                </a:lnTo>
                <a:cubicBezTo>
                  <a:pt x="162198" y="252651"/>
                  <a:pt x="151200" y="241653"/>
                  <a:pt x="151200" y="228087"/>
                </a:cubicBezTo>
                <a:lnTo>
                  <a:pt x="151200" y="24564"/>
                </a:lnTo>
                <a:cubicBezTo>
                  <a:pt x="151200" y="10998"/>
                  <a:pt x="162198" y="0"/>
                  <a:pt x="175764" y="0"/>
                </a:cubicBezTo>
                <a:close/>
                <a:moveTo>
                  <a:pt x="24564" y="0"/>
                </a:moveTo>
                <a:lnTo>
                  <a:pt x="122817" y="0"/>
                </a:lnTo>
                <a:cubicBezTo>
                  <a:pt x="136383" y="0"/>
                  <a:pt x="147381" y="10998"/>
                  <a:pt x="147381" y="24564"/>
                </a:cubicBezTo>
                <a:lnTo>
                  <a:pt x="147381" y="228087"/>
                </a:lnTo>
                <a:cubicBezTo>
                  <a:pt x="147381" y="241653"/>
                  <a:pt x="136383" y="252651"/>
                  <a:pt x="122817" y="252651"/>
                </a:cubicBezTo>
                <a:lnTo>
                  <a:pt x="24564" y="252651"/>
                </a:lnTo>
                <a:cubicBezTo>
                  <a:pt x="10998" y="252651"/>
                  <a:pt x="0" y="241653"/>
                  <a:pt x="0" y="228087"/>
                </a:cubicBezTo>
                <a:lnTo>
                  <a:pt x="0" y="24564"/>
                </a:lnTo>
                <a:cubicBezTo>
                  <a:pt x="0" y="10998"/>
                  <a:pt x="10998" y="0"/>
                  <a:pt x="2456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1"/>
          <p:cNvSpPr/>
          <p:nvPr/>
        </p:nvSpPr>
        <p:spPr>
          <a:xfrm>
            <a:off x="4984252" y="699143"/>
            <a:ext cx="449781" cy="252651"/>
          </a:xfrm>
          <a:custGeom>
            <a:avLst/>
            <a:gdLst/>
            <a:ahLst/>
            <a:cxnLst/>
            <a:rect l="l" t="t" r="r" b="b"/>
            <a:pathLst>
              <a:path w="449781" h="252651">
                <a:moveTo>
                  <a:pt x="326964" y="0"/>
                </a:moveTo>
                <a:lnTo>
                  <a:pt x="425217" y="0"/>
                </a:lnTo>
                <a:cubicBezTo>
                  <a:pt x="438783" y="0"/>
                  <a:pt x="449781" y="10998"/>
                  <a:pt x="449781" y="24564"/>
                </a:cubicBezTo>
                <a:lnTo>
                  <a:pt x="449781" y="228087"/>
                </a:lnTo>
                <a:cubicBezTo>
                  <a:pt x="449781" y="241653"/>
                  <a:pt x="438783" y="252651"/>
                  <a:pt x="425217" y="252651"/>
                </a:cubicBezTo>
                <a:lnTo>
                  <a:pt x="326964" y="252651"/>
                </a:lnTo>
                <a:cubicBezTo>
                  <a:pt x="313398" y="252651"/>
                  <a:pt x="302400" y="241653"/>
                  <a:pt x="302400" y="228087"/>
                </a:cubicBezTo>
                <a:lnTo>
                  <a:pt x="302400" y="24564"/>
                </a:lnTo>
                <a:cubicBezTo>
                  <a:pt x="302400" y="10998"/>
                  <a:pt x="313398" y="0"/>
                  <a:pt x="326964" y="0"/>
                </a:cubicBezTo>
                <a:close/>
                <a:moveTo>
                  <a:pt x="175764" y="0"/>
                </a:moveTo>
                <a:lnTo>
                  <a:pt x="274017" y="0"/>
                </a:lnTo>
                <a:cubicBezTo>
                  <a:pt x="287583" y="0"/>
                  <a:pt x="298581" y="10998"/>
                  <a:pt x="298581" y="24564"/>
                </a:cubicBezTo>
                <a:lnTo>
                  <a:pt x="298581" y="228087"/>
                </a:lnTo>
                <a:cubicBezTo>
                  <a:pt x="298581" y="241653"/>
                  <a:pt x="287583" y="252651"/>
                  <a:pt x="274017" y="252651"/>
                </a:cubicBezTo>
                <a:lnTo>
                  <a:pt x="175764" y="252651"/>
                </a:lnTo>
                <a:cubicBezTo>
                  <a:pt x="162198" y="252651"/>
                  <a:pt x="151200" y="241653"/>
                  <a:pt x="151200" y="228087"/>
                </a:cubicBezTo>
                <a:lnTo>
                  <a:pt x="151200" y="24564"/>
                </a:lnTo>
                <a:cubicBezTo>
                  <a:pt x="151200" y="10998"/>
                  <a:pt x="162198" y="0"/>
                  <a:pt x="175764" y="0"/>
                </a:cubicBezTo>
                <a:close/>
                <a:moveTo>
                  <a:pt x="24564" y="0"/>
                </a:moveTo>
                <a:lnTo>
                  <a:pt x="122817" y="0"/>
                </a:lnTo>
                <a:cubicBezTo>
                  <a:pt x="136383" y="0"/>
                  <a:pt x="147381" y="10998"/>
                  <a:pt x="147381" y="24564"/>
                </a:cubicBezTo>
                <a:lnTo>
                  <a:pt x="147381" y="228087"/>
                </a:lnTo>
                <a:cubicBezTo>
                  <a:pt x="147381" y="241653"/>
                  <a:pt x="136383" y="252651"/>
                  <a:pt x="122817" y="252651"/>
                </a:cubicBezTo>
                <a:lnTo>
                  <a:pt x="24564" y="252651"/>
                </a:lnTo>
                <a:cubicBezTo>
                  <a:pt x="10998" y="252651"/>
                  <a:pt x="0" y="241653"/>
                  <a:pt x="0" y="228087"/>
                </a:cubicBezTo>
                <a:lnTo>
                  <a:pt x="0" y="24564"/>
                </a:lnTo>
                <a:cubicBezTo>
                  <a:pt x="0" y="10998"/>
                  <a:pt x="10998" y="0"/>
                  <a:pt x="2456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6074937" y="1148559"/>
            <a:ext cx="759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/>
                <a:cs typeface="Arial"/>
              </a:rPr>
              <a:t>FAS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159335" y="1174882"/>
            <a:ext cx="925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/>
                <a:cs typeface="Arial"/>
              </a:rPr>
              <a:t>TNF-R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469476" y="326822"/>
            <a:ext cx="940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FAS-L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759870" y="326822"/>
            <a:ext cx="925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TNF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4480512" y="4089126"/>
            <a:ext cx="145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Arial"/>
                <a:cs typeface="Arial"/>
              </a:rPr>
              <a:t>Caspase</a:t>
            </a:r>
            <a:r>
              <a:rPr lang="de-DE" dirty="0" smtClean="0">
                <a:latin typeface="Arial"/>
                <a:cs typeface="Arial"/>
              </a:rPr>
              <a:t> 3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337791" y="5003825"/>
            <a:ext cx="176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>
                <a:latin typeface="Arial"/>
                <a:cs typeface="Arial"/>
              </a:rPr>
              <a:t>APOPTOSIS</a:t>
            </a:r>
            <a:endParaRPr lang="de-DE" b="1" u="sng" dirty="0">
              <a:latin typeface="Arial"/>
              <a:cs typeface="Arial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161802" y="1624573"/>
            <a:ext cx="139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err="1" smtClean="0">
                <a:latin typeface="Arial"/>
                <a:cs typeface="Arial"/>
              </a:rPr>
              <a:t>Hepatocyte</a:t>
            </a:r>
            <a:endParaRPr lang="de-DE" i="1" dirty="0">
              <a:latin typeface="Arial"/>
              <a:cs typeface="Arial"/>
            </a:endParaRPr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5201614" y="3530270"/>
            <a:ext cx="0" cy="432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>
            <a:off x="5208329" y="4502255"/>
            <a:ext cx="0" cy="432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4486932" y="3132002"/>
            <a:ext cx="145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Arial"/>
                <a:cs typeface="Arial"/>
              </a:rPr>
              <a:t>Caspase</a:t>
            </a:r>
            <a:r>
              <a:rPr lang="de-DE" dirty="0" smtClean="0">
                <a:latin typeface="Arial"/>
                <a:cs typeface="Arial"/>
              </a:rPr>
              <a:t> 8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46" name="Oval 45"/>
          <p:cNvSpPr/>
          <p:nvPr/>
        </p:nvSpPr>
        <p:spPr>
          <a:xfrm rot="3952607">
            <a:off x="6749378" y="2967022"/>
            <a:ext cx="2062369" cy="145014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/>
          <p:cNvSpPr txBox="1"/>
          <p:nvPr/>
        </p:nvSpPr>
        <p:spPr>
          <a:xfrm>
            <a:off x="7480096" y="4207140"/>
            <a:ext cx="1235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err="1" smtClean="0">
                <a:latin typeface="Arial"/>
                <a:cs typeface="Arial"/>
              </a:rPr>
              <a:t>Mitochondria</a:t>
            </a:r>
            <a:endParaRPr lang="de-DE" sz="1200" i="1" dirty="0">
              <a:latin typeface="Arial"/>
              <a:cs typeface="Arial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5804533" y="3123813"/>
            <a:ext cx="145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BID</a:t>
            </a:r>
            <a:endParaRPr lang="de-DE" dirty="0">
              <a:latin typeface="Arial"/>
              <a:cs typeface="Arial"/>
            </a:endParaRPr>
          </a:p>
        </p:txBody>
      </p:sp>
      <p:cxnSp>
        <p:nvCxnSpPr>
          <p:cNvPr id="49" name="Gerade Verbindung mit Pfeil 48"/>
          <p:cNvCxnSpPr/>
          <p:nvPr/>
        </p:nvCxnSpPr>
        <p:spPr>
          <a:xfrm rot="16200000">
            <a:off x="6010930" y="3123547"/>
            <a:ext cx="0" cy="432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Gekrümmte Verbindung 51"/>
          <p:cNvCxnSpPr/>
          <p:nvPr/>
        </p:nvCxnSpPr>
        <p:spPr>
          <a:xfrm rot="10800000" flipV="1">
            <a:off x="5832437" y="3339546"/>
            <a:ext cx="971996" cy="934246"/>
          </a:xfrm>
          <a:prstGeom prst="curvedConnector3">
            <a:avLst>
              <a:gd name="adj1" fmla="val -63866"/>
            </a:avLst>
          </a:prstGeom>
          <a:ln w="3810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feld 58"/>
          <p:cNvSpPr txBox="1"/>
          <p:nvPr/>
        </p:nvSpPr>
        <p:spPr>
          <a:xfrm>
            <a:off x="6129987" y="4201675"/>
            <a:ext cx="1673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Arial"/>
                <a:cs typeface="Arial"/>
              </a:rPr>
              <a:t>Cyt</a:t>
            </a:r>
            <a:r>
              <a:rPr lang="de-DE" dirty="0" smtClean="0">
                <a:latin typeface="Arial"/>
                <a:cs typeface="Arial"/>
              </a:rPr>
              <a:t> c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7738982" y="3687831"/>
            <a:ext cx="182973" cy="15597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Oval 71"/>
          <p:cNvSpPr/>
          <p:nvPr/>
        </p:nvSpPr>
        <p:spPr>
          <a:xfrm>
            <a:off x="7506385" y="3836427"/>
            <a:ext cx="182973" cy="15597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Oval 73"/>
          <p:cNvSpPr/>
          <p:nvPr/>
        </p:nvSpPr>
        <p:spPr>
          <a:xfrm>
            <a:off x="7063785" y="4146642"/>
            <a:ext cx="182973" cy="15597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Textfeld 75"/>
          <p:cNvSpPr txBox="1"/>
          <p:nvPr/>
        </p:nvSpPr>
        <p:spPr>
          <a:xfrm>
            <a:off x="2269687" y="4098949"/>
            <a:ext cx="145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NF-</a:t>
            </a:r>
            <a:r>
              <a:rPr lang="de-DE" dirty="0" err="1" smtClean="0">
                <a:latin typeface="Symbol" charset="2"/>
                <a:cs typeface="Symbol" charset="2"/>
              </a:rPr>
              <a:t>k</a:t>
            </a:r>
            <a:r>
              <a:rPr lang="de-DE" dirty="0" err="1" smtClean="0">
                <a:latin typeface="Arial"/>
                <a:cs typeface="Arial"/>
              </a:rPr>
              <a:t>B</a:t>
            </a:r>
            <a:r>
              <a:rPr lang="de-DE" dirty="0" smtClean="0">
                <a:latin typeface="Arial"/>
                <a:cs typeface="Arial"/>
              </a:rPr>
              <a:t> 65</a:t>
            </a:r>
            <a:endParaRPr lang="de-DE" dirty="0">
              <a:latin typeface="Arial"/>
              <a:cs typeface="Arial"/>
            </a:endParaRPr>
          </a:p>
        </p:txBody>
      </p:sp>
      <p:cxnSp>
        <p:nvCxnSpPr>
          <p:cNvPr id="77" name="Gerade Verbindung mit Pfeil 76"/>
          <p:cNvCxnSpPr/>
          <p:nvPr/>
        </p:nvCxnSpPr>
        <p:spPr>
          <a:xfrm>
            <a:off x="2971527" y="4493693"/>
            <a:ext cx="0" cy="432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>
            <a:off x="2977949" y="3527273"/>
            <a:ext cx="0" cy="432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feld 99"/>
          <p:cNvSpPr txBox="1"/>
          <p:nvPr/>
        </p:nvSpPr>
        <p:spPr>
          <a:xfrm>
            <a:off x="1206982" y="4124361"/>
            <a:ext cx="709094" cy="369332"/>
          </a:xfrm>
          <a:prstGeom prst="rect">
            <a:avLst/>
          </a:prstGeom>
          <a:solidFill>
            <a:srgbClr val="C0504D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Arial"/>
                <a:cs typeface="Arial"/>
              </a:rPr>
              <a:t>Bcl-3</a:t>
            </a:r>
            <a:endParaRPr lang="de-DE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 flipH="1">
            <a:off x="5196950" y="1653524"/>
            <a:ext cx="4664" cy="139631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122"/>
          <p:cNvSpPr txBox="1"/>
          <p:nvPr/>
        </p:nvSpPr>
        <p:spPr>
          <a:xfrm>
            <a:off x="2269687" y="2643338"/>
            <a:ext cx="1460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IKK </a:t>
            </a:r>
            <a:r>
              <a:rPr lang="de-DE" dirty="0" err="1" smtClean="0">
                <a:latin typeface="Arial"/>
                <a:cs typeface="Arial"/>
              </a:rPr>
              <a:t>complex</a:t>
            </a:r>
            <a:endParaRPr lang="de-DE" dirty="0" smtClean="0">
              <a:latin typeface="Arial"/>
              <a:cs typeface="Arial"/>
            </a:endParaRPr>
          </a:p>
          <a:p>
            <a:pPr algn="ctr"/>
            <a:r>
              <a:rPr lang="de-DE" dirty="0" smtClean="0">
                <a:latin typeface="Arial"/>
                <a:cs typeface="Arial"/>
              </a:rPr>
              <a:t>IKK-</a:t>
            </a:r>
            <a:r>
              <a:rPr lang="de-DE" dirty="0" smtClean="0">
                <a:latin typeface="Symbol" charset="2"/>
                <a:cs typeface="Symbol" charset="2"/>
              </a:rPr>
              <a:t>b</a:t>
            </a:r>
            <a:endParaRPr lang="de-DE" dirty="0">
              <a:latin typeface="Symbol" charset="2"/>
              <a:cs typeface="Symbol" charset="2"/>
            </a:endParaRPr>
          </a:p>
        </p:txBody>
      </p:sp>
      <p:sp>
        <p:nvSpPr>
          <p:cNvPr id="130" name="Textfeld 129"/>
          <p:cNvSpPr txBox="1"/>
          <p:nvPr/>
        </p:nvSpPr>
        <p:spPr>
          <a:xfrm>
            <a:off x="5591143" y="2331492"/>
            <a:ext cx="188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Arial"/>
                <a:cs typeface="Arial"/>
              </a:rPr>
              <a:t>Prolonged</a:t>
            </a:r>
            <a:r>
              <a:rPr lang="de-DE" dirty="0" smtClean="0">
                <a:latin typeface="Arial"/>
                <a:cs typeface="Arial"/>
              </a:rPr>
              <a:t> JNK</a:t>
            </a:r>
            <a:endParaRPr lang="de-DE" dirty="0">
              <a:latin typeface="Arial"/>
              <a:cs typeface="Arial"/>
            </a:endParaRPr>
          </a:p>
        </p:txBody>
      </p:sp>
      <p:cxnSp>
        <p:nvCxnSpPr>
          <p:cNvPr id="144" name="Gerade Verbindung mit Pfeil 143"/>
          <p:cNvCxnSpPr/>
          <p:nvPr/>
        </p:nvCxnSpPr>
        <p:spPr>
          <a:xfrm>
            <a:off x="6525047" y="2701898"/>
            <a:ext cx="0" cy="43200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Gerade Verbindung mit Pfeil 145"/>
          <p:cNvCxnSpPr/>
          <p:nvPr/>
        </p:nvCxnSpPr>
        <p:spPr>
          <a:xfrm>
            <a:off x="6710387" y="2757050"/>
            <a:ext cx="802818" cy="61071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Bogen 231"/>
          <p:cNvSpPr/>
          <p:nvPr/>
        </p:nvSpPr>
        <p:spPr>
          <a:xfrm>
            <a:off x="1313022" y="5856111"/>
            <a:ext cx="65450" cy="123544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7" name="Gerade Verbindung mit Pfeil 276"/>
          <p:cNvCxnSpPr/>
          <p:nvPr/>
        </p:nvCxnSpPr>
        <p:spPr>
          <a:xfrm>
            <a:off x="2045068" y="4302619"/>
            <a:ext cx="432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2" name="Gerade Verbindung mit Pfeil 281"/>
          <p:cNvCxnSpPr/>
          <p:nvPr/>
        </p:nvCxnSpPr>
        <p:spPr>
          <a:xfrm flipV="1">
            <a:off x="2054540" y="3501334"/>
            <a:ext cx="631210" cy="56863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5" name="Gerade Verbindung mit Pfeil 284"/>
          <p:cNvCxnSpPr/>
          <p:nvPr/>
        </p:nvCxnSpPr>
        <p:spPr>
          <a:xfrm>
            <a:off x="2045068" y="4542130"/>
            <a:ext cx="640682" cy="48234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8" name="Gruppierung 327"/>
          <p:cNvGrpSpPr/>
          <p:nvPr/>
        </p:nvGrpSpPr>
        <p:grpSpPr>
          <a:xfrm>
            <a:off x="3729756" y="2541599"/>
            <a:ext cx="5146132" cy="3131067"/>
            <a:chOff x="3729756" y="2541600"/>
            <a:chExt cx="5146132" cy="3030452"/>
          </a:xfrm>
        </p:grpSpPr>
        <p:grpSp>
          <p:nvGrpSpPr>
            <p:cNvPr id="325" name="Gruppierung 324"/>
            <p:cNvGrpSpPr/>
            <p:nvPr/>
          </p:nvGrpSpPr>
          <p:grpSpPr>
            <a:xfrm>
              <a:off x="7541427" y="2541600"/>
              <a:ext cx="1314681" cy="3030452"/>
              <a:chOff x="7462430" y="2527501"/>
              <a:chExt cx="1314681" cy="2840191"/>
            </a:xfrm>
          </p:grpSpPr>
          <p:cxnSp>
            <p:nvCxnSpPr>
              <p:cNvPr id="317" name="Gerade Verbindung mit Pfeil 316"/>
              <p:cNvCxnSpPr/>
              <p:nvPr/>
            </p:nvCxnSpPr>
            <p:spPr>
              <a:xfrm flipH="1">
                <a:off x="7462430" y="2527501"/>
                <a:ext cx="1300570" cy="0"/>
              </a:xfrm>
              <a:prstGeom prst="straightConnector1">
                <a:avLst/>
              </a:prstGeom>
              <a:ln w="38100">
                <a:solidFill>
                  <a:schemeClr val="accent2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Gerade Verbindung 319"/>
              <p:cNvCxnSpPr/>
              <p:nvPr/>
            </p:nvCxnSpPr>
            <p:spPr>
              <a:xfrm>
                <a:off x="8777111" y="2530278"/>
                <a:ext cx="0" cy="2837414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6" name="Gerade Verbindung 325"/>
            <p:cNvCxnSpPr/>
            <p:nvPr/>
          </p:nvCxnSpPr>
          <p:spPr>
            <a:xfrm>
              <a:off x="3729756" y="5562828"/>
              <a:ext cx="5146132" cy="663"/>
            </a:xfrm>
            <a:prstGeom prst="line">
              <a:avLst/>
            </a:prstGeom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9" name="Gerade Verbindung mit Pfeil 328"/>
          <p:cNvCxnSpPr/>
          <p:nvPr/>
        </p:nvCxnSpPr>
        <p:spPr>
          <a:xfrm>
            <a:off x="7509521" y="2388923"/>
            <a:ext cx="0" cy="287999"/>
          </a:xfrm>
          <a:prstGeom prst="straightConnector1">
            <a:avLst/>
          </a:prstGeom>
          <a:ln w="38100">
            <a:solidFill>
              <a:schemeClr val="accent2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3" name="Gerade Verbindung mit Pfeil 342"/>
          <p:cNvCxnSpPr/>
          <p:nvPr/>
        </p:nvCxnSpPr>
        <p:spPr>
          <a:xfrm flipV="1">
            <a:off x="3729756" y="2540002"/>
            <a:ext cx="5049" cy="3015630"/>
          </a:xfrm>
          <a:prstGeom prst="straightConnector1">
            <a:avLst/>
          </a:prstGeom>
          <a:ln w="38100">
            <a:solidFill>
              <a:schemeClr val="accent2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4" name="Gruppierung 363"/>
          <p:cNvGrpSpPr/>
          <p:nvPr/>
        </p:nvGrpSpPr>
        <p:grpSpPr>
          <a:xfrm>
            <a:off x="3734805" y="2404347"/>
            <a:ext cx="1349997" cy="287999"/>
            <a:chOff x="3734805" y="2277348"/>
            <a:chExt cx="1349997" cy="287999"/>
          </a:xfrm>
        </p:grpSpPr>
        <p:cxnSp>
          <p:nvCxnSpPr>
            <p:cNvPr id="348" name="Gerade Verbindung mit Pfeil 347"/>
            <p:cNvCxnSpPr/>
            <p:nvPr/>
          </p:nvCxnSpPr>
          <p:spPr>
            <a:xfrm>
              <a:off x="3734805" y="2413003"/>
              <a:ext cx="1332000" cy="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Gerade Verbindung mit Pfeil 362"/>
            <p:cNvCxnSpPr/>
            <p:nvPr/>
          </p:nvCxnSpPr>
          <p:spPr>
            <a:xfrm>
              <a:off x="5084802" y="2277348"/>
              <a:ext cx="0" cy="28799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3" name="Gerade Verbindung mit Pfeil 372"/>
          <p:cNvCxnSpPr>
            <a:stCxn id="21" idx="1"/>
          </p:cNvCxnSpPr>
          <p:nvPr/>
        </p:nvCxnSpPr>
        <p:spPr>
          <a:xfrm flipH="1" flipV="1">
            <a:off x="3393872" y="3566670"/>
            <a:ext cx="1086640" cy="707122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2" name="Gerade Verbindung mit Pfeil 381"/>
          <p:cNvCxnSpPr/>
          <p:nvPr/>
        </p:nvCxnSpPr>
        <p:spPr>
          <a:xfrm flipH="1">
            <a:off x="3309205" y="3450812"/>
            <a:ext cx="159858" cy="223664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8" name="Textfeld 387"/>
          <p:cNvSpPr txBox="1"/>
          <p:nvPr/>
        </p:nvSpPr>
        <p:spPr>
          <a:xfrm rot="2000223">
            <a:off x="3674418" y="3766761"/>
            <a:ext cx="1067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Degradation</a:t>
            </a:r>
            <a:endParaRPr lang="de-DE" sz="1200" dirty="0">
              <a:latin typeface="Arial"/>
              <a:cs typeface="Arial"/>
            </a:endParaRPr>
          </a:p>
        </p:txBody>
      </p:sp>
      <p:cxnSp>
        <p:nvCxnSpPr>
          <p:cNvPr id="431" name="Gekrümmte Verbindung 430"/>
          <p:cNvCxnSpPr/>
          <p:nvPr/>
        </p:nvCxnSpPr>
        <p:spPr>
          <a:xfrm rot="10800000" flipV="1">
            <a:off x="5255765" y="1733558"/>
            <a:ext cx="1691999" cy="1256911"/>
          </a:xfrm>
          <a:prstGeom prst="curvedConnector3">
            <a:avLst>
              <a:gd name="adj1" fmla="val 99191"/>
            </a:avLst>
          </a:prstGeom>
          <a:ln w="38100">
            <a:solidFill>
              <a:schemeClr val="tx1"/>
            </a:solidFill>
            <a:prstDash val="sysDash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0" name="Gekrümmte Verbindung 449"/>
          <p:cNvCxnSpPr/>
          <p:nvPr/>
        </p:nvCxnSpPr>
        <p:spPr>
          <a:xfrm rot="10800000" flipV="1">
            <a:off x="2991504" y="1817963"/>
            <a:ext cx="2196000" cy="827995"/>
          </a:xfrm>
          <a:prstGeom prst="curvedConnector3">
            <a:avLst>
              <a:gd name="adj1" fmla="val 100136"/>
            </a:avLst>
          </a:prstGeom>
          <a:ln w="38100">
            <a:solidFill>
              <a:schemeClr val="tx1"/>
            </a:solidFill>
            <a:prstDash val="soli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" name="Oval 337"/>
          <p:cNvSpPr/>
          <p:nvPr/>
        </p:nvSpPr>
        <p:spPr>
          <a:xfrm>
            <a:off x="4191456" y="1681739"/>
            <a:ext cx="1024270" cy="47074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7" name="Textfeld 336"/>
          <p:cNvSpPr txBox="1"/>
          <p:nvPr/>
        </p:nvSpPr>
        <p:spPr>
          <a:xfrm>
            <a:off x="4191456" y="1726762"/>
            <a:ext cx="105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RIPK1</a:t>
            </a:r>
            <a:endParaRPr lang="de-DE" dirty="0">
              <a:latin typeface="Arial"/>
              <a:cs typeface="Arial"/>
            </a:endParaRPr>
          </a:p>
        </p:txBody>
      </p:sp>
      <p:cxnSp>
        <p:nvCxnSpPr>
          <p:cNvPr id="461" name="Gekrümmte Verbindung 460"/>
          <p:cNvCxnSpPr/>
          <p:nvPr/>
        </p:nvCxnSpPr>
        <p:spPr>
          <a:xfrm>
            <a:off x="5215726" y="1825873"/>
            <a:ext cx="1295998" cy="539990"/>
          </a:xfrm>
          <a:prstGeom prst="curvedConnector3">
            <a:avLst>
              <a:gd name="adj1" fmla="val 100136"/>
            </a:avLst>
          </a:prstGeom>
          <a:ln w="38100">
            <a:solidFill>
              <a:schemeClr val="tx1"/>
            </a:solidFill>
            <a:prstDash val="soli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3" name="Gleichschenkliges Dreieck 462"/>
          <p:cNvSpPr/>
          <p:nvPr/>
        </p:nvSpPr>
        <p:spPr>
          <a:xfrm rot="10800000" flipH="1">
            <a:off x="5052693" y="2866016"/>
            <a:ext cx="353075" cy="213503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8" name="Rechteck 467"/>
          <p:cNvSpPr/>
          <p:nvPr/>
        </p:nvSpPr>
        <p:spPr>
          <a:xfrm>
            <a:off x="2269691" y="4724382"/>
            <a:ext cx="2110433" cy="1267595"/>
          </a:xfrm>
          <a:custGeom>
            <a:avLst/>
            <a:gdLst/>
            <a:ahLst/>
            <a:cxnLst/>
            <a:rect l="l" t="t" r="r" b="b"/>
            <a:pathLst>
              <a:path w="2110433" h="903743">
                <a:moveTo>
                  <a:pt x="1458888" y="0"/>
                </a:moveTo>
                <a:lnTo>
                  <a:pt x="1676069" y="217182"/>
                </a:lnTo>
                <a:lnTo>
                  <a:pt x="1567479" y="217182"/>
                </a:lnTo>
                <a:lnTo>
                  <a:pt x="1567479" y="577970"/>
                </a:lnTo>
                <a:lnTo>
                  <a:pt x="1893251" y="577970"/>
                </a:lnTo>
                <a:lnTo>
                  <a:pt x="1893251" y="469380"/>
                </a:lnTo>
                <a:lnTo>
                  <a:pt x="2110433" y="686561"/>
                </a:lnTo>
                <a:lnTo>
                  <a:pt x="1893251" y="903743"/>
                </a:lnTo>
                <a:lnTo>
                  <a:pt x="1893251" y="795152"/>
                </a:lnTo>
                <a:lnTo>
                  <a:pt x="1350297" y="795152"/>
                </a:lnTo>
                <a:lnTo>
                  <a:pt x="1350297" y="790854"/>
                </a:lnTo>
                <a:lnTo>
                  <a:pt x="0" y="790854"/>
                </a:lnTo>
                <a:lnTo>
                  <a:pt x="0" y="323400"/>
                </a:lnTo>
                <a:lnTo>
                  <a:pt x="1350297" y="323400"/>
                </a:lnTo>
                <a:lnTo>
                  <a:pt x="1350297" y="217182"/>
                </a:lnTo>
                <a:lnTo>
                  <a:pt x="1241706" y="21718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Textfeld 77"/>
          <p:cNvSpPr txBox="1"/>
          <p:nvPr/>
        </p:nvSpPr>
        <p:spPr>
          <a:xfrm>
            <a:off x="2246514" y="5195669"/>
            <a:ext cx="1460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>
                <a:latin typeface="Arial"/>
                <a:cs typeface="Arial"/>
              </a:rPr>
              <a:t>S</a:t>
            </a:r>
            <a:r>
              <a:rPr lang="de-DE" b="1" u="sng" dirty="0" smtClean="0">
                <a:latin typeface="Arial"/>
                <a:cs typeface="Arial"/>
              </a:rPr>
              <a:t>URVIVAL</a:t>
            </a:r>
          </a:p>
          <a:p>
            <a:pPr algn="ctr"/>
            <a:r>
              <a:rPr lang="de-DE" b="1" u="sng" dirty="0" smtClean="0">
                <a:latin typeface="Arial"/>
                <a:cs typeface="Arial"/>
              </a:rPr>
              <a:t>FACTORS</a:t>
            </a:r>
          </a:p>
        </p:txBody>
      </p:sp>
      <p:sp>
        <p:nvSpPr>
          <p:cNvPr id="62" name="Textfeld 61"/>
          <p:cNvSpPr txBox="1"/>
          <p:nvPr/>
        </p:nvSpPr>
        <p:spPr>
          <a:xfrm>
            <a:off x="7148066" y="2644511"/>
            <a:ext cx="145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BCL-X</a:t>
            </a:r>
            <a:r>
              <a:rPr lang="de-DE" baseline="-25000" dirty="0" smtClean="0">
                <a:latin typeface="Arial"/>
                <a:cs typeface="Arial"/>
              </a:rPr>
              <a:t>L </a:t>
            </a:r>
            <a:endParaRPr lang="de-DE" baseline="-25000" dirty="0">
              <a:latin typeface="Arial"/>
              <a:cs typeface="Arial"/>
            </a:endParaRP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7803782" y="2960336"/>
            <a:ext cx="0" cy="294812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 flipH="1">
            <a:off x="7685761" y="3270543"/>
            <a:ext cx="252000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feld 72"/>
          <p:cNvSpPr txBox="1"/>
          <p:nvPr/>
        </p:nvSpPr>
        <p:spPr>
          <a:xfrm>
            <a:off x="7486999" y="3256553"/>
            <a:ext cx="683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ROS</a:t>
            </a:r>
            <a:endParaRPr lang="de-DE" dirty="0">
              <a:latin typeface="Arial"/>
              <a:cs typeface="Arial"/>
            </a:endParaRPr>
          </a:p>
        </p:txBody>
      </p:sp>
      <p:cxnSp>
        <p:nvCxnSpPr>
          <p:cNvPr id="80" name="Gerade Verbindung mit Pfeil 79"/>
          <p:cNvCxnSpPr/>
          <p:nvPr/>
        </p:nvCxnSpPr>
        <p:spPr>
          <a:xfrm flipH="1">
            <a:off x="8274973" y="2851905"/>
            <a:ext cx="6029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/>
          <p:nvPr/>
        </p:nvCxnSpPr>
        <p:spPr>
          <a:xfrm flipV="1">
            <a:off x="3295095" y="2035875"/>
            <a:ext cx="825806" cy="81603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/>
          <p:cNvCxnSpPr/>
          <p:nvPr/>
        </p:nvCxnSpPr>
        <p:spPr>
          <a:xfrm flipH="1" flipV="1">
            <a:off x="4015350" y="1961345"/>
            <a:ext cx="223664" cy="191143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6595602" y="3909586"/>
            <a:ext cx="1673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/>
                <a:cs typeface="Arial"/>
              </a:rPr>
              <a:t>?</a:t>
            </a:r>
            <a:endParaRPr lang="de-D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552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Macintosh PowerPoint</Application>
  <PresentationFormat>Bildschirmpräsentation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Nadine</dc:creator>
  <cp:lastModifiedBy>Nadine</cp:lastModifiedBy>
  <cp:revision>35</cp:revision>
  <dcterms:created xsi:type="dcterms:W3CDTF">2021-08-12T08:10:06Z</dcterms:created>
  <dcterms:modified xsi:type="dcterms:W3CDTF">2022-03-23T08:53:56Z</dcterms:modified>
</cp:coreProperties>
</file>