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60" r:id="rId3"/>
    <p:sldId id="265" r:id="rId4"/>
    <p:sldId id="261" r:id="rId5"/>
    <p:sldId id="262" r:id="rId6"/>
  </p:sldIdLst>
  <p:sldSz cx="12192000" cy="1625600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>
      <p:cViewPr varScale="1">
        <p:scale>
          <a:sx n="62" d="100"/>
          <a:sy n="62" d="100"/>
        </p:scale>
        <p:origin x="363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mir%20ko\302%20hetKO%20dazap_20210929_100803_Results_Expo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'302 hetKO dazap_20210929_100803'!$P$13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'302 hetKO dazap_20210929_100803'!$Q$14:$V$14</c:f>
                <c:numCache>
                  <c:formatCode>General</c:formatCode>
                  <c:ptCount val="6"/>
                  <c:pt idx="0">
                    <c:v>0.31299999999999994</c:v>
                  </c:pt>
                  <c:pt idx="1">
                    <c:v>0.52800000000000002</c:v>
                  </c:pt>
                  <c:pt idx="2">
                    <c:v>0.31499999999999995</c:v>
                  </c:pt>
                  <c:pt idx="3">
                    <c:v>0.18399999999999994</c:v>
                  </c:pt>
                  <c:pt idx="4">
                    <c:v>8.4000000000000075E-2</c:v>
                  </c:pt>
                  <c:pt idx="5">
                    <c:v>0.57200000000000006</c:v>
                  </c:pt>
                </c:numCache>
              </c:numRef>
            </c:plus>
            <c:minus>
              <c:numRef>
                <c:f>'302 hetKO dazap_20210929_100803'!$Q$15:$V$15</c:f>
                <c:numCache>
                  <c:formatCode>General</c:formatCode>
                  <c:ptCount val="6"/>
                  <c:pt idx="0">
                    <c:v>0.23899999999999999</c:v>
                  </c:pt>
                  <c:pt idx="1">
                    <c:v>0.34499999999999997</c:v>
                  </c:pt>
                  <c:pt idx="2">
                    <c:v>0.24</c:v>
                  </c:pt>
                  <c:pt idx="3">
                    <c:v>0.15500000000000003</c:v>
                  </c:pt>
                  <c:pt idx="4">
                    <c:v>7.7999999999999958E-2</c:v>
                  </c:pt>
                  <c:pt idx="5">
                    <c:v>0.36399999999999999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'302 hetKO dazap_20210929_100803'!$Q$12:$V$12</c:f>
              <c:strCache>
                <c:ptCount val="6"/>
                <c:pt idx="0">
                  <c:v>DAZAP2</c:v>
                </c:pt>
                <c:pt idx="1">
                  <c:v>KLF4</c:v>
                </c:pt>
                <c:pt idx="2">
                  <c:v>MBD2</c:v>
                </c:pt>
                <c:pt idx="3">
                  <c:v>MBLN2</c:v>
                </c:pt>
                <c:pt idx="4">
                  <c:v>TGFBR2</c:v>
                </c:pt>
                <c:pt idx="5">
                  <c:v>LARP7</c:v>
                </c:pt>
              </c:strCache>
            </c:strRef>
          </c:cat>
          <c:val>
            <c:numRef>
              <c:f>'302 hetKO dazap_20210929_100803'!$Q$13:$V$13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C1-4505-A121-A25552A7465D}"/>
            </c:ext>
          </c:extLst>
        </c:ser>
        <c:ser>
          <c:idx val="1"/>
          <c:order val="1"/>
          <c:tx>
            <c:strRef>
              <c:f>'302 hetKO dazap_20210929_100803'!$P$16</c:f>
              <c:strCache>
                <c:ptCount val="1"/>
                <c:pt idx="0">
                  <c:v>het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'302 hetKO dazap_20210929_100803'!$Q$17:$V$17</c:f>
                <c:numCache>
                  <c:formatCode>General</c:formatCode>
                  <c:ptCount val="6"/>
                  <c:pt idx="0">
                    <c:v>0.35999999999999988</c:v>
                  </c:pt>
                  <c:pt idx="1">
                    <c:v>0.23499999999999988</c:v>
                  </c:pt>
                  <c:pt idx="2">
                    <c:v>0.23799999999999999</c:v>
                  </c:pt>
                  <c:pt idx="3">
                    <c:v>0.49500000000000011</c:v>
                  </c:pt>
                  <c:pt idx="4">
                    <c:v>0.24399999999999999</c:v>
                  </c:pt>
                  <c:pt idx="5">
                    <c:v>0.13600000000000001</c:v>
                  </c:pt>
                </c:numCache>
              </c:numRef>
            </c:plus>
            <c:minus>
              <c:numRef>
                <c:f>'302 hetKO dazap_20210929_100803'!$Q$18:$V$18</c:f>
                <c:numCache>
                  <c:formatCode>General</c:formatCode>
                  <c:ptCount val="6"/>
                  <c:pt idx="0">
                    <c:v>0.24900000000000011</c:v>
                  </c:pt>
                  <c:pt idx="1">
                    <c:v>0.19100000000000006</c:v>
                  </c:pt>
                  <c:pt idx="2">
                    <c:v>0.18400000000000005</c:v>
                  </c:pt>
                  <c:pt idx="3">
                    <c:v>0.31199999999999994</c:v>
                  </c:pt>
                  <c:pt idx="4">
                    <c:v>0.19700000000000006</c:v>
                  </c:pt>
                  <c:pt idx="5">
                    <c:v>0.10999999999999999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'302 hetKO dazap_20210929_100803'!$Q$12:$V$12</c:f>
              <c:strCache>
                <c:ptCount val="6"/>
                <c:pt idx="0">
                  <c:v>DAZAP2</c:v>
                </c:pt>
                <c:pt idx="1">
                  <c:v>KLF4</c:v>
                </c:pt>
                <c:pt idx="2">
                  <c:v>MBD2</c:v>
                </c:pt>
                <c:pt idx="3">
                  <c:v>MBLN2</c:v>
                </c:pt>
                <c:pt idx="4">
                  <c:v>TGFBR2</c:v>
                </c:pt>
                <c:pt idx="5">
                  <c:v>LARP7</c:v>
                </c:pt>
              </c:strCache>
            </c:strRef>
          </c:cat>
          <c:val>
            <c:numRef>
              <c:f>'302 hetKO dazap_20210929_100803'!$Q$16:$V$16</c:f>
              <c:numCache>
                <c:formatCode>General</c:formatCode>
                <c:ptCount val="6"/>
                <c:pt idx="0">
                  <c:v>0.81200000000000006</c:v>
                </c:pt>
                <c:pt idx="1">
                  <c:v>1.038</c:v>
                </c:pt>
                <c:pt idx="2">
                  <c:v>0.80800000000000005</c:v>
                </c:pt>
                <c:pt idx="3">
                  <c:v>0.85099999999999998</c:v>
                </c:pt>
                <c:pt idx="4">
                  <c:v>1.018</c:v>
                </c:pt>
                <c:pt idx="5">
                  <c:v>0.57899999999999996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5C1-4505-A121-A25552A746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6961912"/>
        <c:axId val="626959032"/>
      </c:barChart>
      <c:catAx>
        <c:axId val="62696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626959032"/>
        <c:crosses val="autoZero"/>
        <c:auto val="1"/>
        <c:lblAlgn val="ctr"/>
        <c:lblOffset val="100"/>
        <c:noMultiLvlLbl val="0"/>
      </c:catAx>
      <c:valAx>
        <c:axId val="626959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62696191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342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803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97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41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296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30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59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74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74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42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248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029FC-2FFF-4D50-A547-E5AE74146126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B21CD-2457-46CB-B9AE-2F90E60241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70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75B2E00-2FAB-46C8-AD04-2AF23298DDCA}"/>
              </a:ext>
            </a:extLst>
          </p:cNvPr>
          <p:cNvSpPr txBox="1"/>
          <p:nvPr/>
        </p:nvSpPr>
        <p:spPr>
          <a:xfrm>
            <a:off x="449825" y="511179"/>
            <a:ext cx="11260394" cy="12280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6000" dirty="0"/>
              <a:t>A single allele of the hsa-miR-302/367 cluster maintains human pluripotent stem cells</a:t>
            </a:r>
          </a:p>
          <a:p>
            <a:pPr algn="ctr"/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r>
              <a:rPr kumimoji="1" lang="en-US" altLang="ja-JP" sz="3600" dirty="0"/>
              <a:t>Tohru Sugawara, Yuki Kawamoto, Tomoyuki Kawasaki, Akihiro </a:t>
            </a:r>
            <a:r>
              <a:rPr kumimoji="1" lang="en-US" altLang="ja-JP" sz="3600" dirty="0" err="1"/>
              <a:t>Umezawa</a:t>
            </a:r>
            <a:r>
              <a:rPr kumimoji="1" lang="en-US" altLang="ja-JP" sz="3600" dirty="0"/>
              <a:t>, </a:t>
            </a:r>
            <a:r>
              <a:rPr kumimoji="1" lang="en-US" altLang="ja-JP" sz="3600" dirty="0" err="1"/>
              <a:t>Hidenori</a:t>
            </a:r>
            <a:r>
              <a:rPr kumimoji="1" lang="en-US" altLang="ja-JP" sz="3600" dirty="0"/>
              <a:t> </a:t>
            </a:r>
            <a:r>
              <a:rPr kumimoji="1" lang="en-US" altLang="ja-JP" sz="3600" dirty="0" err="1"/>
              <a:t>Akutsu</a:t>
            </a:r>
            <a:r>
              <a:rPr kumimoji="1" lang="en-US" altLang="ja-JP" sz="3600" dirty="0"/>
              <a:t>*</a:t>
            </a:r>
          </a:p>
          <a:p>
            <a:endParaRPr kumimoji="1" lang="en-US" altLang="ja-JP" sz="3600" dirty="0"/>
          </a:p>
          <a:p>
            <a:r>
              <a:rPr kumimoji="1" lang="en-US" altLang="ja-JP" sz="3600" dirty="0"/>
              <a:t>Center for Regenerative Medicine, National Center for Child Health and Development (NCCHD), Tokyo, 157-8535, Japan</a:t>
            </a:r>
          </a:p>
          <a:p>
            <a:r>
              <a:rPr kumimoji="1" lang="en-US" altLang="ja-JP" sz="3600" dirty="0"/>
              <a:t>*Correspondence:</a:t>
            </a:r>
          </a:p>
          <a:p>
            <a:r>
              <a:rPr kumimoji="1" lang="en-US" altLang="ja-JP" sz="3600" dirty="0"/>
              <a:t>H </a:t>
            </a:r>
            <a:r>
              <a:rPr kumimoji="1" lang="en-US" altLang="ja-JP" sz="3600" dirty="0" err="1"/>
              <a:t>Akutsu</a:t>
            </a:r>
            <a:r>
              <a:rPr kumimoji="1" lang="en-US" altLang="ja-JP" sz="3600" dirty="0"/>
              <a:t>, Department of Reproductive Medicine, Center for Regenerative Medicine, National Center for Child Health and Development (NCCHD), Okura 2-10-1, Setagaya, Tokyo, 157-8535, Japan, Tel: +81-3-5494-7047, Fax: +81-3-5494-7048, E-mail: akutsu-h@ncchd.go.jp</a:t>
            </a:r>
          </a:p>
        </p:txBody>
      </p:sp>
    </p:spTree>
    <p:extLst>
      <p:ext uri="{BB962C8B-B14F-4D97-AF65-F5344CB8AC3E}">
        <p14:creationId xmlns:p14="http://schemas.microsoft.com/office/powerpoint/2010/main" val="2074526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A1ACC0EA-6BB9-48E4-B855-DA5A8A557CDD}"/>
              </a:ext>
            </a:extLst>
          </p:cNvPr>
          <p:cNvSpPr txBox="1"/>
          <p:nvPr/>
        </p:nvSpPr>
        <p:spPr>
          <a:xfrm>
            <a:off x="338623" y="208760"/>
            <a:ext cx="2009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Supplemental table</a:t>
            </a:r>
            <a:endParaRPr kumimoji="1" lang="ja-JP" altLang="en-US" dirty="0"/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7562C707-906C-4591-8BBC-D0764C8C7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1575272"/>
            <a:ext cx="9073008" cy="122384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F5447F33-3456-4726-BDEF-75F9D32C192B}"/>
              </a:ext>
            </a:extLst>
          </p:cNvPr>
          <p:cNvSpPr txBox="1"/>
          <p:nvPr/>
        </p:nvSpPr>
        <p:spPr>
          <a:xfrm>
            <a:off x="1487488" y="1071216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b="1" u="sng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List of primer sequences</a:t>
            </a:r>
            <a:endParaRPr lang="ja-JP" altLang="ja-JP" sz="1800" b="1" kern="1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438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A1ACC0EA-6BB9-48E4-B855-DA5A8A557CDD}"/>
              </a:ext>
            </a:extLst>
          </p:cNvPr>
          <p:cNvSpPr txBox="1"/>
          <p:nvPr/>
        </p:nvSpPr>
        <p:spPr>
          <a:xfrm>
            <a:off x="338623" y="208760"/>
            <a:ext cx="2251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Supplemental figure 1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C7A80C-7788-4F5E-927E-939CD9640677}"/>
              </a:ext>
            </a:extLst>
          </p:cNvPr>
          <p:cNvGrpSpPr/>
          <p:nvPr/>
        </p:nvGrpSpPr>
        <p:grpSpPr>
          <a:xfrm>
            <a:off x="992220" y="1670872"/>
            <a:ext cx="6336000" cy="5233856"/>
            <a:chOff x="992220" y="1670872"/>
            <a:chExt cx="6336000" cy="5233856"/>
          </a:xfrm>
        </p:grpSpPr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58099D0F-24EE-4513-A238-0E2B963930CD}"/>
                </a:ext>
              </a:extLst>
            </p:cNvPr>
            <p:cNvSpPr txBox="1"/>
            <p:nvPr/>
          </p:nvSpPr>
          <p:spPr>
            <a:xfrm>
              <a:off x="3854282" y="355411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D0154BA4-F35B-43B4-9076-665C85A9DA2C}"/>
                </a:ext>
              </a:extLst>
            </p:cNvPr>
            <p:cNvSpPr txBox="1"/>
            <p:nvPr/>
          </p:nvSpPr>
          <p:spPr>
            <a:xfrm>
              <a:off x="1262638" y="249153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46BD5C06-4D5E-4085-A5B9-D16331691BAB}"/>
                </a:ext>
              </a:extLst>
            </p:cNvPr>
            <p:cNvSpPr txBox="1"/>
            <p:nvPr/>
          </p:nvSpPr>
          <p:spPr>
            <a:xfrm>
              <a:off x="3972591" y="245992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2DABFB6-C2FC-4AB7-8F86-77942C608C91}"/>
                </a:ext>
              </a:extLst>
            </p:cNvPr>
            <p:cNvSpPr txBox="1"/>
            <p:nvPr/>
          </p:nvSpPr>
          <p:spPr>
            <a:xfrm>
              <a:off x="4377717" y="2842050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角丸四角形 57">
              <a:extLst>
                <a:ext uri="{FF2B5EF4-FFF2-40B4-BE49-F238E27FC236}">
                  <a16:creationId xmlns:a16="http://schemas.microsoft.com/office/drawing/2014/main" id="{B1FBB420-AC46-408C-9D86-CE4321985C26}"/>
                </a:ext>
              </a:extLst>
            </p:cNvPr>
            <p:cNvSpPr/>
            <p:nvPr/>
          </p:nvSpPr>
          <p:spPr>
            <a:xfrm>
              <a:off x="1315596" y="3480176"/>
              <a:ext cx="5760328" cy="648072"/>
            </a:xfrm>
            <a:prstGeom prst="roundRect">
              <a:avLst/>
            </a:prstGeom>
            <a:noFill/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2B571072-85DB-4088-8533-40AE8F7A2191}"/>
                </a:ext>
              </a:extLst>
            </p:cNvPr>
            <p:cNvCxnSpPr/>
            <p:nvPr/>
          </p:nvCxnSpPr>
          <p:spPr>
            <a:xfrm>
              <a:off x="992220" y="2802309"/>
              <a:ext cx="6336000" cy="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6E908FBC-E03F-4C81-BC7C-986260E55751}"/>
                </a:ext>
              </a:extLst>
            </p:cNvPr>
            <p:cNvSpPr/>
            <p:nvPr/>
          </p:nvSpPr>
          <p:spPr>
            <a:xfrm>
              <a:off x="2928786" y="2586285"/>
              <a:ext cx="76091" cy="4320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71839DDB-A220-4719-9FE8-46EE532A9D55}"/>
                </a:ext>
              </a:extLst>
            </p:cNvPr>
            <p:cNvSpPr/>
            <p:nvPr/>
          </p:nvSpPr>
          <p:spPr>
            <a:xfrm>
              <a:off x="3467367" y="2586285"/>
              <a:ext cx="76091" cy="4320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328518C4-372E-4BB9-A5F1-FC3F04DC2BEB}"/>
                </a:ext>
              </a:extLst>
            </p:cNvPr>
            <p:cNvSpPr/>
            <p:nvPr/>
          </p:nvSpPr>
          <p:spPr>
            <a:xfrm>
              <a:off x="3834384" y="2586285"/>
              <a:ext cx="76091" cy="4320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D13302F-2565-4A8C-852F-8BAE2618DF94}"/>
                </a:ext>
              </a:extLst>
            </p:cNvPr>
            <p:cNvSpPr/>
            <p:nvPr/>
          </p:nvSpPr>
          <p:spPr>
            <a:xfrm>
              <a:off x="4299865" y="2586285"/>
              <a:ext cx="76091" cy="4320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A4F61CAC-30B6-4BFC-8CD7-1AEDE8E23B69}"/>
                </a:ext>
              </a:extLst>
            </p:cNvPr>
            <p:cNvSpPr/>
            <p:nvPr/>
          </p:nvSpPr>
          <p:spPr>
            <a:xfrm>
              <a:off x="4572885" y="2586285"/>
              <a:ext cx="76091" cy="4320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AF4C128-FA34-4A33-BC9E-401F32E17207}"/>
                </a:ext>
              </a:extLst>
            </p:cNvPr>
            <p:cNvSpPr/>
            <p:nvPr/>
          </p:nvSpPr>
          <p:spPr>
            <a:xfrm>
              <a:off x="1627224" y="3393177"/>
              <a:ext cx="1226961" cy="1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EE028016-F7B9-4361-B65E-FDB34D8B2FF4}"/>
                </a:ext>
              </a:extLst>
            </p:cNvPr>
            <p:cNvSpPr/>
            <p:nvPr/>
          </p:nvSpPr>
          <p:spPr>
            <a:xfrm>
              <a:off x="4293845" y="3393177"/>
              <a:ext cx="1404000" cy="180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966EEBC0-B9E6-4947-BCA7-749D151921F6}"/>
                </a:ext>
              </a:extLst>
            </p:cNvPr>
            <p:cNvSpPr/>
            <p:nvPr/>
          </p:nvSpPr>
          <p:spPr>
            <a:xfrm>
              <a:off x="2854185" y="3393177"/>
              <a:ext cx="1440000" cy="180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01B1BF75-C48C-43EC-8B0F-EBDC5AF8A9AE}"/>
                </a:ext>
              </a:extLst>
            </p:cNvPr>
            <p:cNvSpPr/>
            <p:nvPr/>
          </p:nvSpPr>
          <p:spPr>
            <a:xfrm>
              <a:off x="5636076" y="3393177"/>
              <a:ext cx="1188000" cy="1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D0E96118-0420-4AAC-A76F-71720A9818DA}"/>
                </a:ext>
              </a:extLst>
            </p:cNvPr>
            <p:cNvCxnSpPr>
              <a:stCxn id="12" idx="1"/>
            </p:cNvCxnSpPr>
            <p:nvPr/>
          </p:nvCxnSpPr>
          <p:spPr>
            <a:xfrm flipV="1">
              <a:off x="1627224" y="2787321"/>
              <a:ext cx="1171551" cy="6958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8C9B2B69-71B0-4709-9C60-08D52B1D95A8}"/>
                </a:ext>
              </a:extLst>
            </p:cNvPr>
            <p:cNvCxnSpPr>
              <a:endCxn id="12" idx="3"/>
            </p:cNvCxnSpPr>
            <p:nvPr/>
          </p:nvCxnSpPr>
          <p:spPr>
            <a:xfrm>
              <a:off x="1627224" y="2787319"/>
              <a:ext cx="1226961" cy="6958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E5508AD1-904F-4D64-91B1-F6AE18A949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81999" y="2800876"/>
              <a:ext cx="1073087" cy="679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B923D1EC-4E77-4D22-B13C-0BBB46C75AB6}"/>
                </a:ext>
              </a:extLst>
            </p:cNvPr>
            <p:cNvCxnSpPr>
              <a:cxnSpLocks/>
              <a:endCxn id="15" idx="3"/>
            </p:cNvCxnSpPr>
            <p:nvPr/>
          </p:nvCxnSpPr>
          <p:spPr>
            <a:xfrm>
              <a:off x="5697845" y="2800876"/>
              <a:ext cx="1126231" cy="6823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E9E0197D-92A3-4501-866A-BFCABAF174C5}"/>
                </a:ext>
              </a:extLst>
            </p:cNvPr>
            <p:cNvSpPr txBox="1"/>
            <p:nvPr/>
          </p:nvSpPr>
          <p:spPr>
            <a:xfrm>
              <a:off x="2704579" y="2999942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302b</a:t>
              </a:r>
              <a:endParaRPr kumimoji="1" lang="ja-JP" altLang="en-US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F3DAFDC6-27AE-4283-96AD-A6BBFAFAB17A}"/>
                </a:ext>
              </a:extLst>
            </p:cNvPr>
            <p:cNvSpPr txBox="1"/>
            <p:nvPr/>
          </p:nvSpPr>
          <p:spPr>
            <a:xfrm>
              <a:off x="3249477" y="2360969"/>
              <a:ext cx="5164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302c</a:t>
              </a:r>
              <a:endParaRPr kumimoji="1" lang="ja-JP" altLang="en-US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5254B914-8FAB-41F0-8ACF-7D26418E7BD5}"/>
                </a:ext>
              </a:extLst>
            </p:cNvPr>
            <p:cNvSpPr txBox="1"/>
            <p:nvPr/>
          </p:nvSpPr>
          <p:spPr>
            <a:xfrm>
              <a:off x="3610177" y="2999942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302a</a:t>
              </a:r>
              <a:endParaRPr kumimoji="1" lang="ja-JP" altLang="en-US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CE8ADBE3-8926-46C9-A5A9-4F34988BFE4F}"/>
                </a:ext>
              </a:extLst>
            </p:cNvPr>
            <p:cNvSpPr txBox="1"/>
            <p:nvPr/>
          </p:nvSpPr>
          <p:spPr>
            <a:xfrm>
              <a:off x="4080230" y="2360969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302d</a:t>
              </a:r>
              <a:endParaRPr kumimoji="1" lang="ja-JP" altLang="en-US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7AEF6FCA-0077-4215-A3FE-59DF03EF0CB3}"/>
                </a:ext>
              </a:extLst>
            </p:cNvPr>
            <p:cNvSpPr txBox="1"/>
            <p:nvPr/>
          </p:nvSpPr>
          <p:spPr>
            <a:xfrm>
              <a:off x="4394009" y="2999942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367</a:t>
              </a:r>
              <a:endParaRPr kumimoji="1" lang="ja-JP" altLang="en-US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B87D8416-7345-4641-85CC-BA72BA2795FC}"/>
                </a:ext>
              </a:extLst>
            </p:cNvPr>
            <p:cNvCxnSpPr/>
            <p:nvPr/>
          </p:nvCxnSpPr>
          <p:spPr>
            <a:xfrm>
              <a:off x="1770295" y="2800876"/>
              <a:ext cx="648000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1F2D6CB2-4388-4F1B-91A9-EC013E04317A}"/>
                </a:ext>
              </a:extLst>
            </p:cNvPr>
            <p:cNvSpPr txBox="1"/>
            <p:nvPr/>
          </p:nvSpPr>
          <p:spPr>
            <a:xfrm>
              <a:off x="1703088" y="2331352"/>
              <a:ext cx="798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302/367</a:t>
              </a:r>
            </a:p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promoter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3126C1FD-C310-494A-A3C9-ED281943031C}"/>
                </a:ext>
              </a:extLst>
            </p:cNvPr>
            <p:cNvSpPr txBox="1"/>
            <p:nvPr/>
          </p:nvSpPr>
          <p:spPr>
            <a:xfrm>
              <a:off x="1958462" y="3339816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LHA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E8A9823-9F47-400A-8C0F-9D2F170FC4F5}"/>
                </a:ext>
              </a:extLst>
            </p:cNvPr>
            <p:cNvSpPr txBox="1"/>
            <p:nvPr/>
          </p:nvSpPr>
          <p:spPr>
            <a:xfrm>
              <a:off x="5991699" y="3339816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RHA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BE169BA-DA24-41A1-ABAB-B952EAE946F5}"/>
                </a:ext>
              </a:extLst>
            </p:cNvPr>
            <p:cNvSpPr txBox="1"/>
            <p:nvPr/>
          </p:nvSpPr>
          <p:spPr>
            <a:xfrm>
              <a:off x="3303231" y="3339816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EGFP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3B3FC8A4-027B-445A-A628-7A5C56142C13}"/>
                </a:ext>
              </a:extLst>
            </p:cNvPr>
            <p:cNvSpPr txBox="1"/>
            <p:nvPr/>
          </p:nvSpPr>
          <p:spPr>
            <a:xfrm>
              <a:off x="4267924" y="3339816"/>
              <a:ext cx="1342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Poly(A) signal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9F18042B-06EF-40B2-AD57-1EFB3A64B0E1}"/>
                </a:ext>
              </a:extLst>
            </p:cNvPr>
            <p:cNvSpPr txBox="1"/>
            <p:nvPr/>
          </p:nvSpPr>
          <p:spPr>
            <a:xfrm>
              <a:off x="3648647" y="3766819"/>
              <a:ext cx="10802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Donor Vector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88778B2-AFDC-429F-A4FF-5C59E8D7CF75}"/>
                </a:ext>
              </a:extLst>
            </p:cNvPr>
            <p:cNvSpPr/>
            <p:nvPr/>
          </p:nvSpPr>
          <p:spPr>
            <a:xfrm>
              <a:off x="4037048" y="2684138"/>
              <a:ext cx="144000" cy="36000"/>
            </a:xfrm>
            <a:custGeom>
              <a:avLst/>
              <a:gdLst>
                <a:gd name="connsiteX0" fmla="*/ 0 w 361950"/>
                <a:gd name="connsiteY0" fmla="*/ 80962 h 80962"/>
                <a:gd name="connsiteX1" fmla="*/ 361950 w 361950"/>
                <a:gd name="connsiteY1" fmla="*/ 80962 h 80962"/>
                <a:gd name="connsiteX2" fmla="*/ 250032 w 361950"/>
                <a:gd name="connsiteY2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80962">
                  <a:moveTo>
                    <a:pt x="0" y="80962"/>
                  </a:moveTo>
                  <a:lnTo>
                    <a:pt x="361950" y="80962"/>
                  </a:lnTo>
                  <a:lnTo>
                    <a:pt x="250032" y="0"/>
                  </a:lnTo>
                </a:path>
              </a:pathLst>
            </a:cu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C8B7076F-C038-485A-A9A5-B4DC140C608F}"/>
                </a:ext>
              </a:extLst>
            </p:cNvPr>
            <p:cNvSpPr/>
            <p:nvPr/>
          </p:nvSpPr>
          <p:spPr>
            <a:xfrm rot="10800000">
              <a:off x="4411956" y="2884481"/>
              <a:ext cx="144000" cy="36000"/>
            </a:xfrm>
            <a:custGeom>
              <a:avLst/>
              <a:gdLst>
                <a:gd name="connsiteX0" fmla="*/ 0 w 361950"/>
                <a:gd name="connsiteY0" fmla="*/ 80962 h 80962"/>
                <a:gd name="connsiteX1" fmla="*/ 361950 w 361950"/>
                <a:gd name="connsiteY1" fmla="*/ 80962 h 80962"/>
                <a:gd name="connsiteX2" fmla="*/ 250032 w 361950"/>
                <a:gd name="connsiteY2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80962">
                  <a:moveTo>
                    <a:pt x="0" y="80962"/>
                  </a:moveTo>
                  <a:lnTo>
                    <a:pt x="361950" y="80962"/>
                  </a:lnTo>
                  <a:lnTo>
                    <a:pt x="250032" y="0"/>
                  </a:lnTo>
                </a:path>
              </a:pathLst>
            </a:cu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80929BE-DCBB-4895-8A9A-26A515E587F9}"/>
                </a:ext>
              </a:extLst>
            </p:cNvPr>
            <p:cNvSpPr txBox="1"/>
            <p:nvPr/>
          </p:nvSpPr>
          <p:spPr>
            <a:xfrm>
              <a:off x="1436340" y="1672241"/>
              <a:ext cx="253647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ja-JP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GTCCCTGCCTTTTACCCTTC</a:t>
              </a:r>
              <a:r>
                <a:rPr lang="en-US" altLang="ja-JP" sz="1200" b="1" u="sng" dirty="0">
                  <a:effectLst/>
                  <a:latin typeface="Courier New" panose="02070309020205020404" pitchFamily="49" charset="0"/>
                  <a:ea typeface="ＭＳ 明朝" panose="02020609040205080304" pitchFamily="17" charset="-128"/>
                </a:rPr>
                <a:t>TGG</a:t>
              </a:r>
            </a:p>
            <a:p>
              <a:pPr algn="r"/>
              <a:r>
                <a:rPr lang="en-US" altLang="ja-JP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PAM</a:t>
              </a:r>
              <a:endParaRPr lang="ja-JP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0B004195-E1E4-4A6A-AA6E-49E59AE17369}"/>
                </a:ext>
              </a:extLst>
            </p:cNvPr>
            <p:cNvSpPr txBox="1"/>
            <p:nvPr/>
          </p:nvSpPr>
          <p:spPr>
            <a:xfrm>
              <a:off x="4192576" y="1670872"/>
              <a:ext cx="230712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ja-JP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GAAGCTCTCCGTTAAGACAT</a:t>
              </a:r>
              <a:r>
                <a:rPr lang="en-US" altLang="ja-JP" sz="1200" b="1" u="sng" dirty="0">
                  <a:latin typeface="Courier New" panose="02070309020205020404" pitchFamily="49" charset="0"/>
                  <a:cs typeface="Courier New" panose="02070309020205020404" pitchFamily="49" charset="0"/>
                </a:rPr>
                <a:t>GGG</a:t>
              </a:r>
            </a:p>
            <a:p>
              <a:pPr algn="r"/>
              <a:r>
                <a:rPr lang="en-US" altLang="ja-JP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PAM</a:t>
              </a:r>
              <a:endParaRPr lang="ja-JP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F931F11D-93F0-452C-94FE-A3DCFD98EC4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20989" y="1901704"/>
              <a:ext cx="756364" cy="5448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BFE52901-F09C-4CE6-8D92-37595E29FA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54185" y="2082313"/>
              <a:ext cx="980199" cy="350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94686AC0-0A3A-43AE-9C80-9DF917FC004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34626" y="1914459"/>
              <a:ext cx="762064" cy="5340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A78881BA-48CC-4562-8C19-CC7B46351E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86089" y="2095067"/>
              <a:ext cx="961932" cy="3585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3B6C14A8-E4C4-4AD7-B5F5-A4AAEBA73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556965" y="2414735"/>
              <a:ext cx="312488" cy="346979"/>
            </a:xfrm>
            <a:prstGeom prst="rect">
              <a:avLst/>
            </a:prstGeom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8D058220-301D-44FD-A5F0-EDE0DCE2E8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5097047" y="2412091"/>
              <a:ext cx="312488" cy="346979"/>
            </a:xfrm>
            <a:prstGeom prst="rect">
              <a:avLst/>
            </a:prstGeom>
          </p:spPr>
        </p:pic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B9FD5F63-18E2-4541-8608-9F2F1C62A6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56000" contrast="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00" t="27522" r="18500" b="51665"/>
            <a:stretch/>
          </p:blipFill>
          <p:spPr>
            <a:xfrm>
              <a:off x="2032336" y="4974663"/>
              <a:ext cx="4320480" cy="1482259"/>
            </a:xfrm>
            <a:prstGeom prst="rect">
              <a:avLst/>
            </a:prstGeom>
          </p:spPr>
        </p:pic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4F81E6C-3E69-4615-BC83-25B1C245C455}"/>
                </a:ext>
              </a:extLst>
            </p:cNvPr>
            <p:cNvSpPr/>
            <p:nvPr/>
          </p:nvSpPr>
          <p:spPr>
            <a:xfrm>
              <a:off x="1319404" y="2700927"/>
              <a:ext cx="144000" cy="36000"/>
            </a:xfrm>
            <a:custGeom>
              <a:avLst/>
              <a:gdLst>
                <a:gd name="connsiteX0" fmla="*/ 0 w 361950"/>
                <a:gd name="connsiteY0" fmla="*/ 80962 h 80962"/>
                <a:gd name="connsiteX1" fmla="*/ 361950 w 361950"/>
                <a:gd name="connsiteY1" fmla="*/ 80962 h 80962"/>
                <a:gd name="connsiteX2" fmla="*/ 250032 w 361950"/>
                <a:gd name="connsiteY2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80962">
                  <a:moveTo>
                    <a:pt x="0" y="80962"/>
                  </a:moveTo>
                  <a:lnTo>
                    <a:pt x="361950" y="80962"/>
                  </a:lnTo>
                  <a:lnTo>
                    <a:pt x="250032" y="0"/>
                  </a:lnTo>
                </a:path>
              </a:pathLst>
            </a:cu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76EC502-3359-4550-ACB7-37EE7F79B2AE}"/>
                </a:ext>
              </a:extLst>
            </p:cNvPr>
            <p:cNvSpPr/>
            <p:nvPr/>
          </p:nvSpPr>
          <p:spPr>
            <a:xfrm rot="10800000">
              <a:off x="3906408" y="3615481"/>
              <a:ext cx="144000" cy="36000"/>
            </a:xfrm>
            <a:custGeom>
              <a:avLst/>
              <a:gdLst>
                <a:gd name="connsiteX0" fmla="*/ 0 w 361950"/>
                <a:gd name="connsiteY0" fmla="*/ 80962 h 80962"/>
                <a:gd name="connsiteX1" fmla="*/ 361950 w 361950"/>
                <a:gd name="connsiteY1" fmla="*/ 80962 h 80962"/>
                <a:gd name="connsiteX2" fmla="*/ 250032 w 361950"/>
                <a:gd name="connsiteY2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950" h="80962">
                  <a:moveTo>
                    <a:pt x="0" y="80962"/>
                  </a:moveTo>
                  <a:lnTo>
                    <a:pt x="361950" y="80962"/>
                  </a:lnTo>
                  <a:lnTo>
                    <a:pt x="250032" y="0"/>
                  </a:lnTo>
                </a:path>
              </a:pathLst>
            </a:cu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41DD6F37-76B0-4E98-94DB-03CEA6F7D0BD}"/>
                </a:ext>
              </a:extLst>
            </p:cNvPr>
            <p:cNvSpPr txBox="1"/>
            <p:nvPr/>
          </p:nvSpPr>
          <p:spPr>
            <a:xfrm>
              <a:off x="2190885" y="4597906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Primer a/b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5BF0F0FE-64B2-40D4-BC67-F0C88B706BB7}"/>
                </a:ext>
              </a:extLst>
            </p:cNvPr>
            <p:cNvSpPr txBox="1"/>
            <p:nvPr/>
          </p:nvSpPr>
          <p:spPr>
            <a:xfrm>
              <a:off x="4939039" y="4597906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Primer c/d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89031235-11A1-4808-B3E5-7543062FB9A1}"/>
                </a:ext>
              </a:extLst>
            </p:cNvPr>
            <p:cNvCxnSpPr>
              <a:cxnSpLocks/>
            </p:cNvCxnSpPr>
            <p:nvPr/>
          </p:nvCxnSpPr>
          <p:spPr>
            <a:xfrm>
              <a:off x="2212999" y="4911232"/>
              <a:ext cx="1191352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FEE14A2D-591D-4CCB-8776-AE3E67FCC69E}"/>
                </a:ext>
              </a:extLst>
            </p:cNvPr>
            <p:cNvCxnSpPr>
              <a:cxnSpLocks/>
            </p:cNvCxnSpPr>
            <p:nvPr/>
          </p:nvCxnSpPr>
          <p:spPr>
            <a:xfrm>
              <a:off x="4958275" y="4911232"/>
              <a:ext cx="1191352" cy="0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144F7FAB-C802-45AD-8D1A-149F2D25A116}"/>
                </a:ext>
              </a:extLst>
            </p:cNvPr>
            <p:cNvSpPr/>
            <p:nvPr/>
          </p:nvSpPr>
          <p:spPr>
            <a:xfrm rot="5400000">
              <a:off x="1849511" y="5096019"/>
              <a:ext cx="144000" cy="216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二等辺三角形 57">
              <a:extLst>
                <a:ext uri="{FF2B5EF4-FFF2-40B4-BE49-F238E27FC236}">
                  <a16:creationId xmlns:a16="http://schemas.microsoft.com/office/drawing/2014/main" id="{041DC2DB-BDB4-4A59-B266-F054848C7938}"/>
                </a:ext>
              </a:extLst>
            </p:cNvPr>
            <p:cNvSpPr/>
            <p:nvPr/>
          </p:nvSpPr>
          <p:spPr>
            <a:xfrm rot="5400000">
              <a:off x="1849511" y="5811336"/>
              <a:ext cx="144000" cy="21600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B48E185A-15DF-4291-BFBE-8565EDA0F8C8}"/>
                </a:ext>
              </a:extLst>
            </p:cNvPr>
            <p:cNvSpPr txBox="1"/>
            <p:nvPr/>
          </p:nvSpPr>
          <p:spPr>
            <a:xfrm>
              <a:off x="1197239" y="5064774"/>
              <a:ext cx="6944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1500 bp</a:t>
              </a:r>
              <a:endParaRPr kumimoji="1" lang="ja-JP" altLang="en-US" sz="1200" dirty="0"/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F1CEAEEB-F42D-43FC-9BD8-E03D63171981}"/>
                </a:ext>
              </a:extLst>
            </p:cNvPr>
            <p:cNvSpPr txBox="1"/>
            <p:nvPr/>
          </p:nvSpPr>
          <p:spPr>
            <a:xfrm>
              <a:off x="1275786" y="5782300"/>
              <a:ext cx="615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500 bp</a:t>
              </a:r>
              <a:endParaRPr kumimoji="1" lang="ja-JP" altLang="en-US" sz="1200" dirty="0"/>
            </a:p>
          </p:txBody>
        </p:sp>
        <p:sp>
          <p:nvSpPr>
            <p:cNvPr id="61" name="二等辺三角形 60">
              <a:extLst>
                <a:ext uri="{FF2B5EF4-FFF2-40B4-BE49-F238E27FC236}">
                  <a16:creationId xmlns:a16="http://schemas.microsoft.com/office/drawing/2014/main" id="{9AF822E8-84D7-44AA-A97B-7F5FC780B712}"/>
                </a:ext>
              </a:extLst>
            </p:cNvPr>
            <p:cNvSpPr/>
            <p:nvPr/>
          </p:nvSpPr>
          <p:spPr>
            <a:xfrm flipV="1">
              <a:off x="3782274" y="4682463"/>
              <a:ext cx="144016" cy="15330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FDEE9D63-CC41-48CC-9C02-0682DBC818DC}"/>
                </a:ext>
              </a:extLst>
            </p:cNvPr>
            <p:cNvSpPr/>
            <p:nvPr/>
          </p:nvSpPr>
          <p:spPr>
            <a:xfrm flipV="1">
              <a:off x="4411940" y="4682463"/>
              <a:ext cx="144016" cy="153308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6AA6198-595C-49D7-8174-1E7C657482EC}"/>
                </a:ext>
              </a:extLst>
            </p:cNvPr>
            <p:cNvGrpSpPr/>
            <p:nvPr/>
          </p:nvGrpSpPr>
          <p:grpSpPr>
            <a:xfrm>
              <a:off x="1844455" y="6530477"/>
              <a:ext cx="1531400" cy="374251"/>
              <a:chOff x="1844455" y="6530477"/>
              <a:chExt cx="1531400" cy="374251"/>
            </a:xfrm>
          </p:grpSpPr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4FE76C78-CA65-4701-903E-D6529D9D5D24}"/>
                  </a:ext>
                </a:extLst>
              </p:cNvPr>
              <p:cNvSpPr txBox="1"/>
              <p:nvPr/>
            </p:nvSpPr>
            <p:spPr>
              <a:xfrm rot="19354282">
                <a:off x="1844455" y="6530477"/>
                <a:ext cx="9284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r>
                  <a:rPr kumimoji="1"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-type</a:t>
                </a:r>
                <a:endParaRPr kumimoji="1" lang="ja-JP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25871276-7B94-4A9E-98EC-4CE7CC8AFE01}"/>
                  </a:ext>
                </a:extLst>
              </p:cNvPr>
              <p:cNvSpPr txBox="1"/>
              <p:nvPr/>
            </p:nvSpPr>
            <p:spPr>
              <a:xfrm rot="19354282">
                <a:off x="2537164" y="6535396"/>
                <a:ext cx="8386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hetKO</a:t>
                </a:r>
                <a:endParaRPr kumimoji="1" lang="ja-JP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68297F47-8D80-44DD-9AC6-075CAC755794}"/>
                </a:ext>
              </a:extLst>
            </p:cNvPr>
            <p:cNvGrpSpPr/>
            <p:nvPr/>
          </p:nvGrpSpPr>
          <p:grpSpPr>
            <a:xfrm>
              <a:off x="4572885" y="6528017"/>
              <a:ext cx="1531400" cy="374251"/>
              <a:chOff x="1844455" y="6530477"/>
              <a:chExt cx="1531400" cy="374251"/>
            </a:xfrm>
          </p:grpSpPr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884723BD-3750-4AE7-9612-087D64A46C29}"/>
                  </a:ext>
                </a:extLst>
              </p:cNvPr>
              <p:cNvSpPr txBox="1"/>
              <p:nvPr/>
            </p:nvSpPr>
            <p:spPr>
              <a:xfrm rot="19354282">
                <a:off x="1844455" y="6530477"/>
                <a:ext cx="9284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r>
                  <a:rPr kumimoji="1"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-type</a:t>
                </a:r>
                <a:endParaRPr kumimoji="1" lang="ja-JP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0CA9C3D4-80D9-4E05-B82B-DC27AC5482FD}"/>
                  </a:ext>
                </a:extLst>
              </p:cNvPr>
              <p:cNvSpPr txBox="1"/>
              <p:nvPr/>
            </p:nvSpPr>
            <p:spPr>
              <a:xfrm rot="19354282">
                <a:off x="2537164" y="6535396"/>
                <a:ext cx="8386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hetKO</a:t>
                </a:r>
                <a:endParaRPr kumimoji="1" lang="ja-JP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2950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ACF7F5B-4D0C-4941-B62A-909F1C3ED907}"/>
              </a:ext>
            </a:extLst>
          </p:cNvPr>
          <p:cNvSpPr txBox="1"/>
          <p:nvPr/>
        </p:nvSpPr>
        <p:spPr>
          <a:xfrm rot="16200000">
            <a:off x="234642" y="2621721"/>
            <a:ext cx="2232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Relative expression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 wild-type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EDEA82A2-0FA8-44ED-9BDE-E6909915A4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8665925"/>
              </p:ext>
            </p:extLst>
          </p:nvPr>
        </p:nvGraphicFramePr>
        <p:xfrm>
          <a:off x="1673895" y="1540093"/>
          <a:ext cx="5114309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76B877B-ED1D-4B87-B696-44417EA95C31}"/>
              </a:ext>
            </a:extLst>
          </p:cNvPr>
          <p:cNvSpPr txBox="1"/>
          <p:nvPr/>
        </p:nvSpPr>
        <p:spPr>
          <a:xfrm>
            <a:off x="5422766" y="1540093"/>
            <a:ext cx="13177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■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wild-type</a:t>
            </a:r>
          </a:p>
          <a:p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kumimoji="1" lang="ja-JP" altLang="en-US" sz="16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hetKO</a:t>
            </a:r>
            <a:endParaRPr kumimoji="1"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76DEA53-07A5-4E76-99CC-A66394159796}"/>
              </a:ext>
            </a:extLst>
          </p:cNvPr>
          <p:cNvCxnSpPr>
            <a:cxnSpLocks/>
          </p:cNvCxnSpPr>
          <p:nvPr/>
        </p:nvCxnSpPr>
        <p:spPr>
          <a:xfrm>
            <a:off x="2219253" y="1666873"/>
            <a:ext cx="0" cy="25386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248FBF2-CC7A-478E-A3C7-5A79E183B110}"/>
              </a:ext>
            </a:extLst>
          </p:cNvPr>
          <p:cNvCxnSpPr/>
          <p:nvPr/>
        </p:nvCxnSpPr>
        <p:spPr>
          <a:xfrm>
            <a:off x="2213416" y="4210752"/>
            <a:ext cx="450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9B0D6C9-F844-4AC8-92C9-DCF7FC88DFD0}"/>
              </a:ext>
            </a:extLst>
          </p:cNvPr>
          <p:cNvSpPr txBox="1"/>
          <p:nvPr/>
        </p:nvSpPr>
        <p:spPr>
          <a:xfrm>
            <a:off x="338623" y="208760"/>
            <a:ext cx="2251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Supplemental figure 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7057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BEE90B9-F5D9-4B0E-BA76-C686757D3263}"/>
              </a:ext>
            </a:extLst>
          </p:cNvPr>
          <p:cNvSpPr txBox="1"/>
          <p:nvPr/>
        </p:nvSpPr>
        <p:spPr>
          <a:xfrm>
            <a:off x="338623" y="208760"/>
            <a:ext cx="2251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Supplemental figure 3</a:t>
            </a:r>
            <a:endParaRPr kumimoji="1" lang="ja-JP" altLang="en-US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404041D-0CA9-431F-9A5B-10CDDB36EBBF}"/>
              </a:ext>
            </a:extLst>
          </p:cNvPr>
          <p:cNvSpPr txBox="1"/>
          <p:nvPr/>
        </p:nvSpPr>
        <p:spPr>
          <a:xfrm>
            <a:off x="721491" y="95331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E0F4AAE-3AF1-4DDD-A09B-380530159D3D}"/>
              </a:ext>
            </a:extLst>
          </p:cNvPr>
          <p:cNvSpPr txBox="1"/>
          <p:nvPr/>
        </p:nvSpPr>
        <p:spPr>
          <a:xfrm>
            <a:off x="721491" y="481563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917BD344-2729-4200-8139-C598FB61458B}"/>
              </a:ext>
            </a:extLst>
          </p:cNvPr>
          <p:cNvGrpSpPr/>
          <p:nvPr/>
        </p:nvGrpSpPr>
        <p:grpSpPr>
          <a:xfrm>
            <a:off x="1246852" y="1322650"/>
            <a:ext cx="8266297" cy="2644007"/>
            <a:chOff x="1246852" y="1322650"/>
            <a:chExt cx="8266297" cy="2644007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5E4FF18-6312-4C18-9C4A-503E3379D15F}"/>
                </a:ext>
              </a:extLst>
            </p:cNvPr>
            <p:cNvGrpSpPr/>
            <p:nvPr/>
          </p:nvGrpSpPr>
          <p:grpSpPr>
            <a:xfrm>
              <a:off x="1271464" y="1322650"/>
              <a:ext cx="8241685" cy="2644007"/>
              <a:chOff x="1831842" y="1045781"/>
              <a:chExt cx="8241685" cy="2644007"/>
            </a:xfrm>
          </p:grpSpPr>
          <p:pic>
            <p:nvPicPr>
              <p:cNvPr id="2" name="図 1">
                <a:extLst>
                  <a:ext uri="{FF2B5EF4-FFF2-40B4-BE49-F238E27FC236}">
                    <a16:creationId xmlns:a16="http://schemas.microsoft.com/office/drawing/2014/main" id="{14C41747-A9D9-47BF-ADE7-488FA05F60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3338" b="51472"/>
              <a:stretch/>
            </p:blipFill>
            <p:spPr>
              <a:xfrm>
                <a:off x="2942876" y="1076532"/>
                <a:ext cx="5570287" cy="1245759"/>
              </a:xfrm>
              <a:prstGeom prst="rect">
                <a:avLst/>
              </a:prstGeom>
            </p:spPr>
          </p:pic>
          <p:pic>
            <p:nvPicPr>
              <p:cNvPr id="19" name="図 18">
                <a:extLst>
                  <a:ext uri="{FF2B5EF4-FFF2-40B4-BE49-F238E27FC236}">
                    <a16:creationId xmlns:a16="http://schemas.microsoft.com/office/drawing/2014/main" id="{4BDC6861-EF53-4935-B489-B9761EC8C19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792" t="51472"/>
              <a:stretch/>
            </p:blipFill>
            <p:spPr>
              <a:xfrm>
                <a:off x="2953542" y="2409506"/>
                <a:ext cx="7119985" cy="1253410"/>
              </a:xfrm>
              <a:prstGeom prst="rect">
                <a:avLst/>
              </a:prstGeom>
            </p:spPr>
          </p:pic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68987C18-AD1D-48E8-A875-5DF65A581C87}"/>
                  </a:ext>
                </a:extLst>
              </p:cNvPr>
              <p:cNvGrpSpPr/>
              <p:nvPr/>
            </p:nvGrpSpPr>
            <p:grpSpPr>
              <a:xfrm>
                <a:off x="1831842" y="1045781"/>
                <a:ext cx="1138518" cy="1325662"/>
                <a:chOff x="1831842" y="1045781"/>
                <a:chExt cx="1138518" cy="1325662"/>
              </a:xfrm>
            </p:grpSpPr>
            <p:sp>
              <p:nvSpPr>
                <p:cNvPr id="21" name="正方形/長方形 20">
                  <a:extLst>
                    <a:ext uri="{FF2B5EF4-FFF2-40B4-BE49-F238E27FC236}">
                      <a16:creationId xmlns:a16="http://schemas.microsoft.com/office/drawing/2014/main" id="{EAE0BF85-D2C1-4A4C-85A9-A3FA7404FA8D}"/>
                    </a:ext>
                  </a:extLst>
                </p:cNvPr>
                <p:cNvSpPr/>
                <p:nvPr/>
              </p:nvSpPr>
              <p:spPr>
                <a:xfrm>
                  <a:off x="1831842" y="1277800"/>
                  <a:ext cx="1111033" cy="735752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正方形/長方形 19">
                  <a:extLst>
                    <a:ext uri="{FF2B5EF4-FFF2-40B4-BE49-F238E27FC236}">
                      <a16:creationId xmlns:a16="http://schemas.microsoft.com/office/drawing/2014/main" id="{B6C695A4-647D-4292-9A30-29A1B7F67F12}"/>
                    </a:ext>
                  </a:extLst>
                </p:cNvPr>
                <p:cNvSpPr/>
                <p:nvPr/>
              </p:nvSpPr>
              <p:spPr>
                <a:xfrm>
                  <a:off x="1831842" y="1086637"/>
                  <a:ext cx="1111033" cy="186733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20A2151E-A31C-4502-ACEC-9EB8148B3709}"/>
                    </a:ext>
                  </a:extLst>
                </p:cNvPr>
                <p:cNvSpPr/>
                <p:nvPr/>
              </p:nvSpPr>
              <p:spPr>
                <a:xfrm>
                  <a:off x="1831842" y="2018869"/>
                  <a:ext cx="1111033" cy="297711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E3B07F9D-D918-44B5-9C50-DD309453B653}"/>
                    </a:ext>
                  </a:extLst>
                </p:cNvPr>
                <p:cNvSpPr txBox="1"/>
                <p:nvPr/>
              </p:nvSpPr>
              <p:spPr>
                <a:xfrm>
                  <a:off x="2370282" y="1497222"/>
                  <a:ext cx="572593" cy="2846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ts val="1500"/>
                    </a:lnSpc>
                    <a:defRPr kumimoji="1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lvl1pPr>
                </a:lstStyle>
                <a:p>
                  <a:r>
                    <a:rPr lang="en-US" altLang="ja-JP" dirty="0"/>
                    <a:t>Gene</a:t>
                  </a:r>
                  <a:endParaRPr lang="ja-JP" altLang="en-US" dirty="0"/>
                </a:p>
              </p:txBody>
            </p:sp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2155AF2C-C5AA-47C8-9210-AE16BFC70726}"/>
                    </a:ext>
                  </a:extLst>
                </p:cNvPr>
                <p:cNvSpPr txBox="1"/>
                <p:nvPr/>
              </p:nvSpPr>
              <p:spPr>
                <a:xfrm>
                  <a:off x="1831843" y="1045781"/>
                  <a:ext cx="1138517" cy="2846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kumimoji="1" lang="en-US" altLang="ja-JP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Classification</a:t>
                  </a:r>
                  <a:endParaRPr kumimoji="1" lang="ja-JP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DFB092B2-CFF4-4AC5-A199-CBBBDB9559D9}"/>
                    </a:ext>
                  </a:extLst>
                </p:cNvPr>
                <p:cNvSpPr txBox="1"/>
                <p:nvPr/>
              </p:nvSpPr>
              <p:spPr>
                <a:xfrm>
                  <a:off x="2198512" y="1940142"/>
                  <a:ext cx="769763" cy="2772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ts val="1500"/>
                    </a:lnSpc>
                    <a:defRPr kumimoji="1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lvl1pPr>
                </a:lstStyle>
                <a:p>
                  <a:r>
                    <a:rPr lang="en-US" altLang="ja-JP" sz="1200" dirty="0"/>
                    <a:t>wild-type</a:t>
                  </a:r>
                  <a:endParaRPr lang="ja-JP" altLang="en-US" sz="1200" dirty="0"/>
                </a:p>
              </p:txBody>
            </p:sp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52F7A333-18D9-41F6-8E5E-03D3CE1DBA91}"/>
                    </a:ext>
                  </a:extLst>
                </p:cNvPr>
                <p:cNvSpPr txBox="1"/>
                <p:nvPr/>
              </p:nvSpPr>
              <p:spPr>
                <a:xfrm>
                  <a:off x="2402704" y="2094188"/>
                  <a:ext cx="567656" cy="2772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ts val="1500"/>
                    </a:lnSpc>
                    <a:defRPr kumimoji="1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lvl1pPr>
                </a:lstStyle>
                <a:p>
                  <a:r>
                    <a:rPr lang="en-US" altLang="ja-JP" sz="1200" dirty="0" err="1"/>
                    <a:t>hetKO</a:t>
                  </a:r>
                  <a:endParaRPr lang="ja-JP" altLang="en-US" sz="1200" dirty="0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5683187-B8CE-42C1-967F-CF3DE942E027}"/>
                  </a:ext>
                </a:extLst>
              </p:cNvPr>
              <p:cNvGrpSpPr/>
              <p:nvPr/>
            </p:nvGrpSpPr>
            <p:grpSpPr>
              <a:xfrm>
                <a:off x="1844468" y="2374758"/>
                <a:ext cx="1138518" cy="1315030"/>
                <a:chOff x="1831842" y="1045781"/>
                <a:chExt cx="1138518" cy="1315030"/>
              </a:xfrm>
            </p:grpSpPr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27E8A639-86BD-48BE-8528-3ABAF02CD0E7}"/>
                    </a:ext>
                  </a:extLst>
                </p:cNvPr>
                <p:cNvSpPr/>
                <p:nvPr/>
              </p:nvSpPr>
              <p:spPr>
                <a:xfrm>
                  <a:off x="1831842" y="1086637"/>
                  <a:ext cx="1111033" cy="186733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3624F3DD-6DF8-478E-B0C9-ADE4B5F1FC74}"/>
                    </a:ext>
                  </a:extLst>
                </p:cNvPr>
                <p:cNvSpPr/>
                <p:nvPr/>
              </p:nvSpPr>
              <p:spPr>
                <a:xfrm>
                  <a:off x="1831842" y="1277800"/>
                  <a:ext cx="1111033" cy="730687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id="{5B43BE4E-0848-409E-86AE-13977EF6A056}"/>
                    </a:ext>
                  </a:extLst>
                </p:cNvPr>
                <p:cNvSpPr/>
                <p:nvPr/>
              </p:nvSpPr>
              <p:spPr>
                <a:xfrm>
                  <a:off x="1831842" y="2007387"/>
                  <a:ext cx="1111033" cy="304013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23ECD167-5EF9-4172-BAB0-C74DAC354507}"/>
                    </a:ext>
                  </a:extLst>
                </p:cNvPr>
                <p:cNvSpPr txBox="1"/>
                <p:nvPr/>
              </p:nvSpPr>
              <p:spPr>
                <a:xfrm>
                  <a:off x="2370282" y="1497222"/>
                  <a:ext cx="572593" cy="2846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ts val="1500"/>
                    </a:lnSpc>
                    <a:defRPr kumimoji="1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lvl1pPr>
                </a:lstStyle>
                <a:p>
                  <a:r>
                    <a:rPr lang="en-US" altLang="ja-JP" dirty="0"/>
                    <a:t>Gene</a:t>
                  </a:r>
                  <a:endParaRPr lang="ja-JP" altLang="en-US" dirty="0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7560EEC3-4B71-429C-A24D-80E1100F89B5}"/>
                    </a:ext>
                  </a:extLst>
                </p:cNvPr>
                <p:cNvSpPr txBox="1"/>
                <p:nvPr/>
              </p:nvSpPr>
              <p:spPr>
                <a:xfrm>
                  <a:off x="1831843" y="1045781"/>
                  <a:ext cx="1138517" cy="2846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kumimoji="1" lang="en-US" altLang="ja-JP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Classification</a:t>
                  </a:r>
                  <a:endParaRPr kumimoji="1" lang="ja-JP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86DD9AFB-4D5B-41C0-8015-54A4121AE611}"/>
                    </a:ext>
                  </a:extLst>
                </p:cNvPr>
                <p:cNvSpPr txBox="1"/>
                <p:nvPr/>
              </p:nvSpPr>
              <p:spPr>
                <a:xfrm>
                  <a:off x="2198512" y="1929510"/>
                  <a:ext cx="769763" cy="2772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ts val="1500"/>
                    </a:lnSpc>
                    <a:defRPr kumimoji="1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lvl1pPr>
                </a:lstStyle>
                <a:p>
                  <a:r>
                    <a:rPr lang="en-US" altLang="ja-JP" sz="1200" dirty="0"/>
                    <a:t>wild-type</a:t>
                  </a:r>
                  <a:endParaRPr lang="ja-JP" altLang="en-US" sz="1200" dirty="0"/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EC231142-008F-4290-9447-BB47C1413CB9}"/>
                    </a:ext>
                  </a:extLst>
                </p:cNvPr>
                <p:cNvSpPr txBox="1"/>
                <p:nvPr/>
              </p:nvSpPr>
              <p:spPr>
                <a:xfrm>
                  <a:off x="2402704" y="2083556"/>
                  <a:ext cx="567656" cy="2772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ts val="1500"/>
                    </a:lnSpc>
                    <a:defRPr kumimoji="1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lvl1pPr>
                </a:lstStyle>
                <a:p>
                  <a:r>
                    <a:rPr lang="en-US" altLang="ja-JP" sz="1200" dirty="0" err="1"/>
                    <a:t>hetKO</a:t>
                  </a:r>
                  <a:endParaRPr lang="ja-JP" altLang="en-US" sz="1200" dirty="0"/>
                </a:p>
              </p:txBody>
            </p:sp>
          </p:grpSp>
        </p:grp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9175EEBD-A73F-4AB4-9BDC-0EF1964F1E90}"/>
                </a:ext>
              </a:extLst>
            </p:cNvPr>
            <p:cNvSpPr/>
            <p:nvPr/>
          </p:nvSpPr>
          <p:spPr>
            <a:xfrm>
              <a:off x="1272518" y="2291909"/>
              <a:ext cx="390829" cy="30401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C4E6BDD5-C6F8-47B6-B335-7681E06A629E}"/>
                </a:ext>
              </a:extLst>
            </p:cNvPr>
            <p:cNvSpPr txBox="1"/>
            <p:nvPr/>
          </p:nvSpPr>
          <p:spPr>
            <a:xfrm>
              <a:off x="1262178" y="2309642"/>
              <a:ext cx="441146" cy="284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lnSpc>
                  <a:spcPts val="1500"/>
                </a:lnSpc>
                <a:defRPr kumimoji="1" sz="14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</a:lstStyle>
            <a:p>
              <a:r>
                <a:rPr lang="en-US" altLang="ja-JP" dirty="0"/>
                <a:t>EBs</a:t>
              </a:r>
              <a:endParaRPr lang="ja-JP" altLang="en-US" dirty="0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1B5D3E13-6F26-4FB6-90AB-A00DBABD501D}"/>
                </a:ext>
              </a:extLst>
            </p:cNvPr>
            <p:cNvSpPr txBox="1"/>
            <p:nvPr/>
          </p:nvSpPr>
          <p:spPr>
            <a:xfrm>
              <a:off x="1246852" y="3641320"/>
              <a:ext cx="441146" cy="2846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lnSpc>
                  <a:spcPts val="1500"/>
                </a:lnSpc>
                <a:defRPr kumimoji="1" sz="14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</a:lstStyle>
            <a:p>
              <a:r>
                <a:rPr lang="en-US" altLang="ja-JP" dirty="0"/>
                <a:t>EBs</a:t>
              </a:r>
              <a:endParaRPr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F66A743-5FD5-4053-AE43-BB4D9C1BF825}"/>
                </a:ext>
              </a:extLst>
            </p:cNvPr>
            <p:cNvSpPr/>
            <p:nvPr/>
          </p:nvSpPr>
          <p:spPr>
            <a:xfrm>
              <a:off x="1286104" y="3614119"/>
              <a:ext cx="390829" cy="30401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43" name="図 42">
            <a:extLst>
              <a:ext uri="{FF2B5EF4-FFF2-40B4-BE49-F238E27FC236}">
                <a16:creationId xmlns:a16="http://schemas.microsoft.com/office/drawing/2014/main" id="{8CD735B3-22AE-4EC3-9D32-F27962F9C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366" y="4042826"/>
            <a:ext cx="6180062" cy="450020"/>
          </a:xfrm>
          <a:prstGeom prst="rect">
            <a:avLst/>
          </a:prstGeom>
        </p:spPr>
      </p:pic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F31AE4A-9C8C-410F-933D-AC53B83A17C8}"/>
              </a:ext>
            </a:extLst>
          </p:cNvPr>
          <p:cNvGrpSpPr/>
          <p:nvPr/>
        </p:nvGrpSpPr>
        <p:grpSpPr>
          <a:xfrm>
            <a:off x="1199456" y="5244693"/>
            <a:ext cx="7057994" cy="3985417"/>
            <a:chOff x="1199456" y="5244693"/>
            <a:chExt cx="7057994" cy="3985417"/>
          </a:xfrm>
        </p:grpSpPr>
        <p:pic>
          <p:nvPicPr>
            <p:cNvPr id="44" name="図 43">
              <a:extLst>
                <a:ext uri="{FF2B5EF4-FFF2-40B4-BE49-F238E27FC236}">
                  <a16:creationId xmlns:a16="http://schemas.microsoft.com/office/drawing/2014/main" id="{0CA1BAE2-FDF2-44E2-881D-D61A5892BC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99456" y="5244693"/>
              <a:ext cx="7057994" cy="3748383"/>
            </a:xfrm>
            <a:prstGeom prst="rect">
              <a:avLst/>
            </a:prstGeom>
          </p:spPr>
        </p:pic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4C4C0C23-DBFC-4AD9-85AB-92C0E3801F34}"/>
                </a:ext>
              </a:extLst>
            </p:cNvPr>
            <p:cNvSpPr txBox="1"/>
            <p:nvPr/>
          </p:nvSpPr>
          <p:spPr>
            <a:xfrm>
              <a:off x="6900949" y="5505366"/>
              <a:ext cx="1197764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ja-JP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●</a:t>
              </a:r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wild-type</a:t>
              </a:r>
            </a:p>
            <a:p>
              <a:r>
                <a:rPr kumimoji="1" lang="ja-JP" altLang="en-US" sz="1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●</a:t>
              </a:r>
              <a:r>
                <a:rPr kumimoji="1" lang="en-US" altLang="ja-JP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hetKO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F1CAC173-8F14-4EA2-8688-52FB69AD196B}"/>
                </a:ext>
              </a:extLst>
            </p:cNvPr>
            <p:cNvSpPr/>
            <p:nvPr/>
          </p:nvSpPr>
          <p:spPr>
            <a:xfrm>
              <a:off x="2797649" y="8655855"/>
              <a:ext cx="144000" cy="144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878CB578-063A-4ACA-AB2F-2140BE2E0495}"/>
                </a:ext>
              </a:extLst>
            </p:cNvPr>
            <p:cNvSpPr txBox="1"/>
            <p:nvPr/>
          </p:nvSpPr>
          <p:spPr>
            <a:xfrm>
              <a:off x="2351584" y="8922333"/>
              <a:ext cx="1180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Self-renewal</a:t>
              </a:r>
              <a:endPara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C90F2A21-9BD2-4AEE-BCAD-3FA4EEE2D2AE}"/>
                </a:ext>
              </a:extLst>
            </p:cNvPr>
            <p:cNvSpPr txBox="1"/>
            <p:nvPr/>
          </p:nvSpPr>
          <p:spPr>
            <a:xfrm>
              <a:off x="4017232" y="8922331"/>
              <a:ext cx="9509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Ectoderm</a:t>
              </a:r>
              <a:endPara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422D1E6B-6D58-4A0D-BA85-27B1BE7E5F37}"/>
                </a:ext>
              </a:extLst>
            </p:cNvPr>
            <p:cNvSpPr txBox="1"/>
            <p:nvPr/>
          </p:nvSpPr>
          <p:spPr>
            <a:xfrm>
              <a:off x="5488061" y="8922331"/>
              <a:ext cx="10294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Mesoderm</a:t>
              </a:r>
              <a:endPara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B6FB1C22-E744-49DF-8725-C7D4A52B8635}"/>
                </a:ext>
              </a:extLst>
            </p:cNvPr>
            <p:cNvSpPr txBox="1"/>
            <p:nvPr/>
          </p:nvSpPr>
          <p:spPr>
            <a:xfrm>
              <a:off x="7052240" y="8879777"/>
              <a:ext cx="10102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Endoderm</a:t>
              </a:r>
              <a:endParaRPr kumimoji="1"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E7699D28-29B4-44F8-8401-802CBAF1E9E6}"/>
                </a:ext>
              </a:extLst>
            </p:cNvPr>
            <p:cNvSpPr/>
            <p:nvPr/>
          </p:nvSpPr>
          <p:spPr>
            <a:xfrm>
              <a:off x="2797649" y="8053879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DF98F303-325C-4236-AEFB-95EA841C30EA}"/>
                </a:ext>
              </a:extLst>
            </p:cNvPr>
            <p:cNvSpPr/>
            <p:nvPr/>
          </p:nvSpPr>
          <p:spPr>
            <a:xfrm>
              <a:off x="4371369" y="6903872"/>
              <a:ext cx="144000" cy="144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F959A372-1552-4079-A8DD-D0BE3E3B094D}"/>
                </a:ext>
              </a:extLst>
            </p:cNvPr>
            <p:cNvSpPr/>
            <p:nvPr/>
          </p:nvSpPr>
          <p:spPr>
            <a:xfrm>
              <a:off x="4384463" y="7355093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01B7B7AD-D385-4CBB-BDBB-DE1DE175F44D}"/>
                </a:ext>
              </a:extLst>
            </p:cNvPr>
            <p:cNvSpPr/>
            <p:nvPr/>
          </p:nvSpPr>
          <p:spPr>
            <a:xfrm>
              <a:off x="5956198" y="7930612"/>
              <a:ext cx="144000" cy="144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C482CED6-D308-4923-AEED-176FC9A7877B}"/>
                </a:ext>
              </a:extLst>
            </p:cNvPr>
            <p:cNvSpPr/>
            <p:nvPr/>
          </p:nvSpPr>
          <p:spPr>
            <a:xfrm>
              <a:off x="5934934" y="7689213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038B1839-E114-4ACC-B350-7D011B20F29E}"/>
                </a:ext>
              </a:extLst>
            </p:cNvPr>
            <p:cNvSpPr/>
            <p:nvPr/>
          </p:nvSpPr>
          <p:spPr>
            <a:xfrm>
              <a:off x="7509500" y="8393937"/>
              <a:ext cx="144000" cy="144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D883434B-95FC-4185-9E11-D818951E24A3}"/>
                </a:ext>
              </a:extLst>
            </p:cNvPr>
            <p:cNvSpPr/>
            <p:nvPr/>
          </p:nvSpPr>
          <p:spPr>
            <a:xfrm>
              <a:off x="7499831" y="7928231"/>
              <a:ext cx="144000" cy="14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360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187</Words>
  <Application>Microsoft Office PowerPoint</Application>
  <PresentationFormat>ユーザー設定</PresentationFormat>
  <Paragraphs>66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anonymous</dc:creator>
  <cp:lastModifiedBy>Akutsu Hidenori</cp:lastModifiedBy>
  <cp:revision>17</cp:revision>
  <cp:lastPrinted>2022-02-16T02:00:37Z</cp:lastPrinted>
  <dcterms:created xsi:type="dcterms:W3CDTF">2022-02-14T02:52:53Z</dcterms:created>
  <dcterms:modified xsi:type="dcterms:W3CDTF">2022-04-11T05:10:36Z</dcterms:modified>
</cp:coreProperties>
</file>