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7" r:id="rId2"/>
    <p:sldId id="30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237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8E155-A501-4BC1-99AF-EEF86A96E781}" type="datetimeFigureOut">
              <a:rPr lang="en-US" smtClean="0"/>
              <a:t>5/8/2022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8D5-0848-4F8E-8BED-EDAA012260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ualcan.path.uab.edu/cgi-bin/TCGAExResultNew2.pl?genenam=WWTR1&amp;ctype=CHO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3D4AC89F-B7C1-44A1-B24F-1D0860CC9C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t="8889" b="14871"/>
          <a:stretch/>
        </p:blipFill>
        <p:spPr>
          <a:xfrm>
            <a:off x="796110" y="685800"/>
            <a:ext cx="3242774" cy="2020742"/>
          </a:xfrm>
          <a:prstGeom prst="rect">
            <a:avLst/>
          </a:prstGeom>
        </p:spPr>
      </p:pic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29796200-C64F-48DD-8686-2B147B159473}"/>
              </a:ext>
            </a:extLst>
          </p:cNvPr>
          <p:cNvSpPr/>
          <p:nvPr/>
        </p:nvSpPr>
        <p:spPr>
          <a:xfrm>
            <a:off x="1101376" y="3610635"/>
            <a:ext cx="3348152" cy="2360392"/>
          </a:xfrm>
          <a:custGeom>
            <a:avLst/>
            <a:gdLst>
              <a:gd name="connsiteX0" fmla="*/ 0 w 2425958"/>
              <a:gd name="connsiteY0" fmla="*/ 1722782 h 1722782"/>
              <a:gd name="connsiteX1" fmla="*/ 2425958 w 2425958"/>
              <a:gd name="connsiteY1" fmla="*/ 1722782 h 1722782"/>
              <a:gd name="connsiteX2" fmla="*/ 2425958 w 2425958"/>
              <a:gd name="connsiteY2" fmla="*/ 0 h 1722782"/>
              <a:gd name="connsiteX3" fmla="*/ 0 w 2425958"/>
              <a:gd name="connsiteY3" fmla="*/ 0 h 1722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958" h="1722782">
                <a:moveTo>
                  <a:pt x="0" y="1722782"/>
                </a:moveTo>
                <a:lnTo>
                  <a:pt x="2425958" y="1722782"/>
                </a:lnTo>
                <a:lnTo>
                  <a:pt x="2425958" y="0"/>
                </a:lnTo>
                <a:lnTo>
                  <a:pt x="0" y="0"/>
                </a:lnTo>
                <a:close/>
              </a:path>
            </a:pathLst>
          </a:custGeom>
          <a:noFill/>
          <a:ln w="2078" cap="rnd">
            <a:solidFill>
              <a:srgbClr val="FFFFFF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15" name="Figura a mano libera: forma 14">
            <a:extLst>
              <a:ext uri="{FF2B5EF4-FFF2-40B4-BE49-F238E27FC236}">
                <a16:creationId xmlns:a16="http://schemas.microsoft.com/office/drawing/2014/main" id="{C6F5A22B-FE10-481B-BE1F-A85F015D6F79}"/>
              </a:ext>
            </a:extLst>
          </p:cNvPr>
          <p:cNvSpPr/>
          <p:nvPr/>
        </p:nvSpPr>
        <p:spPr>
          <a:xfrm>
            <a:off x="1427500" y="3793502"/>
            <a:ext cx="2338321" cy="908730"/>
          </a:xfrm>
          <a:custGeom>
            <a:avLst/>
            <a:gdLst>
              <a:gd name="connsiteX0" fmla="*/ 0 w 1694268"/>
              <a:gd name="connsiteY0" fmla="*/ 0 h 663256"/>
              <a:gd name="connsiteX1" fmla="*/ 404151 w 1694268"/>
              <a:gd name="connsiteY1" fmla="*/ 0 h 663256"/>
              <a:gd name="connsiteX2" fmla="*/ 404151 w 1694268"/>
              <a:gd name="connsiteY2" fmla="*/ 204078 h 663256"/>
              <a:gd name="connsiteX3" fmla="*/ 777851 w 1694268"/>
              <a:gd name="connsiteY3" fmla="*/ 204078 h 663256"/>
              <a:gd name="connsiteX4" fmla="*/ 777851 w 1694268"/>
              <a:gd name="connsiteY4" fmla="*/ 408157 h 663256"/>
              <a:gd name="connsiteX5" fmla="*/ 969950 w 1694268"/>
              <a:gd name="connsiteY5" fmla="*/ 408157 h 663256"/>
              <a:gd name="connsiteX6" fmla="*/ 969950 w 1694268"/>
              <a:gd name="connsiteY6" fmla="*/ 663256 h 663256"/>
              <a:gd name="connsiteX7" fmla="*/ 1694269 w 1694268"/>
              <a:gd name="connsiteY7" fmla="*/ 663256 h 663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94268" h="663256">
                <a:moveTo>
                  <a:pt x="0" y="0"/>
                </a:moveTo>
                <a:lnTo>
                  <a:pt x="404151" y="0"/>
                </a:lnTo>
                <a:lnTo>
                  <a:pt x="404151" y="204078"/>
                </a:lnTo>
                <a:lnTo>
                  <a:pt x="777851" y="204078"/>
                </a:lnTo>
                <a:lnTo>
                  <a:pt x="777851" y="408157"/>
                </a:lnTo>
                <a:lnTo>
                  <a:pt x="969950" y="408157"/>
                </a:lnTo>
                <a:lnTo>
                  <a:pt x="969950" y="663256"/>
                </a:lnTo>
                <a:lnTo>
                  <a:pt x="1694269" y="663256"/>
                </a:lnTo>
              </a:path>
            </a:pathLst>
          </a:custGeom>
          <a:noFill/>
          <a:ln w="19050" cap="flat">
            <a:solidFill>
              <a:srgbClr val="F1460B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16" name="Figura a mano libera: forma 15">
            <a:extLst>
              <a:ext uri="{FF2B5EF4-FFF2-40B4-BE49-F238E27FC236}">
                <a16:creationId xmlns:a16="http://schemas.microsoft.com/office/drawing/2014/main" id="{7975115B-FA16-41C0-9DEC-15C3BBB6E053}"/>
              </a:ext>
            </a:extLst>
          </p:cNvPr>
          <p:cNvSpPr/>
          <p:nvPr/>
        </p:nvSpPr>
        <p:spPr>
          <a:xfrm>
            <a:off x="1427500" y="3793502"/>
            <a:ext cx="2862775" cy="1623846"/>
          </a:xfrm>
          <a:custGeom>
            <a:avLst/>
            <a:gdLst>
              <a:gd name="connsiteX0" fmla="*/ 0 w 2074270"/>
              <a:gd name="connsiteY0" fmla="*/ 0 h 1185198"/>
              <a:gd name="connsiteX1" fmla="*/ 22043 w 2074270"/>
              <a:gd name="connsiteY1" fmla="*/ 0 h 1185198"/>
              <a:gd name="connsiteX2" fmla="*/ 22043 w 2074270"/>
              <a:gd name="connsiteY2" fmla="*/ 52906 h 1185198"/>
              <a:gd name="connsiteX3" fmla="*/ 27292 w 2074270"/>
              <a:gd name="connsiteY3" fmla="*/ 52906 h 1185198"/>
              <a:gd name="connsiteX4" fmla="*/ 27292 w 2074270"/>
              <a:gd name="connsiteY4" fmla="*/ 105820 h 1185198"/>
              <a:gd name="connsiteX5" fmla="*/ 102875 w 2074270"/>
              <a:gd name="connsiteY5" fmla="*/ 105820 h 1185198"/>
              <a:gd name="connsiteX6" fmla="*/ 102875 w 2074270"/>
              <a:gd name="connsiteY6" fmla="*/ 158726 h 1185198"/>
              <a:gd name="connsiteX7" fmla="*/ 177404 w 2074270"/>
              <a:gd name="connsiteY7" fmla="*/ 158726 h 1185198"/>
              <a:gd name="connsiteX8" fmla="*/ 177404 w 2074270"/>
              <a:gd name="connsiteY8" fmla="*/ 211632 h 1185198"/>
              <a:gd name="connsiteX9" fmla="*/ 178457 w 2074270"/>
              <a:gd name="connsiteY9" fmla="*/ 211632 h 1185198"/>
              <a:gd name="connsiteX10" fmla="*/ 178457 w 2074270"/>
              <a:gd name="connsiteY10" fmla="*/ 264546 h 1185198"/>
              <a:gd name="connsiteX11" fmla="*/ 284475 w 2074270"/>
              <a:gd name="connsiteY11" fmla="*/ 264546 h 1185198"/>
              <a:gd name="connsiteX12" fmla="*/ 284475 w 2074270"/>
              <a:gd name="connsiteY12" fmla="*/ 317452 h 1185198"/>
              <a:gd name="connsiteX13" fmla="*/ 355861 w 2074270"/>
              <a:gd name="connsiteY13" fmla="*/ 317452 h 1185198"/>
              <a:gd name="connsiteX14" fmla="*/ 355861 w 2074270"/>
              <a:gd name="connsiteY14" fmla="*/ 370365 h 1185198"/>
              <a:gd name="connsiteX15" fmla="*/ 467128 w 2074270"/>
              <a:gd name="connsiteY15" fmla="*/ 370365 h 1185198"/>
              <a:gd name="connsiteX16" fmla="*/ 467128 w 2074270"/>
              <a:gd name="connsiteY16" fmla="*/ 429154 h 1185198"/>
              <a:gd name="connsiteX17" fmla="*/ 582600 w 2074270"/>
              <a:gd name="connsiteY17" fmla="*/ 429154 h 1185198"/>
              <a:gd name="connsiteX18" fmla="*/ 582600 w 2074270"/>
              <a:gd name="connsiteY18" fmla="*/ 491613 h 1185198"/>
              <a:gd name="connsiteX19" fmla="*/ 658182 w 2074270"/>
              <a:gd name="connsiteY19" fmla="*/ 491613 h 1185198"/>
              <a:gd name="connsiteX20" fmla="*/ 658182 w 2074270"/>
              <a:gd name="connsiteY20" fmla="*/ 558543 h 1185198"/>
              <a:gd name="connsiteX21" fmla="*/ 671832 w 2074270"/>
              <a:gd name="connsiteY21" fmla="*/ 558543 h 1185198"/>
              <a:gd name="connsiteX22" fmla="*/ 671832 w 2074270"/>
              <a:gd name="connsiteY22" fmla="*/ 625465 h 1185198"/>
              <a:gd name="connsiteX23" fmla="*/ 735863 w 2074270"/>
              <a:gd name="connsiteY23" fmla="*/ 625465 h 1185198"/>
              <a:gd name="connsiteX24" fmla="*/ 735863 w 2074270"/>
              <a:gd name="connsiteY24" fmla="*/ 698476 h 1185198"/>
              <a:gd name="connsiteX25" fmla="*/ 1280672 w 2074270"/>
              <a:gd name="connsiteY25" fmla="*/ 698476 h 1185198"/>
              <a:gd name="connsiteX26" fmla="*/ 1280672 w 2074270"/>
              <a:gd name="connsiteY26" fmla="*/ 820151 h 1185198"/>
              <a:gd name="connsiteX27" fmla="*/ 1471726 w 2074270"/>
              <a:gd name="connsiteY27" fmla="*/ 820151 h 1185198"/>
              <a:gd name="connsiteX28" fmla="*/ 1471726 w 2074270"/>
              <a:gd name="connsiteY28" fmla="*/ 941834 h 1185198"/>
              <a:gd name="connsiteX29" fmla="*/ 2035427 w 2074270"/>
              <a:gd name="connsiteY29" fmla="*/ 941834 h 1185198"/>
              <a:gd name="connsiteX30" fmla="*/ 2035427 w 2074270"/>
              <a:gd name="connsiteY30" fmla="*/ 1185199 h 1185198"/>
              <a:gd name="connsiteX31" fmla="*/ 2074271 w 2074270"/>
              <a:gd name="connsiteY31" fmla="*/ 1185199 h 118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74270" h="1185198">
                <a:moveTo>
                  <a:pt x="0" y="0"/>
                </a:moveTo>
                <a:lnTo>
                  <a:pt x="22043" y="0"/>
                </a:lnTo>
                <a:lnTo>
                  <a:pt x="22043" y="52906"/>
                </a:lnTo>
                <a:lnTo>
                  <a:pt x="27292" y="52906"/>
                </a:lnTo>
                <a:lnTo>
                  <a:pt x="27292" y="105820"/>
                </a:lnTo>
                <a:lnTo>
                  <a:pt x="102875" y="105820"/>
                </a:lnTo>
                <a:lnTo>
                  <a:pt x="102875" y="158726"/>
                </a:lnTo>
                <a:lnTo>
                  <a:pt x="177404" y="158726"/>
                </a:lnTo>
                <a:lnTo>
                  <a:pt x="177404" y="211632"/>
                </a:lnTo>
                <a:lnTo>
                  <a:pt x="178457" y="211632"/>
                </a:lnTo>
                <a:lnTo>
                  <a:pt x="178457" y="264546"/>
                </a:lnTo>
                <a:lnTo>
                  <a:pt x="284475" y="264546"/>
                </a:lnTo>
                <a:lnTo>
                  <a:pt x="284475" y="317452"/>
                </a:lnTo>
                <a:lnTo>
                  <a:pt x="355861" y="317452"/>
                </a:lnTo>
                <a:lnTo>
                  <a:pt x="355861" y="370365"/>
                </a:lnTo>
                <a:lnTo>
                  <a:pt x="467128" y="370365"/>
                </a:lnTo>
                <a:lnTo>
                  <a:pt x="467128" y="429154"/>
                </a:lnTo>
                <a:lnTo>
                  <a:pt x="582600" y="429154"/>
                </a:lnTo>
                <a:lnTo>
                  <a:pt x="582600" y="491613"/>
                </a:lnTo>
                <a:lnTo>
                  <a:pt x="658182" y="491613"/>
                </a:lnTo>
                <a:lnTo>
                  <a:pt x="658182" y="558543"/>
                </a:lnTo>
                <a:lnTo>
                  <a:pt x="671832" y="558543"/>
                </a:lnTo>
                <a:lnTo>
                  <a:pt x="671832" y="625465"/>
                </a:lnTo>
                <a:lnTo>
                  <a:pt x="735863" y="625465"/>
                </a:lnTo>
                <a:lnTo>
                  <a:pt x="735863" y="698476"/>
                </a:lnTo>
                <a:lnTo>
                  <a:pt x="1280672" y="698476"/>
                </a:lnTo>
                <a:lnTo>
                  <a:pt x="1280672" y="820151"/>
                </a:lnTo>
                <a:lnTo>
                  <a:pt x="1471726" y="820151"/>
                </a:lnTo>
                <a:lnTo>
                  <a:pt x="1471726" y="941834"/>
                </a:lnTo>
                <a:lnTo>
                  <a:pt x="2035427" y="941834"/>
                </a:lnTo>
                <a:lnTo>
                  <a:pt x="2035427" y="1185199"/>
                </a:lnTo>
                <a:lnTo>
                  <a:pt x="2074271" y="1185199"/>
                </a:lnTo>
              </a:path>
            </a:pathLst>
          </a:custGeom>
          <a:noFill/>
          <a:ln w="19050" cap="flat">
            <a:solidFill>
              <a:srgbClr val="1A57F0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46" name="Figura a mano libera: forma 45">
            <a:extLst>
              <a:ext uri="{FF2B5EF4-FFF2-40B4-BE49-F238E27FC236}">
                <a16:creationId xmlns:a16="http://schemas.microsoft.com/office/drawing/2014/main" id="{0F713363-572B-415A-9E64-79FB62499F0E}"/>
              </a:ext>
            </a:extLst>
          </p:cNvPr>
          <p:cNvSpPr/>
          <p:nvPr/>
        </p:nvSpPr>
        <p:spPr>
          <a:xfrm>
            <a:off x="1284361" y="3695635"/>
            <a:ext cx="2696" cy="2153009"/>
          </a:xfrm>
          <a:custGeom>
            <a:avLst/>
            <a:gdLst>
              <a:gd name="connsiteX0" fmla="*/ 0 w 1953"/>
              <a:gd name="connsiteY0" fmla="*/ 1571419 h 1571419"/>
              <a:gd name="connsiteX1" fmla="*/ 0 w 1953"/>
              <a:gd name="connsiteY1" fmla="*/ 0 h 157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1571419">
                <a:moveTo>
                  <a:pt x="0" y="1571419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Figura a mano libera: forma 71">
            <a:extLst>
              <a:ext uri="{FF2B5EF4-FFF2-40B4-BE49-F238E27FC236}">
                <a16:creationId xmlns:a16="http://schemas.microsoft.com/office/drawing/2014/main" id="{F74C7C11-3EAE-4FC5-9DD1-450F9FA36D55}"/>
              </a:ext>
            </a:extLst>
          </p:cNvPr>
          <p:cNvSpPr/>
          <p:nvPr/>
        </p:nvSpPr>
        <p:spPr>
          <a:xfrm>
            <a:off x="1276306" y="5750774"/>
            <a:ext cx="8055" cy="2676"/>
          </a:xfrm>
          <a:custGeom>
            <a:avLst/>
            <a:gdLst>
              <a:gd name="connsiteX0" fmla="*/ 0 w 5836"/>
              <a:gd name="connsiteY0" fmla="*/ 0 h 1953"/>
              <a:gd name="connsiteX1" fmla="*/ 5837 w 5836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6" h="1953">
                <a:moveTo>
                  <a:pt x="0" y="0"/>
                </a:moveTo>
                <a:lnTo>
                  <a:pt x="5837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Figura a mano libera: forma 72">
            <a:extLst>
              <a:ext uri="{FF2B5EF4-FFF2-40B4-BE49-F238E27FC236}">
                <a16:creationId xmlns:a16="http://schemas.microsoft.com/office/drawing/2014/main" id="{A24A4634-0A22-45AB-BD2D-7F5135D175DE}"/>
              </a:ext>
            </a:extLst>
          </p:cNvPr>
          <p:cNvSpPr/>
          <p:nvPr/>
        </p:nvSpPr>
        <p:spPr>
          <a:xfrm>
            <a:off x="1276306" y="5261462"/>
            <a:ext cx="8055" cy="2676"/>
          </a:xfrm>
          <a:custGeom>
            <a:avLst/>
            <a:gdLst>
              <a:gd name="connsiteX0" fmla="*/ 0 w 5836"/>
              <a:gd name="connsiteY0" fmla="*/ 0 h 1953"/>
              <a:gd name="connsiteX1" fmla="*/ 5837 w 5836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6" h="1953">
                <a:moveTo>
                  <a:pt x="0" y="0"/>
                </a:moveTo>
                <a:lnTo>
                  <a:pt x="5837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Figura a mano libera: forma 73">
            <a:extLst>
              <a:ext uri="{FF2B5EF4-FFF2-40B4-BE49-F238E27FC236}">
                <a16:creationId xmlns:a16="http://schemas.microsoft.com/office/drawing/2014/main" id="{E2CFD8E4-D1B0-4924-99DD-35C284F3CC84}"/>
              </a:ext>
            </a:extLst>
          </p:cNvPr>
          <p:cNvSpPr/>
          <p:nvPr/>
        </p:nvSpPr>
        <p:spPr>
          <a:xfrm>
            <a:off x="1276306" y="4772139"/>
            <a:ext cx="8055" cy="2676"/>
          </a:xfrm>
          <a:custGeom>
            <a:avLst/>
            <a:gdLst>
              <a:gd name="connsiteX0" fmla="*/ 0 w 5836"/>
              <a:gd name="connsiteY0" fmla="*/ 0 h 1953"/>
              <a:gd name="connsiteX1" fmla="*/ 5837 w 5836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6" h="1953">
                <a:moveTo>
                  <a:pt x="0" y="0"/>
                </a:moveTo>
                <a:lnTo>
                  <a:pt x="5837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igura a mano libera: forma 74">
            <a:extLst>
              <a:ext uri="{FF2B5EF4-FFF2-40B4-BE49-F238E27FC236}">
                <a16:creationId xmlns:a16="http://schemas.microsoft.com/office/drawing/2014/main" id="{EEEA9C66-5781-4EAD-82A2-84661538AB1F}"/>
              </a:ext>
            </a:extLst>
          </p:cNvPr>
          <p:cNvSpPr/>
          <p:nvPr/>
        </p:nvSpPr>
        <p:spPr>
          <a:xfrm>
            <a:off x="1276306" y="4282815"/>
            <a:ext cx="8055" cy="2676"/>
          </a:xfrm>
          <a:custGeom>
            <a:avLst/>
            <a:gdLst>
              <a:gd name="connsiteX0" fmla="*/ 0 w 5836"/>
              <a:gd name="connsiteY0" fmla="*/ 0 h 1953"/>
              <a:gd name="connsiteX1" fmla="*/ 5837 w 5836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6" h="1953">
                <a:moveTo>
                  <a:pt x="0" y="0"/>
                </a:moveTo>
                <a:lnTo>
                  <a:pt x="5837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Figura a mano libera: forma 76">
            <a:extLst>
              <a:ext uri="{FF2B5EF4-FFF2-40B4-BE49-F238E27FC236}">
                <a16:creationId xmlns:a16="http://schemas.microsoft.com/office/drawing/2014/main" id="{58823AFE-DCAC-4D69-8720-83F42849436D}"/>
              </a:ext>
            </a:extLst>
          </p:cNvPr>
          <p:cNvSpPr/>
          <p:nvPr/>
        </p:nvSpPr>
        <p:spPr>
          <a:xfrm>
            <a:off x="1284361" y="5848644"/>
            <a:ext cx="3149053" cy="2676"/>
          </a:xfrm>
          <a:custGeom>
            <a:avLst/>
            <a:gdLst>
              <a:gd name="connsiteX0" fmla="*/ 0 w 2281698"/>
              <a:gd name="connsiteY0" fmla="*/ 0 h 1953"/>
              <a:gd name="connsiteX1" fmla="*/ 2281699 w 2281698"/>
              <a:gd name="connsiteY1" fmla="*/ 0 h 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81698" h="1953">
                <a:moveTo>
                  <a:pt x="0" y="0"/>
                </a:moveTo>
                <a:lnTo>
                  <a:pt x="2281699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78" name="Figura a mano libera: forma 77">
            <a:extLst>
              <a:ext uri="{FF2B5EF4-FFF2-40B4-BE49-F238E27FC236}">
                <a16:creationId xmlns:a16="http://schemas.microsoft.com/office/drawing/2014/main" id="{63653B1F-3AE6-40C4-A232-2D8DCCEB2272}"/>
              </a:ext>
            </a:extLst>
          </p:cNvPr>
          <p:cNvSpPr/>
          <p:nvPr/>
        </p:nvSpPr>
        <p:spPr>
          <a:xfrm>
            <a:off x="1427501" y="5848644"/>
            <a:ext cx="2696" cy="7996"/>
          </a:xfrm>
          <a:custGeom>
            <a:avLst/>
            <a:gdLst>
              <a:gd name="connsiteX0" fmla="*/ 0 w 1953"/>
              <a:gd name="connsiteY0" fmla="*/ 5837 h 5836"/>
              <a:gd name="connsiteX1" fmla="*/ 0 w 1953"/>
              <a:gd name="connsiteY1" fmla="*/ 0 h 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5836">
                <a:moveTo>
                  <a:pt x="0" y="5837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igura a mano libera: forma 78">
            <a:extLst>
              <a:ext uri="{FF2B5EF4-FFF2-40B4-BE49-F238E27FC236}">
                <a16:creationId xmlns:a16="http://schemas.microsoft.com/office/drawing/2014/main" id="{1F033176-118D-4BEC-9757-EE96AB887322}"/>
              </a:ext>
            </a:extLst>
          </p:cNvPr>
          <p:cNvSpPr/>
          <p:nvPr/>
        </p:nvSpPr>
        <p:spPr>
          <a:xfrm>
            <a:off x="2151884" y="5848644"/>
            <a:ext cx="2696" cy="7996"/>
          </a:xfrm>
          <a:custGeom>
            <a:avLst/>
            <a:gdLst>
              <a:gd name="connsiteX0" fmla="*/ 0 w 1953"/>
              <a:gd name="connsiteY0" fmla="*/ 5837 h 5836"/>
              <a:gd name="connsiteX1" fmla="*/ 0 w 1953"/>
              <a:gd name="connsiteY1" fmla="*/ 0 h 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5836">
                <a:moveTo>
                  <a:pt x="0" y="5837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igura a mano libera: forma 79">
            <a:extLst>
              <a:ext uri="{FF2B5EF4-FFF2-40B4-BE49-F238E27FC236}">
                <a16:creationId xmlns:a16="http://schemas.microsoft.com/office/drawing/2014/main" id="{61B2237E-16E3-41C9-914C-E0FB82CA938B}"/>
              </a:ext>
            </a:extLst>
          </p:cNvPr>
          <p:cNvSpPr/>
          <p:nvPr/>
        </p:nvSpPr>
        <p:spPr>
          <a:xfrm>
            <a:off x="2876269" y="5848644"/>
            <a:ext cx="2696" cy="7996"/>
          </a:xfrm>
          <a:custGeom>
            <a:avLst/>
            <a:gdLst>
              <a:gd name="connsiteX0" fmla="*/ 0 w 1953"/>
              <a:gd name="connsiteY0" fmla="*/ 5837 h 5836"/>
              <a:gd name="connsiteX1" fmla="*/ 0 w 1953"/>
              <a:gd name="connsiteY1" fmla="*/ 0 h 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5836">
                <a:moveTo>
                  <a:pt x="0" y="5837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Figura a mano libera: forma 80">
            <a:extLst>
              <a:ext uri="{FF2B5EF4-FFF2-40B4-BE49-F238E27FC236}">
                <a16:creationId xmlns:a16="http://schemas.microsoft.com/office/drawing/2014/main" id="{B93CB944-73AA-46C5-8855-DEA2AB3F364F}"/>
              </a:ext>
            </a:extLst>
          </p:cNvPr>
          <p:cNvSpPr/>
          <p:nvPr/>
        </p:nvSpPr>
        <p:spPr>
          <a:xfrm>
            <a:off x="3600665" y="5848644"/>
            <a:ext cx="2696" cy="7996"/>
          </a:xfrm>
          <a:custGeom>
            <a:avLst/>
            <a:gdLst>
              <a:gd name="connsiteX0" fmla="*/ 0 w 1953"/>
              <a:gd name="connsiteY0" fmla="*/ 5837 h 5836"/>
              <a:gd name="connsiteX1" fmla="*/ 0 w 1953"/>
              <a:gd name="connsiteY1" fmla="*/ 0 h 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5836">
                <a:moveTo>
                  <a:pt x="0" y="5837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82" name="Figura a mano libera: forma 81">
            <a:extLst>
              <a:ext uri="{FF2B5EF4-FFF2-40B4-BE49-F238E27FC236}">
                <a16:creationId xmlns:a16="http://schemas.microsoft.com/office/drawing/2014/main" id="{BEC16A82-1BCF-4A51-A35F-CEE920AA5FCC}"/>
              </a:ext>
            </a:extLst>
          </p:cNvPr>
          <p:cNvSpPr/>
          <p:nvPr/>
        </p:nvSpPr>
        <p:spPr>
          <a:xfrm>
            <a:off x="4325049" y="5848644"/>
            <a:ext cx="2696" cy="7996"/>
          </a:xfrm>
          <a:custGeom>
            <a:avLst/>
            <a:gdLst>
              <a:gd name="connsiteX0" fmla="*/ 0 w 1953"/>
              <a:gd name="connsiteY0" fmla="*/ 5837 h 5836"/>
              <a:gd name="connsiteX1" fmla="*/ 0 w 1953"/>
              <a:gd name="connsiteY1" fmla="*/ 0 h 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53" h="5836">
                <a:moveTo>
                  <a:pt x="0" y="5837"/>
                </a:moveTo>
                <a:lnTo>
                  <a:pt x="0" y="0"/>
                </a:lnTo>
              </a:path>
            </a:pathLst>
          </a:custGeom>
          <a:noFill/>
          <a:ln w="2078" cap="flat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US" b="1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B21AAF0-5BEA-4108-B5F1-DC861C416459}"/>
              </a:ext>
            </a:extLst>
          </p:cNvPr>
          <p:cNvSpPr txBox="1"/>
          <p:nvPr/>
        </p:nvSpPr>
        <p:spPr>
          <a:xfrm flipH="1">
            <a:off x="1162150" y="2667000"/>
            <a:ext cx="1097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(n=9)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CasellaDiTesto 209">
            <a:extLst>
              <a:ext uri="{FF2B5EF4-FFF2-40B4-BE49-F238E27FC236}">
                <a16:creationId xmlns:a16="http://schemas.microsoft.com/office/drawing/2014/main" id="{9134A3D6-2C66-4716-8E31-B38AC6957446}"/>
              </a:ext>
            </a:extLst>
          </p:cNvPr>
          <p:cNvSpPr txBox="1"/>
          <p:nvPr/>
        </p:nvSpPr>
        <p:spPr>
          <a:xfrm flipH="1">
            <a:off x="2588380" y="2667000"/>
            <a:ext cx="1393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(n=36)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CasellaDiTesto 210">
            <a:extLst>
              <a:ext uri="{FF2B5EF4-FFF2-40B4-BE49-F238E27FC236}">
                <a16:creationId xmlns:a16="http://schemas.microsoft.com/office/drawing/2014/main" id="{9D3296D7-96B6-405A-BD6F-99E13E710B73}"/>
              </a:ext>
            </a:extLst>
          </p:cNvPr>
          <p:cNvSpPr txBox="1"/>
          <p:nvPr/>
        </p:nvSpPr>
        <p:spPr>
          <a:xfrm rot="16200000" flipH="1">
            <a:off x="-294348" y="1579483"/>
            <a:ext cx="1834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Transcript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CasellaDiTesto 211">
            <a:extLst>
              <a:ext uri="{FF2B5EF4-FFF2-40B4-BE49-F238E27FC236}">
                <a16:creationId xmlns:a16="http://schemas.microsoft.com/office/drawing/2014/main" id="{58A2BB11-4098-4561-AFF9-F8BC119D98EF}"/>
              </a:ext>
            </a:extLst>
          </p:cNvPr>
          <p:cNvSpPr txBox="1"/>
          <p:nvPr/>
        </p:nvSpPr>
        <p:spPr>
          <a:xfrm flipH="1">
            <a:off x="1009750" y="693592"/>
            <a:ext cx="1097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 &lt; 0.0001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CasellaDiTesto 212">
            <a:extLst>
              <a:ext uri="{FF2B5EF4-FFF2-40B4-BE49-F238E27FC236}">
                <a16:creationId xmlns:a16="http://schemas.microsoft.com/office/drawing/2014/main" id="{12582879-CDFA-42E5-85E7-F954CF77A0AC}"/>
              </a:ext>
            </a:extLst>
          </p:cNvPr>
          <p:cNvSpPr txBox="1"/>
          <p:nvPr/>
        </p:nvSpPr>
        <p:spPr>
          <a:xfrm flipH="1">
            <a:off x="1264468" y="5361801"/>
            <a:ext cx="1097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 = 0.35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CasellaDiTesto 214">
            <a:extLst>
              <a:ext uri="{FF2B5EF4-FFF2-40B4-BE49-F238E27FC236}">
                <a16:creationId xmlns:a16="http://schemas.microsoft.com/office/drawing/2014/main" id="{DA181E0F-693F-4731-A541-6876CEE7ECEA}"/>
              </a:ext>
            </a:extLst>
          </p:cNvPr>
          <p:cNvSpPr txBox="1"/>
          <p:nvPr/>
        </p:nvSpPr>
        <p:spPr>
          <a:xfrm rot="16200000" flipH="1">
            <a:off x="-92677" y="4633639"/>
            <a:ext cx="1834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Survival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CasellaDiTesto 215">
            <a:extLst>
              <a:ext uri="{FF2B5EF4-FFF2-40B4-BE49-F238E27FC236}">
                <a16:creationId xmlns:a16="http://schemas.microsoft.com/office/drawing/2014/main" id="{91F0054A-FDE7-4DF6-B16E-36C23DC40192}"/>
              </a:ext>
            </a:extLst>
          </p:cNvPr>
          <p:cNvSpPr txBox="1"/>
          <p:nvPr/>
        </p:nvSpPr>
        <p:spPr>
          <a:xfrm flipH="1">
            <a:off x="2057400" y="6047601"/>
            <a:ext cx="1834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Time in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45D9F80F-10E6-43FC-B8FD-F9BE43EE3249}"/>
              </a:ext>
            </a:extLst>
          </p:cNvPr>
          <p:cNvCxnSpPr>
            <a:cxnSpLocks/>
          </p:cNvCxnSpPr>
          <p:nvPr/>
        </p:nvCxnSpPr>
        <p:spPr>
          <a:xfrm>
            <a:off x="2971800" y="3977142"/>
            <a:ext cx="136521" cy="0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CasellaDiTesto 218">
            <a:extLst>
              <a:ext uri="{FF2B5EF4-FFF2-40B4-BE49-F238E27FC236}">
                <a16:creationId xmlns:a16="http://schemas.microsoft.com/office/drawing/2014/main" id="{E02B20B7-59CA-4939-9B32-C33EE1D0AE22}"/>
              </a:ext>
            </a:extLst>
          </p:cNvPr>
          <p:cNvSpPr txBox="1"/>
          <p:nvPr/>
        </p:nvSpPr>
        <p:spPr>
          <a:xfrm flipH="1">
            <a:off x="3083132" y="3810000"/>
            <a:ext cx="2631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Low/medium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(n =27)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0" name="Connettore diritto 219">
            <a:extLst>
              <a:ext uri="{FF2B5EF4-FFF2-40B4-BE49-F238E27FC236}">
                <a16:creationId xmlns:a16="http://schemas.microsoft.com/office/drawing/2014/main" id="{2A052AAD-01B3-493F-8BB7-9DE534498B78}"/>
              </a:ext>
            </a:extLst>
          </p:cNvPr>
          <p:cNvCxnSpPr>
            <a:cxnSpLocks/>
          </p:cNvCxnSpPr>
          <p:nvPr/>
        </p:nvCxnSpPr>
        <p:spPr>
          <a:xfrm>
            <a:off x="2971800" y="4191000"/>
            <a:ext cx="13652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CasellaDiTesto 221">
            <a:extLst>
              <a:ext uri="{FF2B5EF4-FFF2-40B4-BE49-F238E27FC236}">
                <a16:creationId xmlns:a16="http://schemas.microsoft.com/office/drawing/2014/main" id="{B818A545-ADB2-4949-AED2-FF22094EF872}"/>
              </a:ext>
            </a:extLst>
          </p:cNvPr>
          <p:cNvSpPr txBox="1"/>
          <p:nvPr/>
        </p:nvSpPr>
        <p:spPr>
          <a:xfrm flipH="1">
            <a:off x="3080264" y="4069467"/>
            <a:ext cx="2098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(n=9)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Immagine 69">
            <a:extLst>
              <a:ext uri="{FF2B5EF4-FFF2-40B4-BE49-F238E27FC236}">
                <a16:creationId xmlns:a16="http://schemas.microsoft.com/office/drawing/2014/main" id="{AA589102-F6BA-4B14-A196-7EF62E3B79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" t="14445" b="15592"/>
          <a:stretch/>
        </p:blipFill>
        <p:spPr>
          <a:xfrm>
            <a:off x="4557995" y="691725"/>
            <a:ext cx="4289846" cy="1991889"/>
          </a:xfrm>
          <a:prstGeom prst="rect">
            <a:avLst/>
          </a:prstGeom>
        </p:spPr>
      </p:pic>
      <p:sp>
        <p:nvSpPr>
          <p:cNvPr id="223" name="CasellaDiTesto 222">
            <a:extLst>
              <a:ext uri="{FF2B5EF4-FFF2-40B4-BE49-F238E27FC236}">
                <a16:creationId xmlns:a16="http://schemas.microsoft.com/office/drawing/2014/main" id="{4FDC9761-10C8-45BA-8409-ADF29C5F52AA}"/>
              </a:ext>
            </a:extLst>
          </p:cNvPr>
          <p:cNvSpPr txBox="1"/>
          <p:nvPr/>
        </p:nvSpPr>
        <p:spPr>
          <a:xfrm rot="16200000" flipH="1">
            <a:off x="3379398" y="1580069"/>
            <a:ext cx="206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Lymph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node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involvement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140D9618-0E7B-4D90-ADAA-4EF432176F5E}"/>
              </a:ext>
            </a:extLst>
          </p:cNvPr>
          <p:cNvSpPr txBox="1"/>
          <p:nvPr/>
        </p:nvSpPr>
        <p:spPr>
          <a:xfrm flipH="1">
            <a:off x="2965088" y="842370"/>
            <a:ext cx="56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***</a:t>
            </a:r>
            <a:endParaRPr lang="en-US" b="1" dirty="0"/>
          </a:p>
        </p:txBody>
      </p:sp>
      <p:sp>
        <p:nvSpPr>
          <p:cNvPr id="224" name="CasellaDiTesto 223">
            <a:extLst>
              <a:ext uri="{FF2B5EF4-FFF2-40B4-BE49-F238E27FC236}">
                <a16:creationId xmlns:a16="http://schemas.microsoft.com/office/drawing/2014/main" id="{9BA2CD35-9166-42FA-B92C-41BF41532382}"/>
              </a:ext>
            </a:extLst>
          </p:cNvPr>
          <p:cNvSpPr txBox="1"/>
          <p:nvPr/>
        </p:nvSpPr>
        <p:spPr>
          <a:xfrm flipH="1">
            <a:off x="4980092" y="2648785"/>
            <a:ext cx="1097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(n=9)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CasellaDiTesto 224">
            <a:extLst>
              <a:ext uri="{FF2B5EF4-FFF2-40B4-BE49-F238E27FC236}">
                <a16:creationId xmlns:a16="http://schemas.microsoft.com/office/drawing/2014/main" id="{205A8DD8-1F86-494C-A745-E8C23E390C7D}"/>
              </a:ext>
            </a:extLst>
          </p:cNvPr>
          <p:cNvSpPr txBox="1"/>
          <p:nvPr/>
        </p:nvSpPr>
        <p:spPr>
          <a:xfrm flipH="1">
            <a:off x="6406322" y="2648785"/>
            <a:ext cx="783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N0</a:t>
            </a:r>
          </a:p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(n=26)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CasellaDiTesto 225">
            <a:extLst>
              <a:ext uri="{FF2B5EF4-FFF2-40B4-BE49-F238E27FC236}">
                <a16:creationId xmlns:a16="http://schemas.microsoft.com/office/drawing/2014/main" id="{1BF65074-0914-4FB4-83E4-EA326C8E6403}"/>
              </a:ext>
            </a:extLst>
          </p:cNvPr>
          <p:cNvSpPr txBox="1"/>
          <p:nvPr/>
        </p:nvSpPr>
        <p:spPr>
          <a:xfrm flipH="1">
            <a:off x="7723292" y="2648785"/>
            <a:ext cx="783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N1</a:t>
            </a:r>
          </a:p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(n=5)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CasellaDiTesto 226">
            <a:extLst>
              <a:ext uri="{FF2B5EF4-FFF2-40B4-BE49-F238E27FC236}">
                <a16:creationId xmlns:a16="http://schemas.microsoft.com/office/drawing/2014/main" id="{0776150F-2F23-496B-B2DC-AE651EE3295D}"/>
              </a:ext>
            </a:extLst>
          </p:cNvPr>
          <p:cNvSpPr txBox="1"/>
          <p:nvPr/>
        </p:nvSpPr>
        <p:spPr>
          <a:xfrm flipH="1">
            <a:off x="6513841" y="1029946"/>
            <a:ext cx="56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***</a:t>
            </a:r>
            <a:endParaRPr lang="en-US" b="1" dirty="0"/>
          </a:p>
        </p:txBody>
      </p:sp>
      <p:sp>
        <p:nvSpPr>
          <p:cNvPr id="228" name="CasellaDiTesto 227">
            <a:extLst>
              <a:ext uri="{FF2B5EF4-FFF2-40B4-BE49-F238E27FC236}">
                <a16:creationId xmlns:a16="http://schemas.microsoft.com/office/drawing/2014/main" id="{598A124E-8146-4E2A-A09C-FAD6B1B0CC14}"/>
              </a:ext>
            </a:extLst>
          </p:cNvPr>
          <p:cNvSpPr txBox="1"/>
          <p:nvPr/>
        </p:nvSpPr>
        <p:spPr>
          <a:xfrm flipH="1">
            <a:off x="7830811" y="832091"/>
            <a:ext cx="56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***</a:t>
            </a:r>
            <a:endParaRPr lang="en-US" b="1" dirty="0"/>
          </a:p>
        </p:txBody>
      </p:sp>
      <p:sp>
        <p:nvSpPr>
          <p:cNvPr id="229" name="CasellaDiTesto 228">
            <a:extLst>
              <a:ext uri="{FF2B5EF4-FFF2-40B4-BE49-F238E27FC236}">
                <a16:creationId xmlns:a16="http://schemas.microsoft.com/office/drawing/2014/main" id="{072306E2-EDAA-493F-8B38-16D7EB550804}"/>
              </a:ext>
            </a:extLst>
          </p:cNvPr>
          <p:cNvSpPr txBox="1"/>
          <p:nvPr/>
        </p:nvSpPr>
        <p:spPr>
          <a:xfrm flipH="1">
            <a:off x="4827692" y="693592"/>
            <a:ext cx="1097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p &lt; 0.0001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B16FECE5-4736-4C96-9132-86B60EF150C9}"/>
              </a:ext>
            </a:extLst>
          </p:cNvPr>
          <p:cNvSpPr txBox="1"/>
          <p:nvPr/>
        </p:nvSpPr>
        <p:spPr>
          <a:xfrm>
            <a:off x="152400" y="206804"/>
            <a:ext cx="484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CasellaDiTesto 231">
            <a:extLst>
              <a:ext uri="{FF2B5EF4-FFF2-40B4-BE49-F238E27FC236}">
                <a16:creationId xmlns:a16="http://schemas.microsoft.com/office/drawing/2014/main" id="{1F633F22-0AA4-4558-96AE-8F3046790418}"/>
              </a:ext>
            </a:extLst>
          </p:cNvPr>
          <p:cNvSpPr txBox="1"/>
          <p:nvPr/>
        </p:nvSpPr>
        <p:spPr>
          <a:xfrm>
            <a:off x="3948370" y="206804"/>
            <a:ext cx="484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CasellaDiTesto 238">
            <a:extLst>
              <a:ext uri="{FF2B5EF4-FFF2-40B4-BE49-F238E27FC236}">
                <a16:creationId xmlns:a16="http://schemas.microsoft.com/office/drawing/2014/main" id="{10AAB687-34CD-47EF-A93A-F4661DDF25D8}"/>
              </a:ext>
            </a:extLst>
          </p:cNvPr>
          <p:cNvSpPr txBox="1"/>
          <p:nvPr/>
        </p:nvSpPr>
        <p:spPr>
          <a:xfrm>
            <a:off x="152400" y="3200400"/>
            <a:ext cx="484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4ABF1AF4-097B-46E5-9FE0-1F03DE0FA90D}"/>
              </a:ext>
            </a:extLst>
          </p:cNvPr>
          <p:cNvSpPr txBox="1"/>
          <p:nvPr/>
        </p:nvSpPr>
        <p:spPr>
          <a:xfrm flipH="1">
            <a:off x="1308870" y="5801455"/>
            <a:ext cx="33410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0                  500                1000               1500               2000      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551BC4E-F943-4110-BC09-95B3AC72A91E}"/>
              </a:ext>
            </a:extLst>
          </p:cNvPr>
          <p:cNvSpPr txBox="1"/>
          <p:nvPr/>
        </p:nvSpPr>
        <p:spPr>
          <a:xfrm>
            <a:off x="949145" y="5622715"/>
            <a:ext cx="730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0.00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BE360449-955F-4AD4-B47D-9930F218FA41}"/>
              </a:ext>
            </a:extLst>
          </p:cNvPr>
          <p:cNvSpPr txBox="1"/>
          <p:nvPr/>
        </p:nvSpPr>
        <p:spPr>
          <a:xfrm>
            <a:off x="945590" y="5138073"/>
            <a:ext cx="730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0.25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5CDB1C1B-8E23-467E-8A46-A5D52E9BE791}"/>
              </a:ext>
            </a:extLst>
          </p:cNvPr>
          <p:cNvSpPr txBox="1"/>
          <p:nvPr/>
        </p:nvSpPr>
        <p:spPr>
          <a:xfrm>
            <a:off x="943797" y="4653431"/>
            <a:ext cx="730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0.50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2FD8A9BE-0513-46AC-A2A1-6F860823DA52}"/>
              </a:ext>
            </a:extLst>
          </p:cNvPr>
          <p:cNvSpPr txBox="1"/>
          <p:nvPr/>
        </p:nvSpPr>
        <p:spPr>
          <a:xfrm>
            <a:off x="945590" y="4165170"/>
            <a:ext cx="7308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0.75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935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5A78B95D-1C56-4975-9DB0-A655A5BE02BC}"/>
              </a:ext>
            </a:extLst>
          </p:cNvPr>
          <p:cNvSpPr txBox="1"/>
          <p:nvPr/>
        </p:nvSpPr>
        <p:spPr>
          <a:xfrm flipH="1">
            <a:off x="228600" y="381000"/>
            <a:ext cx="8686800" cy="1803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 Figure 10. 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i="1" dirty="0">
                <a:latin typeface="Arial" panose="020B0604020202020204" pitchFamily="34" charset="0"/>
                <a:cs typeface="Arial" panose="020B0604020202020204" pitchFamily="34" charset="0"/>
              </a:rPr>
              <a:t>WWTR1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mRNA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in human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extracted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TGCA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database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. Levels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i="1" dirty="0">
                <a:latin typeface="Arial" panose="020B0604020202020204" pitchFamily="34" charset="0"/>
                <a:cs typeface="Arial" panose="020B0604020202020204" pitchFamily="34" charset="0"/>
              </a:rPr>
              <a:t>WWTR1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encoding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TAZ)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upregulated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tumors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livers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correlate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lymph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node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involvement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but not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‘ </a:t>
            </a:r>
            <a:r>
              <a:rPr lang="de-DE" sz="1500" dirty="0" err="1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5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. *** p &lt; 0.0001. Source: 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http://ualcan.path.uab.edu/cgi-bin/TCGAExResultNew2.pl?genenam=WWTR1&amp;ctype=CHOL</a:t>
            </a:r>
            <a:r>
              <a:rPr lang="de-DE" sz="15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511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Bildschirmpräsentation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Junyan Tao</dc:creator>
  <cp:lastModifiedBy>Katja Evert</cp:lastModifiedBy>
  <cp:revision>92</cp:revision>
  <dcterms:created xsi:type="dcterms:W3CDTF">2006-08-16T00:00:00Z</dcterms:created>
  <dcterms:modified xsi:type="dcterms:W3CDTF">2022-05-08T09:26:45Z</dcterms:modified>
</cp:coreProperties>
</file>