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5" r:id="rId2"/>
    <p:sldId id="30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9B1AA9C-E306-4538-B657-3BA86C6AFF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533400"/>
            <a:ext cx="3948750" cy="2808000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F0C67E66-4F3D-40B2-AD71-1D724148E612}"/>
              </a:ext>
            </a:extLst>
          </p:cNvPr>
          <p:cNvCxnSpPr>
            <a:cxnSpLocks/>
          </p:cNvCxnSpPr>
          <p:nvPr/>
        </p:nvCxnSpPr>
        <p:spPr>
          <a:xfrm rot="5400000">
            <a:off x="2716972" y="1049805"/>
            <a:ext cx="262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3560877-EE5B-4A6C-BA79-4A225EEF623F}"/>
              </a:ext>
            </a:extLst>
          </p:cNvPr>
          <p:cNvSpPr txBox="1"/>
          <p:nvPr/>
        </p:nvSpPr>
        <p:spPr>
          <a:xfrm flipH="1">
            <a:off x="609600" y="30142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 descr="Immagine che contiene stampo&#10;&#10;Descrizione generata automaticamente">
            <a:extLst>
              <a:ext uri="{FF2B5EF4-FFF2-40B4-BE49-F238E27FC236}">
                <a16:creationId xmlns:a16="http://schemas.microsoft.com/office/drawing/2014/main" id="{74F827A0-2BA8-44C5-B42F-AABBDE4FE7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850" y="533400"/>
            <a:ext cx="3948750" cy="2808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8DDA159-9403-4D9D-860B-322209EC344C}"/>
              </a:ext>
            </a:extLst>
          </p:cNvPr>
          <p:cNvSpPr txBox="1"/>
          <p:nvPr/>
        </p:nvSpPr>
        <p:spPr>
          <a:xfrm flipH="1">
            <a:off x="4656000" y="30142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6" descr="Immagine che contiene pietra&#10;&#10;Descrizione generata automaticamente">
            <a:extLst>
              <a:ext uri="{FF2B5EF4-FFF2-40B4-BE49-F238E27FC236}">
                <a16:creationId xmlns:a16="http://schemas.microsoft.com/office/drawing/2014/main" id="{4B313057-9352-4902-8BA3-E6BC4C6432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3434618"/>
            <a:ext cx="3948750" cy="28080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5E16196-C5DF-4024-85AD-2B090A8451AF}"/>
              </a:ext>
            </a:extLst>
          </p:cNvPr>
          <p:cNvSpPr txBox="1"/>
          <p:nvPr/>
        </p:nvSpPr>
        <p:spPr>
          <a:xfrm flipH="1">
            <a:off x="609600" y="59098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29E2134-EECD-44E9-85BA-DA422B79569E}"/>
              </a:ext>
            </a:extLst>
          </p:cNvPr>
          <p:cNvCxnSpPr>
            <a:cxnSpLocks/>
          </p:cNvCxnSpPr>
          <p:nvPr/>
        </p:nvCxnSpPr>
        <p:spPr>
          <a:xfrm rot="5400000">
            <a:off x="2765518" y="4429525"/>
            <a:ext cx="262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A44343A1-263B-422C-AA5D-F3F6C703F841}"/>
              </a:ext>
            </a:extLst>
          </p:cNvPr>
          <p:cNvCxnSpPr>
            <a:cxnSpLocks/>
          </p:cNvCxnSpPr>
          <p:nvPr/>
        </p:nvCxnSpPr>
        <p:spPr>
          <a:xfrm rot="5400000" flipV="1">
            <a:off x="1968659" y="4045466"/>
            <a:ext cx="261761" cy="81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000" y="3434618"/>
            <a:ext cx="3948750" cy="2808000"/>
          </a:xfrm>
          <a:prstGeom prst="rect">
            <a:avLst/>
          </a:prstGeom>
        </p:spPr>
      </p:pic>
      <p:sp>
        <p:nvSpPr>
          <p:cNvPr id="15" name="CasellaDiTesto 8">
            <a:extLst>
              <a:ext uri="{FF2B5EF4-FFF2-40B4-BE49-F238E27FC236}">
                <a16:creationId xmlns:a16="http://schemas.microsoft.com/office/drawing/2014/main" id="{55E16196-C5DF-4024-85AD-2B090A8451AF}"/>
              </a:ext>
            </a:extLst>
          </p:cNvPr>
          <p:cNvSpPr txBox="1"/>
          <p:nvPr/>
        </p:nvSpPr>
        <p:spPr>
          <a:xfrm flipH="1">
            <a:off x="4656000" y="59098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p-TAZ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ttore 2 10">
            <a:extLst>
              <a:ext uri="{FF2B5EF4-FFF2-40B4-BE49-F238E27FC236}">
                <a16:creationId xmlns:a16="http://schemas.microsoft.com/office/drawing/2014/main" id="{129E2134-EECD-44E9-85BA-DA422B79569E}"/>
              </a:ext>
            </a:extLst>
          </p:cNvPr>
          <p:cNvCxnSpPr>
            <a:cxnSpLocks/>
          </p:cNvCxnSpPr>
          <p:nvPr/>
        </p:nvCxnSpPr>
        <p:spPr>
          <a:xfrm rot="5400000">
            <a:off x="6706005" y="3909259"/>
            <a:ext cx="262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1">
            <a:extLst>
              <a:ext uri="{FF2B5EF4-FFF2-40B4-BE49-F238E27FC236}">
                <a16:creationId xmlns:a16="http://schemas.microsoft.com/office/drawing/2014/main" id="{A44343A1-263B-422C-AA5D-F3F6C703F841}"/>
              </a:ext>
            </a:extLst>
          </p:cNvPr>
          <p:cNvCxnSpPr>
            <a:cxnSpLocks/>
          </p:cNvCxnSpPr>
          <p:nvPr/>
        </p:nvCxnSpPr>
        <p:spPr>
          <a:xfrm rot="5400000" flipV="1">
            <a:off x="6082141" y="4056541"/>
            <a:ext cx="261761" cy="81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466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7C6E1A-608E-4AED-AA68-61E06639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11. TAZ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immunolocalization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 immunohistochemical patterns of TAZ and phosphorylated/inactivated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p)-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 in the normal liver. Robust nuclear and/or cytoplasmic TAZ and p-TAZ immunoreactivity characterizes normal biliary cells (indicated by arrows), whereas weak/medium cytoplasmic staining occurs in hepatocytes for the same proteins. CK19 was used as a biliary marker. Identical patterns were detected in non-tumorous surrounding livers. Original magnification: 200x; scale bar: 100 </a:t>
            </a:r>
            <a:r>
              <a:rPr lang="el-GR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Abbreviations: H&amp;E, hematoxylin and eosin staining.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317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Presentazione su schermo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Diego Calvisi</cp:lastModifiedBy>
  <cp:revision>86</cp:revision>
  <dcterms:created xsi:type="dcterms:W3CDTF">2006-08-16T00:00:00Z</dcterms:created>
  <dcterms:modified xsi:type="dcterms:W3CDTF">2022-05-06T13:27:22Z</dcterms:modified>
</cp:coreProperties>
</file>